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8" r:id="rId2"/>
  </p:sldIdLst>
  <p:sldSz cx="12192000" cy="6858000"/>
  <p:notesSz cx="9926638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Busschbach" initials="JB" lastIdx="4" clrIdx="0">
    <p:extLst>
      <p:ext uri="{19B8F6BF-5375-455C-9EA6-DF929625EA0E}">
        <p15:presenceInfo xmlns:p15="http://schemas.microsoft.com/office/powerpoint/2012/main" userId="bd1d17540ca5f2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B78B5"/>
    <a:srgbClr val="7DCFE2"/>
    <a:srgbClr val="182075"/>
    <a:srgbClr val="A5F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63" autoAdjust="0"/>
    <p:restoredTop sz="86412" autoAdjust="0"/>
  </p:normalViewPr>
  <p:slideViewPr>
    <p:cSldViewPr>
      <p:cViewPr varScale="1">
        <p:scale>
          <a:sx n="61" d="100"/>
          <a:sy n="61" d="100"/>
        </p:scale>
        <p:origin x="1008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1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dy van Reenen" userId="e5ff3902-9a29-4c96-a85c-80d253412d7e" providerId="ADAL" clId="{8B259585-D174-43B5-9088-E5F55D9F8354}"/>
    <pc:docChg chg="modSld">
      <pc:chgData name="Mandy van Reenen" userId="e5ff3902-9a29-4c96-a85c-80d253412d7e" providerId="ADAL" clId="{8B259585-D174-43B5-9088-E5F55D9F8354}" dt="2024-02-13T15:14:29.301" v="1" actId="1076"/>
      <pc:docMkLst>
        <pc:docMk/>
      </pc:docMkLst>
      <pc:sldChg chg="modSp mod">
        <pc:chgData name="Mandy van Reenen" userId="e5ff3902-9a29-4c96-a85c-80d253412d7e" providerId="ADAL" clId="{8B259585-D174-43B5-9088-E5F55D9F8354}" dt="2024-02-13T15:14:29.301" v="1" actId="1076"/>
        <pc:sldMkLst>
          <pc:docMk/>
          <pc:sldMk cId="2688301953" sldId="278"/>
        </pc:sldMkLst>
        <pc:spChg chg="mod">
          <ac:chgData name="Mandy van Reenen" userId="e5ff3902-9a29-4c96-a85c-80d253412d7e" providerId="ADAL" clId="{8B259585-D174-43B5-9088-E5F55D9F8354}" dt="2024-02-13T15:14:29.301" v="1" actId="1076"/>
          <ac:spMkLst>
            <pc:docMk/>
            <pc:sldMk cId="2688301953" sldId="278"/>
            <ac:spMk id="31" creationId="{904568FE-ABDF-A44F-BC74-31C30F1FA39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4D5949A-B983-0E8D-EC2E-66DB494354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7938"/>
            <a:ext cx="4300538" cy="3159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320" tIns="0" rIns="19320" bIns="0" numCol="1" anchor="t" anchorCtr="0" compatLnSpc="1">
            <a:prstTxWarp prst="textNoShape">
              <a:avLst/>
            </a:prstTxWarp>
          </a:bodyPr>
          <a:lstStyle>
            <a:lvl1pPr defTabSz="756595">
              <a:lnSpc>
                <a:spcPct val="90000"/>
              </a:lnSpc>
              <a:defRPr sz="1000" b="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0DFD98D-5238-35A5-5B5A-7219A85B50A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13" y="7938"/>
            <a:ext cx="4302125" cy="3159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320" tIns="0" rIns="19320" bIns="0" numCol="1" anchor="t" anchorCtr="0" compatLnSpc="1">
            <a:prstTxWarp prst="textNoShape">
              <a:avLst/>
            </a:prstTxWarp>
          </a:bodyPr>
          <a:lstStyle>
            <a:lvl1pPr algn="r" defTabSz="756595">
              <a:lnSpc>
                <a:spcPct val="90000"/>
              </a:lnSpc>
              <a:defRPr sz="1000" b="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DA421E4-FA85-890F-EFE2-9F9CD0C6157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6473825"/>
            <a:ext cx="4300538" cy="3159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320" tIns="0" rIns="19320" bIns="0" numCol="1" anchor="b" anchorCtr="0" compatLnSpc="1">
            <a:prstTxWarp prst="textNoShape">
              <a:avLst/>
            </a:prstTxWarp>
          </a:bodyPr>
          <a:lstStyle>
            <a:lvl1pPr defTabSz="756595">
              <a:lnSpc>
                <a:spcPct val="90000"/>
              </a:lnSpc>
              <a:defRPr sz="1000" b="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55FC86A-B66D-A407-BA92-44C4BD4A768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513" y="6473825"/>
            <a:ext cx="4302125" cy="3159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320" tIns="0" rIns="19320" bIns="0" numCol="1" anchor="b" anchorCtr="0" compatLnSpc="1">
            <a:prstTxWarp prst="textNoShape">
              <a:avLst/>
            </a:prstTxWarp>
          </a:bodyPr>
          <a:lstStyle>
            <a:lvl1pPr algn="r" defTabSz="755650">
              <a:lnSpc>
                <a:spcPct val="90000"/>
              </a:lnSpc>
              <a:defRPr sz="1000" b="0" i="1" smtClean="0"/>
            </a:lvl1pPr>
          </a:lstStyle>
          <a:p>
            <a:pPr>
              <a:defRPr/>
            </a:pPr>
            <a:fld id="{2803F29A-1F7C-4AAE-8FED-679582DF76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A887A16-524F-BC09-6082-F80AB1C140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7938"/>
            <a:ext cx="4300538" cy="3159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320" tIns="0" rIns="19320" bIns="0" numCol="1" anchor="t" anchorCtr="0" compatLnSpc="1">
            <a:prstTxWarp prst="textNoShape">
              <a:avLst/>
            </a:prstTxWarp>
          </a:bodyPr>
          <a:lstStyle>
            <a:lvl1pPr defTabSz="756595">
              <a:lnSpc>
                <a:spcPct val="100000"/>
              </a:lnSpc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489BAA6-AD9C-8EEE-07E2-37D5579D3F0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7938"/>
            <a:ext cx="4302125" cy="3159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320" tIns="0" rIns="19320" bIns="0" numCol="1" anchor="t" anchorCtr="0" compatLnSpc="1">
            <a:prstTxWarp prst="textNoShape">
              <a:avLst/>
            </a:prstTxWarp>
          </a:bodyPr>
          <a:lstStyle>
            <a:lvl1pPr algn="r" defTabSz="756595">
              <a:lnSpc>
                <a:spcPct val="100000"/>
              </a:lnSpc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4A2C259-C6BA-1064-1092-5C2B507F2E6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6473825"/>
            <a:ext cx="4300538" cy="3159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320" tIns="0" rIns="19320" bIns="0" numCol="1" anchor="b" anchorCtr="0" compatLnSpc="1">
            <a:prstTxWarp prst="textNoShape">
              <a:avLst/>
            </a:prstTxWarp>
          </a:bodyPr>
          <a:lstStyle>
            <a:lvl1pPr defTabSz="756595">
              <a:lnSpc>
                <a:spcPct val="100000"/>
              </a:lnSpc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06B3B68-734A-4D6F-ABDF-D377B10D6B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73825"/>
            <a:ext cx="4302125" cy="3159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320" tIns="0" rIns="19320" bIns="0" numCol="1" anchor="b" anchorCtr="0" compatLnSpc="1">
            <a:prstTxWarp prst="textNoShape">
              <a:avLst/>
            </a:prstTxWarp>
          </a:bodyPr>
          <a:lstStyle>
            <a:lvl1pPr algn="r" defTabSz="755650">
              <a:defRPr sz="1000" b="0" i="1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89DC954-E144-4C35-BD87-337CD21008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B43F9AC2-B576-B631-5BB4-0BA7EA2E22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0800" y="3238500"/>
            <a:ext cx="7283450" cy="30749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68" tIns="46689" rIns="91768" bIns="466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17965815-97BD-3DF6-5A83-7B7EC09F7BC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1150" y="593725"/>
            <a:ext cx="4221163" cy="2374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461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2438" algn="l" defTabSz="7461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04875" algn="l" defTabSz="7461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55725" algn="l" defTabSz="7461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08163" algn="l" defTabSz="7461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9DC954-E144-4C35-BD87-337CD210084D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48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10744200" cy="1470025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10000"/>
            <a:ext cx="10668000" cy="1752600"/>
          </a:xfrm>
        </p:spPr>
        <p:txBody>
          <a:bodyPr/>
          <a:lstStyle>
            <a:lvl1pPr marL="0" indent="0" algn="l">
              <a:buNone/>
              <a:defRPr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11D2AD-CBB0-11A0-A947-EB9271A72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19A84-6E3B-463D-9739-F32F7F54D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42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F0BF61A-EF0F-F132-4EE8-1830EA993F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BB329-F9D5-477E-A718-443F64FF4FE3}" type="datetime1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64974B4-D501-3E57-F6D1-8C174AAFEE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6247BC6-ECA3-65EF-39EB-3BE3A55E09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94780-CDD1-410C-A77C-9365AC99C9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37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381000"/>
            <a:ext cx="2387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800" y="381000"/>
            <a:ext cx="695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BAF6E29-6487-3F58-1D31-44F9A31C7C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39AB2-60AE-4268-B221-92A19EB21B71}" type="datetime1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721FF82-3957-580D-6268-D1BA32CDEE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14138B8-023B-27B1-50F2-E17F838598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2CA14-F42B-4C5A-93AE-78042E7235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611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381000"/>
            <a:ext cx="955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20800" y="1752600"/>
            <a:ext cx="9550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EBAB24F-3C23-A12A-5CDE-A746432D3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D6402-E610-4998-8F7B-1AA6F73D4229}" type="datetime1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BB29C29-6406-E80C-2053-58909119E6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86DFB83-4664-42D2-3560-BBF004C1E3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74A58-855A-4242-9181-FA7E7B68DB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877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381000"/>
            <a:ext cx="955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20800" y="1752600"/>
            <a:ext cx="4673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752600"/>
            <a:ext cx="4673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1CB2691-CDD8-A2FB-6AF9-54EABD1C0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79E3F-E480-4D93-AA40-CD89734DF3AA}" type="datetime1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3684B3E-1006-FDB3-ADB5-7352BF157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1456B52-C21E-C4CC-620F-8619911757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632FB-4CEA-434D-8A38-DEE9EC7BDC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81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D1A0DE4-7C0E-BF01-1A8D-0DA888F985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5A801-C8BE-4AD9-BBEF-BC232C7EAACC}" type="datetime1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6E75847-A6CE-6900-6107-243E9813E2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6391B9B-3DA0-5CB6-BDEA-C32FEAADA7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CFF74-ACE5-43FF-89B8-6DC747CCEB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46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0C8B0A5-792D-79D1-C916-47FC0848BE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E661A-E64C-428B-816A-6CF478BAA33A}" type="datetime1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81A7988-FB6E-678D-FB89-01489CD827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1024E21-1D7F-BC8F-84D7-D910A7DE4F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3D0F4-546B-4F49-BC1D-A6B1725FB5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88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800" y="1752600"/>
            <a:ext cx="4673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52600"/>
            <a:ext cx="4673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0BC81C-9E36-E211-61CD-A69691F9B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5BF5-90C4-4A2C-B577-59F159BC2676}" type="datetime1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5E4214A-33DA-8B28-FB51-40BAFB931A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BA18C29-0E02-C19F-213D-DC84B7551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3AAE4-29F8-414D-9E28-A0DA743E88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79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A5E71E1-76E8-B874-5015-7D632B52C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FE4EF-3AC0-4B78-9647-0FF4EBDCE2E0}" type="datetime1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D2E3580-4A60-C824-44AD-C975962133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88D463F-4315-7FEC-AAD3-1D5E8BDA1D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E79D4-6BEB-4CFE-9BFF-E2F5D380D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7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3C876A-B372-5DCC-2871-3918CAF3EE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F8550-3518-481D-B251-14266D51EB8E}" type="datetime1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A6F1EF-8D2D-48A2-B0F2-FB2268454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935DDF-7535-9358-E04E-E772D901A9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5D492-FFA4-4C05-9BFB-E3B6FC7A72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61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96255DA-CACE-A283-BF37-638B85BF6F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FF0AF-9996-4ECA-8317-A20A1D923CA3}" type="datetime1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8C8AD80-F792-8A9A-83A2-FBB99E888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1FC7E4-D9DA-90EE-D780-F984353574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F9376-D0D7-47C4-9C84-ED136014D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55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5F00E4F-D57E-7110-B80A-51EDC2C327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63E31-7ADC-4641-88EE-641988E77451}" type="datetime1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992875A-48BB-1B33-6794-2D899F32D8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815ECC-77DD-C7E3-D0B6-5618063E1A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2318C-79C8-4215-8592-EA0CEEF29F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76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ECF9293-3520-E909-F5E3-D1C214EA70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B124F-8812-4980-BA04-6EE9B0B87B26}" type="datetime1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87E705D-C3F6-3DDB-0D2E-82BB6104BD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88F750-471C-B01F-E850-7DD0BD3B4D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B765-853A-46DB-8A6C-5EA495707E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89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20C84D-A916-EAF3-67E6-3B93151031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 b="0">
                <a:solidFill>
                  <a:srgbClr val="182075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234097D-03A2-8D94-5D30-7ADB099BFF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 b="0">
                <a:solidFill>
                  <a:srgbClr val="182075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EDDDE7-FD83-3847-25CA-AFEC6CA935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rgbClr val="182075"/>
                </a:solidFill>
              </a:defRPr>
            </a:lvl1pPr>
          </a:lstStyle>
          <a:p>
            <a:pPr>
              <a:defRPr/>
            </a:pPr>
            <a:fld id="{B5544B98-0666-43AF-806A-3E21F8E58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625A0D5-C979-2B5B-4108-92E1BEEC1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828" y="381000"/>
            <a:ext cx="108957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Slide Title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CD8EA0-6A3F-B5F1-B638-FC7D3F486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828" y="1684748"/>
            <a:ext cx="1089574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AE28EC0D-3AE1-907F-652E-1BB598048F5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6200" y="6248400"/>
            <a:ext cx="6858000" cy="152400"/>
            <a:chOff x="48" y="3936"/>
            <a:chExt cx="4320" cy="96"/>
          </a:xfrm>
        </p:grpSpPr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AFA8EBEB-ECCF-1D2A-FD9A-59823EEEB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936"/>
              <a:ext cx="96" cy="96"/>
            </a:xfrm>
            <a:prstGeom prst="rect">
              <a:avLst/>
            </a:prstGeom>
            <a:solidFill>
              <a:srgbClr val="7DCFE2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052B9CB0-85FE-D322-F76A-A58506F59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936"/>
              <a:ext cx="96" cy="96"/>
            </a:xfrm>
            <a:prstGeom prst="rect">
              <a:avLst/>
            </a:prstGeom>
            <a:solidFill>
              <a:srgbClr val="7DCFE2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127E22C5-EB96-438A-101C-A3DF4515E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936"/>
              <a:ext cx="96" cy="96"/>
            </a:xfrm>
            <a:prstGeom prst="rect">
              <a:avLst/>
            </a:prstGeom>
            <a:solidFill>
              <a:srgbClr val="7DCFE2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38E1C9F9-5B8A-A966-8965-503194600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936"/>
              <a:ext cx="96" cy="96"/>
            </a:xfrm>
            <a:prstGeom prst="rect">
              <a:avLst/>
            </a:prstGeom>
            <a:solidFill>
              <a:srgbClr val="7DCFE2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29" name="Rectangle 14">
              <a:extLst>
                <a:ext uri="{FF2B5EF4-FFF2-40B4-BE49-F238E27FC236}">
                  <a16:creationId xmlns:a16="http://schemas.microsoft.com/office/drawing/2014/main" id="{CEC29097-3ED7-FF68-808D-83500CB5E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936"/>
              <a:ext cx="96" cy="96"/>
            </a:xfrm>
            <a:prstGeom prst="rect">
              <a:avLst/>
            </a:prstGeom>
            <a:solidFill>
              <a:srgbClr val="7DCFE2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30" name="Rectangle 15">
              <a:extLst>
                <a:ext uri="{FF2B5EF4-FFF2-40B4-BE49-F238E27FC236}">
                  <a16:creationId xmlns:a16="http://schemas.microsoft.com/office/drawing/2014/main" id="{693445F1-791F-D228-0FB4-C7510DCA6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936"/>
              <a:ext cx="96" cy="96"/>
            </a:xfrm>
            <a:prstGeom prst="rect">
              <a:avLst/>
            </a:prstGeom>
            <a:solidFill>
              <a:srgbClr val="7DCFE2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3E7D16AE-F301-57DD-3056-BCFC25D97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936"/>
              <a:ext cx="96" cy="96"/>
            </a:xfrm>
            <a:prstGeom prst="rect">
              <a:avLst/>
            </a:prstGeom>
            <a:solidFill>
              <a:srgbClr val="7DCFE2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32" name="Rectangle 17">
              <a:extLst>
                <a:ext uri="{FF2B5EF4-FFF2-40B4-BE49-F238E27FC236}">
                  <a16:creationId xmlns:a16="http://schemas.microsoft.com/office/drawing/2014/main" id="{45B011CE-ED10-FDAB-FF13-D0E196B6F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936"/>
              <a:ext cx="96" cy="96"/>
            </a:xfrm>
            <a:prstGeom prst="rect">
              <a:avLst/>
            </a:prstGeom>
            <a:solidFill>
              <a:srgbClr val="7DCFE2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444E0DE6-2603-33D5-6989-B68C8A2B3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936"/>
              <a:ext cx="96" cy="96"/>
            </a:xfrm>
            <a:prstGeom prst="rect">
              <a:avLst/>
            </a:prstGeom>
            <a:solidFill>
              <a:srgbClr val="7DCFE2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34" name="Rectangle 19">
              <a:extLst>
                <a:ext uri="{FF2B5EF4-FFF2-40B4-BE49-F238E27FC236}">
                  <a16:creationId xmlns:a16="http://schemas.microsoft.com/office/drawing/2014/main" id="{A1B20373-F517-239C-DCED-5970B73F0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936"/>
              <a:ext cx="96" cy="96"/>
            </a:xfrm>
            <a:prstGeom prst="rect">
              <a:avLst/>
            </a:prstGeom>
            <a:solidFill>
              <a:srgbClr val="7DCFE2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35" name="Rectangle 20">
              <a:extLst>
                <a:ext uri="{FF2B5EF4-FFF2-40B4-BE49-F238E27FC236}">
                  <a16:creationId xmlns:a16="http://schemas.microsoft.com/office/drawing/2014/main" id="{CDBAE97E-4563-2863-55BA-7728837B4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936"/>
              <a:ext cx="96" cy="96"/>
            </a:xfrm>
            <a:prstGeom prst="rect">
              <a:avLst/>
            </a:prstGeom>
            <a:solidFill>
              <a:srgbClr val="7DCFE2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36" name="Rectangle 21">
              <a:extLst>
                <a:ext uri="{FF2B5EF4-FFF2-40B4-BE49-F238E27FC236}">
                  <a16:creationId xmlns:a16="http://schemas.microsoft.com/office/drawing/2014/main" id="{07462C36-3883-B84A-67D5-9908D6000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936"/>
              <a:ext cx="96" cy="96"/>
            </a:xfrm>
            <a:prstGeom prst="rect">
              <a:avLst/>
            </a:prstGeom>
            <a:solidFill>
              <a:srgbClr val="7DCFE2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37" name="Rectangle 22">
              <a:extLst>
                <a:ext uri="{FF2B5EF4-FFF2-40B4-BE49-F238E27FC236}">
                  <a16:creationId xmlns:a16="http://schemas.microsoft.com/office/drawing/2014/main" id="{C59082EE-5E8D-4629-9B72-3CBBF728D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936"/>
              <a:ext cx="96" cy="96"/>
            </a:xfrm>
            <a:prstGeom prst="rect">
              <a:avLst/>
            </a:prstGeom>
            <a:solidFill>
              <a:srgbClr val="4B78B5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38" name="Rectangle 23">
              <a:extLst>
                <a:ext uri="{FF2B5EF4-FFF2-40B4-BE49-F238E27FC236}">
                  <a16:creationId xmlns:a16="http://schemas.microsoft.com/office/drawing/2014/main" id="{307676AD-EB13-F4C3-6BC2-D8D159145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936"/>
              <a:ext cx="96" cy="96"/>
            </a:xfrm>
            <a:prstGeom prst="rect">
              <a:avLst/>
            </a:prstGeom>
            <a:solidFill>
              <a:srgbClr val="4B78B5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39" name="Rectangle 24">
              <a:extLst>
                <a:ext uri="{FF2B5EF4-FFF2-40B4-BE49-F238E27FC236}">
                  <a16:creationId xmlns:a16="http://schemas.microsoft.com/office/drawing/2014/main" id="{817E1918-3F84-94AA-6CD7-D0BA00E15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936"/>
              <a:ext cx="96" cy="96"/>
            </a:xfrm>
            <a:prstGeom prst="rect">
              <a:avLst/>
            </a:prstGeom>
            <a:solidFill>
              <a:srgbClr val="4B78B5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id="{7BBC89B5-0A73-EE76-52A6-AA401922E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936"/>
              <a:ext cx="96" cy="96"/>
            </a:xfrm>
            <a:prstGeom prst="rect">
              <a:avLst/>
            </a:prstGeom>
            <a:solidFill>
              <a:srgbClr val="4B78B5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41" name="Rectangle 26">
              <a:extLst>
                <a:ext uri="{FF2B5EF4-FFF2-40B4-BE49-F238E27FC236}">
                  <a16:creationId xmlns:a16="http://schemas.microsoft.com/office/drawing/2014/main" id="{74B3E85F-5D01-01A5-6F1C-1534287AB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936"/>
              <a:ext cx="96" cy="96"/>
            </a:xfrm>
            <a:prstGeom prst="rect">
              <a:avLst/>
            </a:prstGeom>
            <a:solidFill>
              <a:srgbClr val="4B78B5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id="{3EAB8920-5417-738B-9218-1A4EC6216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3936"/>
              <a:ext cx="96" cy="96"/>
            </a:xfrm>
            <a:prstGeom prst="rect">
              <a:avLst/>
            </a:prstGeom>
            <a:solidFill>
              <a:srgbClr val="4B78B5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33683F87-05DD-10D8-9C7F-1D3E5BD3E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936"/>
              <a:ext cx="96" cy="96"/>
            </a:xfrm>
            <a:prstGeom prst="rect">
              <a:avLst/>
            </a:prstGeom>
            <a:solidFill>
              <a:srgbClr val="4B78B5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44" name="Rectangle 29">
              <a:extLst>
                <a:ext uri="{FF2B5EF4-FFF2-40B4-BE49-F238E27FC236}">
                  <a16:creationId xmlns:a16="http://schemas.microsoft.com/office/drawing/2014/main" id="{04E5FC4D-4308-3032-C52E-21BA9E20D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936"/>
              <a:ext cx="96" cy="96"/>
            </a:xfrm>
            <a:prstGeom prst="rect">
              <a:avLst/>
            </a:prstGeom>
            <a:solidFill>
              <a:srgbClr val="4B78B5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45" name="Rectangle 30">
              <a:extLst>
                <a:ext uri="{FF2B5EF4-FFF2-40B4-BE49-F238E27FC236}">
                  <a16:creationId xmlns:a16="http://schemas.microsoft.com/office/drawing/2014/main" id="{0293E80F-467C-7FCF-8453-861052760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936"/>
              <a:ext cx="96" cy="96"/>
            </a:xfrm>
            <a:prstGeom prst="rect">
              <a:avLst/>
            </a:prstGeom>
            <a:solidFill>
              <a:srgbClr val="182075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46" name="Rectangle 31">
              <a:extLst>
                <a:ext uri="{FF2B5EF4-FFF2-40B4-BE49-F238E27FC236}">
                  <a16:creationId xmlns:a16="http://schemas.microsoft.com/office/drawing/2014/main" id="{84CCA7F8-1262-395C-65CB-4735F4BE2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936"/>
              <a:ext cx="96" cy="96"/>
            </a:xfrm>
            <a:prstGeom prst="rect">
              <a:avLst/>
            </a:prstGeom>
            <a:solidFill>
              <a:srgbClr val="182075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47" name="Rectangle 32">
              <a:extLst>
                <a:ext uri="{FF2B5EF4-FFF2-40B4-BE49-F238E27FC236}">
                  <a16:creationId xmlns:a16="http://schemas.microsoft.com/office/drawing/2014/main" id="{2182D23C-B136-715E-7F0F-1DFFB4E44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936"/>
              <a:ext cx="96" cy="96"/>
            </a:xfrm>
            <a:prstGeom prst="rect">
              <a:avLst/>
            </a:prstGeom>
            <a:solidFill>
              <a:srgbClr val="182075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</p:grpSp>
      <p:grpSp>
        <p:nvGrpSpPr>
          <p:cNvPr id="1108" name="Group 1107">
            <a:extLst>
              <a:ext uri="{FF2B5EF4-FFF2-40B4-BE49-F238E27FC236}">
                <a16:creationId xmlns:a16="http://schemas.microsoft.com/office/drawing/2014/main" id="{9ADE3956-0497-D537-E8E8-E63FCEA0204D}"/>
              </a:ext>
            </a:extLst>
          </p:cNvPr>
          <p:cNvGrpSpPr/>
          <p:nvPr userDrawn="1"/>
        </p:nvGrpSpPr>
        <p:grpSpPr>
          <a:xfrm>
            <a:off x="76200" y="6553200"/>
            <a:ext cx="6248400" cy="152400"/>
            <a:chOff x="76200" y="4191000"/>
            <a:chExt cx="6248400" cy="152400"/>
          </a:xfrm>
        </p:grpSpPr>
        <p:sp>
          <p:nvSpPr>
            <p:cNvPr id="5" name="Rectangle 58">
              <a:extLst>
                <a:ext uri="{FF2B5EF4-FFF2-40B4-BE49-F238E27FC236}">
                  <a16:creationId xmlns:a16="http://schemas.microsoft.com/office/drawing/2014/main" id="{13233881-77ED-306F-A004-6A2742F428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200" y="4191000"/>
              <a:ext cx="152400" cy="152400"/>
            </a:xfrm>
            <a:prstGeom prst="rect">
              <a:avLst/>
            </a:prstGeom>
            <a:solidFill>
              <a:srgbClr val="7DCFE2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6" name="Rectangle 59">
              <a:extLst>
                <a:ext uri="{FF2B5EF4-FFF2-40B4-BE49-F238E27FC236}">
                  <a16:creationId xmlns:a16="http://schemas.microsoft.com/office/drawing/2014/main" id="{53CBC11D-5EDB-68D1-4CF8-94D9937A46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000" y="4191000"/>
              <a:ext cx="152400" cy="152400"/>
            </a:xfrm>
            <a:prstGeom prst="rect">
              <a:avLst/>
            </a:prstGeom>
            <a:solidFill>
              <a:srgbClr val="7DCFE2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7" name="Rectangle 60">
              <a:extLst>
                <a:ext uri="{FF2B5EF4-FFF2-40B4-BE49-F238E27FC236}">
                  <a16:creationId xmlns:a16="http://schemas.microsoft.com/office/drawing/2014/main" id="{EB648EF5-718A-39FC-D095-07F6A6F518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5800" y="4191000"/>
              <a:ext cx="152400" cy="152400"/>
            </a:xfrm>
            <a:prstGeom prst="rect">
              <a:avLst/>
            </a:prstGeom>
            <a:solidFill>
              <a:srgbClr val="7DCFE2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8" name="Rectangle 61">
              <a:extLst>
                <a:ext uri="{FF2B5EF4-FFF2-40B4-BE49-F238E27FC236}">
                  <a16:creationId xmlns:a16="http://schemas.microsoft.com/office/drawing/2014/main" id="{DDBC0F44-DB58-3483-0A8E-0297D90EE9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0600" y="4191000"/>
              <a:ext cx="152400" cy="152400"/>
            </a:xfrm>
            <a:prstGeom prst="rect">
              <a:avLst/>
            </a:prstGeom>
            <a:solidFill>
              <a:srgbClr val="7DCFE2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9" name="Rectangle 62">
              <a:extLst>
                <a:ext uri="{FF2B5EF4-FFF2-40B4-BE49-F238E27FC236}">
                  <a16:creationId xmlns:a16="http://schemas.microsoft.com/office/drawing/2014/main" id="{58279B30-9873-8E36-5181-C9992F2CCC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5400" y="4191000"/>
              <a:ext cx="152400" cy="152400"/>
            </a:xfrm>
            <a:prstGeom prst="rect">
              <a:avLst/>
            </a:prstGeom>
            <a:solidFill>
              <a:srgbClr val="7DCFE2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10" name="Rectangle 63">
              <a:extLst>
                <a:ext uri="{FF2B5EF4-FFF2-40B4-BE49-F238E27FC236}">
                  <a16:creationId xmlns:a16="http://schemas.microsoft.com/office/drawing/2014/main" id="{B3FC9DB7-97AF-AAB2-0155-FAD564FA67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00200" y="4191000"/>
              <a:ext cx="152400" cy="152400"/>
            </a:xfrm>
            <a:prstGeom prst="rect">
              <a:avLst/>
            </a:prstGeom>
            <a:solidFill>
              <a:srgbClr val="7DCFE2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11" name="Rectangle 65">
              <a:extLst>
                <a:ext uri="{FF2B5EF4-FFF2-40B4-BE49-F238E27FC236}">
                  <a16:creationId xmlns:a16="http://schemas.microsoft.com/office/drawing/2014/main" id="{E47EF7DA-B4A8-48CC-8A64-F280C41279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05000" y="4191000"/>
              <a:ext cx="152400" cy="152400"/>
            </a:xfrm>
            <a:prstGeom prst="rect">
              <a:avLst/>
            </a:prstGeom>
            <a:solidFill>
              <a:srgbClr val="7DCFE2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12" name="Rectangle 66">
              <a:extLst>
                <a:ext uri="{FF2B5EF4-FFF2-40B4-BE49-F238E27FC236}">
                  <a16:creationId xmlns:a16="http://schemas.microsoft.com/office/drawing/2014/main" id="{AAB3964A-2AF9-6138-AE48-5698B1C7E2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09800" y="4191000"/>
              <a:ext cx="152400" cy="152400"/>
            </a:xfrm>
            <a:prstGeom prst="rect">
              <a:avLst/>
            </a:prstGeom>
            <a:solidFill>
              <a:srgbClr val="7DCFE2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13" name="Rectangle 67">
              <a:extLst>
                <a:ext uri="{FF2B5EF4-FFF2-40B4-BE49-F238E27FC236}">
                  <a16:creationId xmlns:a16="http://schemas.microsoft.com/office/drawing/2014/main" id="{8842B0C1-7FA9-AC04-4B6B-B6B97BA748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14600" y="4191000"/>
              <a:ext cx="152400" cy="152400"/>
            </a:xfrm>
            <a:prstGeom prst="rect">
              <a:avLst/>
            </a:prstGeom>
            <a:solidFill>
              <a:srgbClr val="7DCFE2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14" name="Rectangle 68">
              <a:extLst>
                <a:ext uri="{FF2B5EF4-FFF2-40B4-BE49-F238E27FC236}">
                  <a16:creationId xmlns:a16="http://schemas.microsoft.com/office/drawing/2014/main" id="{00ADD308-D871-04B6-69EE-FA4AB809BC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19400" y="4191000"/>
              <a:ext cx="152400" cy="152400"/>
            </a:xfrm>
            <a:prstGeom prst="rect">
              <a:avLst/>
            </a:prstGeom>
            <a:solidFill>
              <a:srgbClr val="7DCFE2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15" name="Rectangle 69">
              <a:extLst>
                <a:ext uri="{FF2B5EF4-FFF2-40B4-BE49-F238E27FC236}">
                  <a16:creationId xmlns:a16="http://schemas.microsoft.com/office/drawing/2014/main" id="{A26CA056-C3A0-8214-0793-80C16A6382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24200" y="4191000"/>
              <a:ext cx="152400" cy="152400"/>
            </a:xfrm>
            <a:prstGeom prst="rect">
              <a:avLst/>
            </a:prstGeom>
            <a:solidFill>
              <a:srgbClr val="7DCFE2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16" name="Rectangle 70">
              <a:extLst>
                <a:ext uri="{FF2B5EF4-FFF2-40B4-BE49-F238E27FC236}">
                  <a16:creationId xmlns:a16="http://schemas.microsoft.com/office/drawing/2014/main" id="{B35A2EE7-0C82-6B39-0C09-36D7182084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29000" y="4191000"/>
              <a:ext cx="152400" cy="152400"/>
            </a:xfrm>
            <a:prstGeom prst="rect">
              <a:avLst/>
            </a:prstGeom>
            <a:solidFill>
              <a:srgbClr val="4B78B5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17" name="Rectangle 72">
              <a:extLst>
                <a:ext uri="{FF2B5EF4-FFF2-40B4-BE49-F238E27FC236}">
                  <a16:creationId xmlns:a16="http://schemas.microsoft.com/office/drawing/2014/main" id="{3D9E62FB-4F40-14BD-5B5B-71AB23F130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33800" y="4191000"/>
              <a:ext cx="152400" cy="152400"/>
            </a:xfrm>
            <a:prstGeom prst="rect">
              <a:avLst/>
            </a:prstGeom>
            <a:solidFill>
              <a:srgbClr val="4B78B5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18" name="Rectangle 73">
              <a:extLst>
                <a:ext uri="{FF2B5EF4-FFF2-40B4-BE49-F238E27FC236}">
                  <a16:creationId xmlns:a16="http://schemas.microsoft.com/office/drawing/2014/main" id="{611EE468-39DD-225E-50DE-36E35C6E3F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38600" y="4191000"/>
              <a:ext cx="152400" cy="152400"/>
            </a:xfrm>
            <a:prstGeom prst="rect">
              <a:avLst/>
            </a:prstGeom>
            <a:solidFill>
              <a:srgbClr val="4B78B5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19" name="Rectangle 74">
              <a:extLst>
                <a:ext uri="{FF2B5EF4-FFF2-40B4-BE49-F238E27FC236}">
                  <a16:creationId xmlns:a16="http://schemas.microsoft.com/office/drawing/2014/main" id="{C90A6FD0-663D-E4B2-FC65-09C15C82D0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48200" y="4191000"/>
              <a:ext cx="152400" cy="152400"/>
            </a:xfrm>
            <a:prstGeom prst="rect">
              <a:avLst/>
            </a:prstGeom>
            <a:solidFill>
              <a:srgbClr val="4B78B5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20" name="Rectangle 75">
              <a:extLst>
                <a:ext uri="{FF2B5EF4-FFF2-40B4-BE49-F238E27FC236}">
                  <a16:creationId xmlns:a16="http://schemas.microsoft.com/office/drawing/2014/main" id="{82EB22E1-B7B4-C589-EDC5-5B372F6B81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53000" y="4191000"/>
              <a:ext cx="152400" cy="152400"/>
            </a:xfrm>
            <a:prstGeom prst="rect">
              <a:avLst/>
            </a:prstGeom>
            <a:solidFill>
              <a:srgbClr val="4B78B5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21" name="Rectangle 76">
              <a:extLst>
                <a:ext uri="{FF2B5EF4-FFF2-40B4-BE49-F238E27FC236}">
                  <a16:creationId xmlns:a16="http://schemas.microsoft.com/office/drawing/2014/main" id="{9301C187-C3E9-1E98-B87A-E088450FF0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57800" y="4191000"/>
              <a:ext cx="152400" cy="152400"/>
            </a:xfrm>
            <a:prstGeom prst="rect">
              <a:avLst/>
            </a:prstGeom>
            <a:solidFill>
              <a:srgbClr val="4B78B5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22" name="Rectangle 77">
              <a:extLst>
                <a:ext uri="{FF2B5EF4-FFF2-40B4-BE49-F238E27FC236}">
                  <a16:creationId xmlns:a16="http://schemas.microsoft.com/office/drawing/2014/main" id="{22C6D3E3-11D1-4AD6-4A65-96FADE78E8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62600" y="4191000"/>
              <a:ext cx="152400" cy="152400"/>
            </a:xfrm>
            <a:prstGeom prst="rect">
              <a:avLst/>
            </a:prstGeom>
            <a:solidFill>
              <a:srgbClr val="4B78B5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23" name="Rectangle 79">
              <a:extLst>
                <a:ext uri="{FF2B5EF4-FFF2-40B4-BE49-F238E27FC236}">
                  <a16:creationId xmlns:a16="http://schemas.microsoft.com/office/drawing/2014/main" id="{6BA55F55-BD1E-41BF-E46C-3F229F3083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67400" y="4191000"/>
              <a:ext cx="152400" cy="152400"/>
            </a:xfrm>
            <a:prstGeom prst="rect">
              <a:avLst/>
            </a:prstGeom>
            <a:solidFill>
              <a:srgbClr val="182075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24" name="Rectangle 80">
              <a:extLst>
                <a:ext uri="{FF2B5EF4-FFF2-40B4-BE49-F238E27FC236}">
                  <a16:creationId xmlns:a16="http://schemas.microsoft.com/office/drawing/2014/main" id="{C4834237-6CB3-C4D3-0DFB-14BD07D198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72200" y="4191000"/>
              <a:ext cx="152400" cy="152400"/>
            </a:xfrm>
            <a:prstGeom prst="rect">
              <a:avLst/>
            </a:prstGeom>
            <a:solidFill>
              <a:srgbClr val="182075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  <p:sp>
          <p:nvSpPr>
            <p:cNvPr id="1107" name="Rectangle 73">
              <a:extLst>
                <a:ext uri="{FF2B5EF4-FFF2-40B4-BE49-F238E27FC236}">
                  <a16:creationId xmlns:a16="http://schemas.microsoft.com/office/drawing/2014/main" id="{66FECDCD-B4BD-2E20-43BD-74C040DF35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43400" y="4191000"/>
              <a:ext cx="152400" cy="152400"/>
            </a:xfrm>
            <a:prstGeom prst="rect">
              <a:avLst/>
            </a:prstGeom>
            <a:solidFill>
              <a:srgbClr val="4B78B5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nl-NL" altLang="en-US"/>
            </a:p>
          </p:txBody>
        </p:sp>
      </p:grpSp>
      <p:pic>
        <p:nvPicPr>
          <p:cNvPr id="1109" name="Picture 8" descr="logoklein">
            <a:extLst>
              <a:ext uri="{FF2B5EF4-FFF2-40B4-BE49-F238E27FC236}">
                <a16:creationId xmlns:a16="http://schemas.microsoft.com/office/drawing/2014/main" id="{2BDFC02F-1B4A-102C-FB6E-E03945893E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6076950"/>
            <a:ext cx="14478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82075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82075"/>
          </a:solidFill>
          <a:latin typeface="Arial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82075"/>
          </a:solidFill>
          <a:latin typeface="Arial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82075"/>
          </a:solidFill>
          <a:latin typeface="Arial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82075"/>
          </a:solidFill>
          <a:latin typeface="Arial" charset="0"/>
        </a:defRPr>
      </a:lvl5pPr>
      <a:lvl6pPr marL="4572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82075"/>
          </a:solidFill>
          <a:latin typeface="Arial" charset="0"/>
        </a:defRPr>
      </a:lvl6pPr>
      <a:lvl7pPr marL="9144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82075"/>
          </a:solidFill>
          <a:latin typeface="Arial" charset="0"/>
        </a:defRPr>
      </a:lvl7pPr>
      <a:lvl8pPr marL="13716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82075"/>
          </a:solidFill>
          <a:latin typeface="Arial" charset="0"/>
        </a:defRPr>
      </a:lvl8pPr>
      <a:lvl9pPr marL="18288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82075"/>
          </a:solidFill>
          <a:latin typeface="Arial" charset="0"/>
        </a:defRPr>
      </a:lvl9pPr>
    </p:titleStyle>
    <p:bodyStyle>
      <a:lvl1pPr marL="285750" indent="-2857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80000"/>
        <a:buFont typeface="Wingdings" panose="05000000000000000000" pitchFamily="2" charset="2"/>
        <a:buChar char="q"/>
        <a:defRPr sz="2400" b="1">
          <a:solidFill>
            <a:srgbClr val="182075"/>
          </a:solidFill>
          <a:latin typeface="+mn-lt"/>
          <a:ea typeface="+mn-ea"/>
          <a:cs typeface="+mn-cs"/>
        </a:defRPr>
      </a:lvl1pPr>
      <a:lvl2pPr marL="6858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50000"/>
        <a:buFont typeface="Wingdings" panose="05000000000000000000" pitchFamily="2" charset="2"/>
        <a:buChar char="§"/>
        <a:defRPr>
          <a:solidFill>
            <a:srgbClr val="182075"/>
          </a:solidFill>
          <a:latin typeface="+mn-lt"/>
        </a:defRPr>
      </a:lvl2pPr>
      <a:lvl3pPr marL="11430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>
          <a:solidFill>
            <a:srgbClr val="182075"/>
          </a:solidFill>
          <a:latin typeface="+mn-lt"/>
        </a:defRPr>
      </a:lvl3pPr>
      <a:lvl4pPr marL="1543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anose="05000000000000000000" pitchFamily="2" charset="2"/>
        <a:defRPr sz="1400">
          <a:solidFill>
            <a:srgbClr val="182075"/>
          </a:solidFill>
          <a:latin typeface="+mn-lt"/>
        </a:defRPr>
      </a:lvl4pPr>
      <a:lvl5pPr marL="20002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anose="05000000000000000000" pitchFamily="2" charset="2"/>
        <a:defRPr sz="1400">
          <a:solidFill>
            <a:srgbClr val="182075"/>
          </a:solidFill>
          <a:latin typeface="+mn-lt"/>
        </a:defRPr>
      </a:lvl5pPr>
      <a:lvl6pPr marL="24574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itchFamily="2" charset="2"/>
        <a:defRPr sz="1400">
          <a:solidFill>
            <a:srgbClr val="182075"/>
          </a:solidFill>
          <a:latin typeface="+mn-lt"/>
        </a:defRPr>
      </a:lvl6pPr>
      <a:lvl7pPr marL="29146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itchFamily="2" charset="2"/>
        <a:defRPr sz="1400">
          <a:solidFill>
            <a:srgbClr val="182075"/>
          </a:solidFill>
          <a:latin typeface="+mn-lt"/>
        </a:defRPr>
      </a:lvl7pPr>
      <a:lvl8pPr marL="33718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itchFamily="2" charset="2"/>
        <a:defRPr sz="1400">
          <a:solidFill>
            <a:srgbClr val="182075"/>
          </a:solidFill>
          <a:latin typeface="+mn-lt"/>
        </a:defRPr>
      </a:lvl8pPr>
      <a:lvl9pPr marL="3829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itchFamily="2" charset="2"/>
        <a:defRPr sz="1400">
          <a:solidFill>
            <a:srgbClr val="18207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FDCE18-88CD-2B19-3D41-432AF76B3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3" y="1263813"/>
            <a:ext cx="5791200" cy="357305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In the E-QALY project, the Chinese online sample misfitted UK CFA Bifactor model</a:t>
            </a:r>
          </a:p>
          <a:p>
            <a:pPr lvl="1"/>
            <a:r>
              <a:rPr lang="en-US" dirty="0"/>
              <a:t>The Chinese sample was highly educated</a:t>
            </a:r>
          </a:p>
          <a:p>
            <a:pPr lvl="1"/>
            <a:r>
              <a:rPr lang="en-US" dirty="0"/>
              <a:t>Did the Chinese online sample contained sufficient variance?</a:t>
            </a:r>
          </a:p>
          <a:p>
            <a:r>
              <a:rPr lang="en-US" dirty="0"/>
              <a:t>Method</a:t>
            </a:r>
          </a:p>
          <a:p>
            <a:pPr lvl="1"/>
            <a:r>
              <a:rPr lang="en-US" dirty="0"/>
              <a:t>We set out to refit the model in a sample with more variance</a:t>
            </a:r>
          </a:p>
          <a:p>
            <a:pPr lvl="1"/>
            <a:r>
              <a:rPr lang="en-US" dirty="0"/>
              <a:t>Including low education</a:t>
            </a:r>
          </a:p>
          <a:p>
            <a:pPr lvl="1"/>
            <a:r>
              <a:rPr lang="en-US" dirty="0"/>
              <a:t>Face-to-face interviews in more than 500 people</a:t>
            </a:r>
          </a:p>
          <a:p>
            <a:pPr lvl="1"/>
            <a:r>
              <a:rPr lang="en-US" dirty="0"/>
              <a:t>Tested the Bi-factor model in original online sample and face-to-face</a:t>
            </a:r>
          </a:p>
          <a:p>
            <a:r>
              <a:rPr lang="en-US" dirty="0"/>
              <a:t>Results</a:t>
            </a:r>
          </a:p>
          <a:p>
            <a:pPr lvl="1"/>
            <a:r>
              <a:rPr lang="en-US" dirty="0"/>
              <a:t>553 respondents; </a:t>
            </a:r>
          </a:p>
          <a:p>
            <a:pPr lvl="2"/>
            <a:r>
              <a:rPr lang="en-US" dirty="0"/>
              <a:t>96 Lung cancer; 125 Diabetes; 102 depression; 113 Schizophrenia; 16 other diseases; 101 healthy</a:t>
            </a:r>
          </a:p>
          <a:p>
            <a:pPr lvl="1"/>
            <a:r>
              <a:rPr lang="en-US" dirty="0"/>
              <a:t>Much better results!</a:t>
            </a:r>
          </a:p>
          <a:p>
            <a:pPr lvl="2"/>
            <a:r>
              <a:rPr lang="en-US" altLang="zh-CN" sz="18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Online sample: </a:t>
            </a:r>
            <a:r>
              <a:rPr lang="en-US" altLang="zh-CN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lang="en-US" altLang="zh-CN" sz="18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RMSEA 0.072; CFI 0.907; TLI 0.901</a:t>
            </a:r>
            <a:endParaRPr lang="en-US" dirty="0">
              <a:solidFill>
                <a:srgbClr val="C00000"/>
              </a:solidFill>
            </a:endParaRPr>
          </a:p>
          <a:p>
            <a:pPr lvl="2"/>
            <a:r>
              <a:rPr lang="en-US" dirty="0">
                <a:solidFill>
                  <a:srgbClr val="C00000"/>
                </a:solidFill>
              </a:rPr>
              <a:t>Face-to-face: 	RMSEA 0.052; CFI 0.943, TLI 0.939</a:t>
            </a:r>
          </a:p>
          <a:p>
            <a:r>
              <a:rPr lang="en-US" dirty="0"/>
              <a:t>Conclusion</a:t>
            </a:r>
          </a:p>
          <a:p>
            <a:pPr lvl="1"/>
            <a:r>
              <a:rPr lang="en-US" dirty="0"/>
              <a:t>Most deviation of the UK EQ-HWB model seems related to a lack of variance in the Chinese online data</a:t>
            </a:r>
          </a:p>
          <a:p>
            <a:pPr lvl="1"/>
            <a:r>
              <a:rPr lang="en-US" dirty="0"/>
              <a:t>Beter data set supported a comparable factor structure in China related to the international comparisons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928269-EA4A-AB7F-8942-49D74F07B0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44" b="10968"/>
          <a:stretch/>
        </p:blipFill>
        <p:spPr>
          <a:xfrm>
            <a:off x="5692998" y="1573617"/>
            <a:ext cx="6287989" cy="27633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EFCD065-BA47-7D55-4B99-8FC9AD8DD33B}"/>
              </a:ext>
            </a:extLst>
          </p:cNvPr>
          <p:cNvSpPr txBox="1"/>
          <p:nvPr/>
        </p:nvSpPr>
        <p:spPr>
          <a:xfrm>
            <a:off x="2895600" y="4470263"/>
            <a:ext cx="355652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/>
            </a:lvl1pPr>
          </a:lstStyle>
          <a:p>
            <a:r>
              <a:rPr lang="en-US" sz="1200" dirty="0">
                <a:solidFill>
                  <a:srgbClr val="182075"/>
                </a:solidFill>
              </a:rPr>
              <a:t>Should be read as</a:t>
            </a:r>
          </a:p>
          <a:p>
            <a:r>
              <a:rPr lang="en-US" sz="1200" dirty="0">
                <a:solidFill>
                  <a:srgbClr val="182075"/>
                </a:solidFill>
              </a:rPr>
              <a:t>China: </a:t>
            </a:r>
            <a:r>
              <a:rPr lang="en-US" sz="1200" b="0" dirty="0">
                <a:solidFill>
                  <a:srgbClr val="182075"/>
                </a:solidFill>
              </a:rPr>
              <a:t>UK model with </a:t>
            </a:r>
          </a:p>
          <a:p>
            <a:r>
              <a:rPr lang="en-US" sz="1200" b="0" dirty="0">
                <a:solidFill>
                  <a:srgbClr val="182075"/>
                </a:solidFill>
              </a:rPr>
              <a:t>- Mobility and Self-Care combined and Energy removed, like the models of Argentina and Germany. </a:t>
            </a:r>
          </a:p>
          <a:p>
            <a:r>
              <a:rPr lang="en-US" sz="1200" b="0" dirty="0">
                <a:solidFill>
                  <a:srgbClr val="182075"/>
                </a:solidFill>
              </a:rPr>
              <a:t>- Self-Worth and Coping combined like Argentina. - Only in China: Happiness, Hope combined into the Anxiety.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F13DCB-3D5B-EEB0-5F0A-A2C7CEA0294B}"/>
              </a:ext>
            </a:extLst>
          </p:cNvPr>
          <p:cNvSpPr txBox="1"/>
          <p:nvPr/>
        </p:nvSpPr>
        <p:spPr>
          <a:xfrm>
            <a:off x="9067800" y="5087399"/>
            <a:ext cx="25146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82075"/>
                </a:solidFill>
              </a:rPr>
              <a:t>Should be read as:</a:t>
            </a:r>
          </a:p>
          <a:p>
            <a:r>
              <a:rPr lang="en-US" sz="1200" b="0" dirty="0">
                <a:solidFill>
                  <a:srgbClr val="182075"/>
                </a:solidFill>
              </a:rPr>
              <a:t>RMSEA 0.052; CFI 0.943, TLI 0.939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B0CFD43-74BF-0947-A6CE-8BFF1DB246AE}"/>
              </a:ext>
            </a:extLst>
          </p:cNvPr>
          <p:cNvGrpSpPr/>
          <p:nvPr/>
        </p:nvGrpSpPr>
        <p:grpSpPr>
          <a:xfrm>
            <a:off x="685800" y="6206220"/>
            <a:ext cx="1294411" cy="599712"/>
            <a:chOff x="129957" y="6129671"/>
            <a:chExt cx="1741688" cy="676261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B0AC06A4-B099-FD4C-BA4F-CF963E94D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57" y="6176545"/>
              <a:ext cx="1741688" cy="629387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921388C-9714-6543-9B09-22B88A005F77}"/>
                </a:ext>
              </a:extLst>
            </p:cNvPr>
            <p:cNvSpPr txBox="1"/>
            <p:nvPr/>
          </p:nvSpPr>
          <p:spPr>
            <a:xfrm flipH="1">
              <a:off x="1534891" y="6129671"/>
              <a:ext cx="3043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aseline="30000" dirty="0"/>
                <a:t>1</a:t>
              </a:r>
              <a:endParaRPr kumimoji="1" lang="zh-CN" altLang="en-US" baseline="30000" dirty="0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5796A2E-A491-1441-B7F9-4109CBC02166}"/>
              </a:ext>
            </a:extLst>
          </p:cNvPr>
          <p:cNvGrpSpPr/>
          <p:nvPr/>
        </p:nvGrpSpPr>
        <p:grpSpPr>
          <a:xfrm>
            <a:off x="4036894" y="6093884"/>
            <a:ext cx="964233" cy="698436"/>
            <a:chOff x="2375617" y="6066427"/>
            <a:chExt cx="1297419" cy="787586"/>
          </a:xfrm>
        </p:grpSpPr>
        <p:pic>
          <p:nvPicPr>
            <p:cNvPr id="15" name="图片 14" descr="文本&#10;&#10;描述已自动生成">
              <a:extLst>
                <a:ext uri="{FF2B5EF4-FFF2-40B4-BE49-F238E27FC236}">
                  <a16:creationId xmlns:a16="http://schemas.microsoft.com/office/drawing/2014/main" id="{61004B69-F7E9-044D-B2D5-24BAC9505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75617" y="6066427"/>
              <a:ext cx="1297419" cy="787586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89C8F8D-E6B3-B046-9D1F-88362F91F1FB}"/>
                </a:ext>
              </a:extLst>
            </p:cNvPr>
            <p:cNvSpPr txBox="1"/>
            <p:nvPr/>
          </p:nvSpPr>
          <p:spPr>
            <a:xfrm>
              <a:off x="3304268" y="6115769"/>
              <a:ext cx="277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aseline="30000" dirty="0"/>
                <a:t>2</a:t>
              </a:r>
              <a:endParaRPr kumimoji="1" lang="zh-CN" altLang="en-US" baseline="30000" dirty="0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38084DC-114C-754B-8531-4B696E41A9BD}"/>
              </a:ext>
            </a:extLst>
          </p:cNvPr>
          <p:cNvGrpSpPr/>
          <p:nvPr/>
        </p:nvGrpSpPr>
        <p:grpSpPr>
          <a:xfrm>
            <a:off x="6651843" y="6178357"/>
            <a:ext cx="1546475" cy="638501"/>
            <a:chOff x="4056174" y="6187425"/>
            <a:chExt cx="2080852" cy="668055"/>
          </a:xfrm>
        </p:grpSpPr>
        <p:pic>
          <p:nvPicPr>
            <p:cNvPr id="20" name="图片 19" descr="图片包含 徽标&#10;&#10;描述已自动生成">
              <a:extLst>
                <a:ext uri="{FF2B5EF4-FFF2-40B4-BE49-F238E27FC236}">
                  <a16:creationId xmlns:a16="http://schemas.microsoft.com/office/drawing/2014/main" id="{E1198F51-CF85-1B41-8EF7-0633BBC09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56174" y="6225480"/>
              <a:ext cx="2039826" cy="630000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5F3D663-A723-A44B-8849-AA80FA0282AF}"/>
                </a:ext>
              </a:extLst>
            </p:cNvPr>
            <p:cNvSpPr txBox="1"/>
            <p:nvPr/>
          </p:nvSpPr>
          <p:spPr>
            <a:xfrm>
              <a:off x="5867400" y="618742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aseline="30000" dirty="0"/>
                <a:t>3</a:t>
              </a:r>
              <a:endParaRPr kumimoji="1" lang="zh-CN" altLang="en-US" baseline="30000" dirty="0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F074907-0AC8-6548-A5D4-8646A3E3868B}"/>
              </a:ext>
            </a:extLst>
          </p:cNvPr>
          <p:cNvGrpSpPr/>
          <p:nvPr/>
        </p:nvGrpSpPr>
        <p:grpSpPr>
          <a:xfrm>
            <a:off x="10061194" y="6128195"/>
            <a:ext cx="1543649" cy="646331"/>
            <a:chOff x="6381151" y="6077436"/>
            <a:chExt cx="2077049" cy="728830"/>
          </a:xfrm>
        </p:grpSpPr>
        <p:pic>
          <p:nvPicPr>
            <p:cNvPr id="28" name="图片 27" descr="图片包含 图标&#10;&#10;描述已自动生成">
              <a:extLst>
                <a:ext uri="{FF2B5EF4-FFF2-40B4-BE49-F238E27FC236}">
                  <a16:creationId xmlns:a16="http://schemas.microsoft.com/office/drawing/2014/main" id="{C5627740-6873-FB44-8BD7-0BCE72D49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81151" y="6077436"/>
              <a:ext cx="1965867" cy="728830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D0F51665-F602-7745-8BFD-1E2747A8BE09}"/>
                </a:ext>
              </a:extLst>
            </p:cNvPr>
            <p:cNvSpPr txBox="1"/>
            <p:nvPr/>
          </p:nvSpPr>
          <p:spPr>
            <a:xfrm flipH="1">
              <a:off x="8239090" y="6157495"/>
              <a:ext cx="219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aseline="30000" dirty="0"/>
                <a:t>4</a:t>
              </a:r>
              <a:endParaRPr kumimoji="1" lang="zh-CN" altLang="en-US" baseline="30000" dirty="0"/>
            </a:p>
          </p:txBody>
        </p:sp>
      </p:grpSp>
      <p:sp>
        <p:nvSpPr>
          <p:cNvPr id="30" name="Title 6">
            <a:extLst>
              <a:ext uri="{FF2B5EF4-FFF2-40B4-BE49-F238E27FC236}">
                <a16:creationId xmlns:a16="http://schemas.microsoft.com/office/drawing/2014/main" id="{E48242E3-100B-C141-AA1D-1D3C2E6D59EC}"/>
              </a:ext>
            </a:extLst>
          </p:cNvPr>
          <p:cNvSpPr txBox="1">
            <a:spLocks/>
          </p:cNvSpPr>
          <p:nvPr/>
        </p:nvSpPr>
        <p:spPr bwMode="auto">
          <a:xfrm>
            <a:off x="0" y="-285690"/>
            <a:ext cx="12192000" cy="127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82075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82075"/>
                </a:solidFill>
                <a:latin typeface="Arial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82075"/>
                </a:solidFill>
                <a:latin typeface="Arial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82075"/>
                </a:solidFill>
                <a:latin typeface="Arial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82075"/>
                </a:solidFill>
                <a:latin typeface="Arial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82075"/>
                </a:solidFill>
                <a:latin typeface="Arial" charset="0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82075"/>
                </a:solidFill>
                <a:latin typeface="Arial" charset="0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82075"/>
                </a:solidFill>
                <a:latin typeface="Arial" charset="0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82075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800" kern="1400" spc="-5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Chinese EQ-HWB does fit the international factor structure after all!!! </a:t>
            </a:r>
            <a:endParaRPr lang="en-US" sz="2800" b="0" kern="0" dirty="0">
              <a:solidFill>
                <a:srgbClr val="4B78B5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04568FE-ABDF-A44F-BC74-31C30F1FA396}"/>
              </a:ext>
            </a:extLst>
          </p:cNvPr>
          <p:cNvSpPr txBox="1"/>
          <p:nvPr/>
        </p:nvSpPr>
        <p:spPr>
          <a:xfrm>
            <a:off x="2006487" y="583391"/>
            <a:ext cx="8991600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kern="1400" spc="-50" dirty="0">
                <a:solidFill>
                  <a:srgbClr val="4B78B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 replication of the original confirmatory factor analysis in a better sample</a:t>
            </a:r>
            <a:br>
              <a:rPr lang="en-US" altLang="zh-CN" sz="1050" b="1" kern="1400" spc="-50" dirty="0">
                <a:solidFill>
                  <a:srgbClr val="4B78B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050" b="0" kern="1400" spc="-50" dirty="0">
                <a:solidFill>
                  <a:srgbClr val="4B78B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Guangjie Zhang1*; Zhihao Yang1,2; Nan Luo3; Tessa Peasgood4, Jan Busschbach1</a:t>
            </a:r>
            <a:endParaRPr kumimoji="1" lang="zh-CN" altLang="en-US" sz="1050" dirty="0"/>
          </a:p>
        </p:txBody>
      </p:sp>
      <p:cxnSp>
        <p:nvCxnSpPr>
          <p:cNvPr id="4" name="肘形连接符 3">
            <a:extLst>
              <a:ext uri="{FF2B5EF4-FFF2-40B4-BE49-F238E27FC236}">
                <a16:creationId xmlns:a16="http://schemas.microsoft.com/office/drawing/2014/main" id="{C84D7AEF-0661-8942-813F-326C6DAE9991}"/>
              </a:ext>
            </a:extLst>
          </p:cNvPr>
          <p:cNvCxnSpPr/>
          <p:nvPr/>
        </p:nvCxnSpPr>
        <p:spPr bwMode="auto">
          <a:xfrm flipV="1">
            <a:off x="6381151" y="3200400"/>
            <a:ext cx="2381849" cy="2153216"/>
          </a:xfrm>
          <a:prstGeom prst="bentConnector3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dashDot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EE003114-80D0-4C43-A4D9-06A6C8C92FCC}"/>
              </a:ext>
            </a:extLst>
          </p:cNvPr>
          <p:cNvCxnSpPr/>
          <p:nvPr/>
        </p:nvCxnSpPr>
        <p:spPr bwMode="auto">
          <a:xfrm flipV="1">
            <a:off x="10325100" y="3276600"/>
            <a:ext cx="0" cy="18108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D796189-180F-73EB-E957-6503E17CD965}"/>
              </a:ext>
            </a:extLst>
          </p:cNvPr>
          <p:cNvSpPr txBox="1"/>
          <p:nvPr/>
        </p:nvSpPr>
        <p:spPr>
          <a:xfrm>
            <a:off x="7677900" y="4461302"/>
            <a:ext cx="25145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err="1"/>
              <a:t>Peasgood</a:t>
            </a:r>
            <a:r>
              <a:rPr lang="en-US" sz="700" b="0" dirty="0"/>
              <a:t> et al, Developing a New Generic Health and Wellbeing Measure: Psychometric Survey Results for the EQ-HWB. Value Health. 2022 Apr;25(4):525-533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D3E475FC-E8A7-544C-A5A3-4A3BFCC7747D}"/>
              </a:ext>
            </a:extLst>
          </p:cNvPr>
          <p:cNvSpPr txBox="1"/>
          <p:nvPr/>
        </p:nvSpPr>
        <p:spPr>
          <a:xfrm>
            <a:off x="5890852" y="1270655"/>
            <a:ext cx="4572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182075"/>
                </a:solidFill>
              </a:rPr>
              <a:t>Original table can be changed </a:t>
            </a:r>
          </a:p>
        </p:txBody>
      </p:sp>
    </p:spTree>
    <p:extLst>
      <p:ext uri="{BB962C8B-B14F-4D97-AF65-F5344CB8AC3E}">
        <p14:creationId xmlns:p14="http://schemas.microsoft.com/office/powerpoint/2010/main" val="268830195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296E15BAF57041A774F4D5316366FF" ma:contentTypeVersion="14" ma:contentTypeDescription="Een nieuw document maken." ma:contentTypeScope="" ma:versionID="9fcf0e8b982e90c6bc4e9c04fda86dbd">
  <xsd:schema xmlns:xsd="http://www.w3.org/2001/XMLSchema" xmlns:xs="http://www.w3.org/2001/XMLSchema" xmlns:p="http://schemas.microsoft.com/office/2006/metadata/properties" xmlns:ns2="d7e201e0-7ba1-4fd0-b022-03ac33d052c0" xmlns:ns3="e25f615b-eebd-4e2a-b1e3-b3bb6a011368" targetNamespace="http://schemas.microsoft.com/office/2006/metadata/properties" ma:root="true" ma:fieldsID="a3c47a98449216ed5bb3b838e96fb514" ns2:_="" ns3:_="">
    <xsd:import namespace="d7e201e0-7ba1-4fd0-b022-03ac33d052c0"/>
    <xsd:import namespace="e25f615b-eebd-4e2a-b1e3-b3bb6a011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e201e0-7ba1-4fd0-b022-03ac33d052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6f72f27b-f989-48c3-999a-f20f870c1e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f615b-eebd-4e2a-b1e3-b3bb6a01136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28c4e3b-88eb-4c14-8dcb-be66e22babc3}" ma:internalName="TaxCatchAll" ma:showField="CatchAllData" ma:web="e25f615b-eebd-4e2a-b1e3-b3bb6a0113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e201e0-7ba1-4fd0-b022-03ac33d052c0">
      <Terms xmlns="http://schemas.microsoft.com/office/infopath/2007/PartnerControls"/>
    </lcf76f155ced4ddcb4097134ff3c332f>
    <TaxCatchAll xmlns="e25f615b-eebd-4e2a-b1e3-b3bb6a011368" xsi:nil="true"/>
  </documentManagement>
</p:properties>
</file>

<file path=customXml/itemProps1.xml><?xml version="1.0" encoding="utf-8"?>
<ds:datastoreItem xmlns:ds="http://schemas.openxmlformats.org/officeDocument/2006/customXml" ds:itemID="{7AF445E5-45F7-4B05-B850-A614827FFDE0}"/>
</file>

<file path=customXml/itemProps2.xml><?xml version="1.0" encoding="utf-8"?>
<ds:datastoreItem xmlns:ds="http://schemas.openxmlformats.org/officeDocument/2006/customXml" ds:itemID="{804C7631-4584-4329-A4D0-54C336F0BCB9}"/>
</file>

<file path=customXml/itemProps3.xml><?xml version="1.0" encoding="utf-8"?>
<ds:datastoreItem xmlns:ds="http://schemas.openxmlformats.org/officeDocument/2006/customXml" ds:itemID="{BC726B0A-7AC1-4AD1-819C-3003F173D377}"/>
</file>

<file path=docProps/app.xml><?xml version="1.0" encoding="utf-8"?>
<Properties xmlns="http://schemas.openxmlformats.org/officeDocument/2006/extended-properties" xmlns:vt="http://schemas.openxmlformats.org/officeDocument/2006/docPropsVTypes">
  <TotalTime>14915</TotalTime>
  <Words>286</Words>
  <Application>Microsoft Office PowerPoint</Application>
  <PresentationFormat>Widescreen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Microsoft YaHei</vt:lpstr>
      <vt:lpstr>Arial</vt:lpstr>
      <vt:lpstr>Times New Roman</vt:lpstr>
      <vt:lpstr>Wingdings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QALY &amp; need assessment</dc:title>
  <dc:creator>Busschbach</dc:creator>
  <cp:lastModifiedBy>Mandy van Reenen</cp:lastModifiedBy>
  <cp:revision>357</cp:revision>
  <cp:lastPrinted>2015-10-20T06:52:19Z</cp:lastPrinted>
  <dcterms:created xsi:type="dcterms:W3CDTF">1997-01-22T06:29:32Z</dcterms:created>
  <dcterms:modified xsi:type="dcterms:W3CDTF">2024-02-13T15:14:39Z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>20221123133207381</vt:lpwstr>
  </property>
  <property fmtid="{D5CDD505-2E9C-101B-9397-08002B2CF9AE}" pid="3" name="ContentTypeId">
    <vt:lpwstr>0x0101004E296E15BAF57041A774F4D5316366FF</vt:lpwstr>
  </property>
</Properties>
</file>