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60" r:id="rId4"/>
  </p:sldMasterIdLst>
  <p:notesMasterIdLst>
    <p:notesMasterId r:id="rId6"/>
  </p:notesMasterIdLst>
  <p:sldIdLst>
    <p:sldId id="259" r:id="rId5"/>
  </p:sldIdLst>
  <p:sldSz cx="51200050" cy="28800425"/>
  <p:notesSz cx="6858000" cy="9144000"/>
  <p:defaultTextStyle>
    <a:defPPr>
      <a:defRPr lang="en-US"/>
    </a:defPPr>
    <a:lvl1pPr marL="0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1pPr>
    <a:lvl2pPr marL="228188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2pPr>
    <a:lvl3pPr marL="456376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3pPr>
    <a:lvl4pPr marL="6845648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4pPr>
    <a:lvl5pPr marL="912753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5pPr>
    <a:lvl6pPr marL="1140941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6pPr>
    <a:lvl7pPr marL="13691301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7pPr>
    <a:lvl8pPr marL="15973185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8pPr>
    <a:lvl9pPr marL="18255067" algn="l" defTabSz="2281881" rtl="0" eaLnBrk="1" latinLnBrk="0" hangingPunct="1">
      <a:defRPr sz="89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612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DDA136-1146-345D-8618-3B1E6120E46F}" name="Rencz Fanni" initials="FR" userId="S::fanni.rencz@uni-corvinus.hu::9a0912b8-d609-43bc-b84d-8499ff74b546" providerId="AD"/>
  <p188:author id="{EFB99F40-7037-2828-DB22-788BE233C188}" name="Nance Devlin" initials="ND" userId="462ee49d582f90fd" providerId="Windows Live"/>
  <p188:author id="{122E9A63-48FF-F63A-505C-F6C6DC322649}" name="Cheng Ling Jie" initials="CLJ" userId="Cheng Ling Jie" providerId="None"/>
  <p188:author id="{B6557B83-BC91-D347-639C-1BF2E9710395}" name="Fredrick Purba" initials="FP" userId="b84faf3589e15816" providerId="Windows Live"/>
  <p188:author id="{AF2E88A7-8B80-9DEF-0C4D-D06075216FAC}" name="Stevanus Pangestu" initials="SP" userId="S::pangestu@atmajaya.ac.id::e1e3cbe2-ce69-4d5b-bd55-41cb300f7447" providerId="AD"/>
  <p188:author id="{BFC5CECD-4F98-DD2B-EBEA-98D678B0F5E4}" name="tianxin pan" initials="tp" userId="052cd6ed3c5a53dc" providerId="Windows Live"/>
  <p188:author id="{A199D9ED-4E2A-E6DA-A810-332A52D45D7B}" name="Brendan Mulhern" initials="BM" userId="S::Brendan.Mulhern@uts.edu.au::4cc2c911-c1e7-4abd-8bb1-1fdd6436d6e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B9B3A0"/>
    <a:srgbClr val="FFFFFF"/>
    <a:srgbClr val="E2EFD9"/>
    <a:srgbClr val="1F66B1"/>
    <a:srgbClr val="5A3F99"/>
    <a:srgbClr val="5E439D"/>
    <a:srgbClr val="003D7C"/>
    <a:srgbClr val="00445A"/>
    <a:srgbClr val="C7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07" autoAdjust="0"/>
    <p:restoredTop sz="94804" autoAdjust="0"/>
  </p:normalViewPr>
  <p:slideViewPr>
    <p:cSldViewPr snapToObjects="1">
      <p:cViewPr varScale="1">
        <p:scale>
          <a:sx n="16" d="100"/>
          <a:sy n="16" d="100"/>
        </p:scale>
        <p:origin x="1356" y="12"/>
      </p:cViewPr>
      <p:guideLst>
        <p:guide orient="horz" pos="9071"/>
        <p:guide pos="161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55ADF-2FAE-B64E-B4E2-F04686D2D4E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37AD2-DFEE-9F4C-8BBC-4200231E1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5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1pPr>
    <a:lvl2pPr marL="4106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2pPr>
    <a:lvl3pPr marL="8213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3pPr>
    <a:lvl4pPr marL="123195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4pPr>
    <a:lvl5pPr marL="1642600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5pPr>
    <a:lvl6pPr marL="2053251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6pPr>
    <a:lvl7pPr marL="246390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7pPr>
    <a:lvl8pPr marL="2874552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8pPr>
    <a:lvl9pPr marL="3285203" algn="l" defTabSz="410651" rtl="0" eaLnBrk="1" latinLnBrk="0" hangingPunct="1">
      <a:defRPr sz="10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37AD2-DFEE-9F4C-8BBC-4200231E16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8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004" y="8946803"/>
            <a:ext cx="43520043" cy="6173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009" y="16320242"/>
            <a:ext cx="35840034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0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2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3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39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4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0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0038" y="1153354"/>
            <a:ext cx="11520011" cy="245736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003" y="1153354"/>
            <a:ext cx="33706700" cy="24573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9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451" y="18506944"/>
            <a:ext cx="43520043" cy="5720084"/>
          </a:xfrm>
        </p:spPr>
        <p:txBody>
          <a:bodyPr anchor="t"/>
          <a:lstStyle>
            <a:lvl1pPr algn="l">
              <a:defRPr sz="1317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451" y="12206852"/>
            <a:ext cx="43520043" cy="6300090"/>
          </a:xfrm>
        </p:spPr>
        <p:txBody>
          <a:bodyPr anchor="b"/>
          <a:lstStyle>
            <a:lvl1pPr marL="0" indent="0">
              <a:buNone/>
              <a:defRPr sz="6587">
                <a:solidFill>
                  <a:schemeClr val="tx1">
                    <a:tint val="75000"/>
                  </a:schemeClr>
                </a:solidFill>
              </a:defRPr>
            </a:lvl1pPr>
            <a:lvl2pPr marL="1507830" indent="0">
              <a:buNone/>
              <a:defRPr sz="5934">
                <a:solidFill>
                  <a:schemeClr val="tx1">
                    <a:tint val="75000"/>
                  </a:schemeClr>
                </a:solidFill>
              </a:defRPr>
            </a:lvl2pPr>
            <a:lvl3pPr marL="3015658" indent="0">
              <a:buNone/>
              <a:defRPr sz="5281">
                <a:solidFill>
                  <a:schemeClr val="tx1">
                    <a:tint val="75000"/>
                  </a:schemeClr>
                </a:solidFill>
              </a:defRPr>
            </a:lvl3pPr>
            <a:lvl4pPr marL="452348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4pPr>
            <a:lvl5pPr marL="603131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5pPr>
            <a:lvl6pPr marL="753914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6pPr>
            <a:lvl7pPr marL="904697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7pPr>
            <a:lvl8pPr marL="1055480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8pPr>
            <a:lvl9pPr marL="12062637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005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6693" y="6720102"/>
            <a:ext cx="22613354" cy="19006949"/>
          </a:xfrm>
        </p:spPr>
        <p:txBody>
          <a:bodyPr/>
          <a:lstStyle>
            <a:lvl1pPr>
              <a:defRPr sz="9257"/>
            </a:lvl1pPr>
            <a:lvl2pPr>
              <a:defRPr sz="7893"/>
            </a:lvl2pPr>
            <a:lvl3pPr>
              <a:defRPr sz="6587"/>
            </a:lvl3pPr>
            <a:lvl4pPr>
              <a:defRPr sz="5934"/>
            </a:lvl4pPr>
            <a:lvl5pPr>
              <a:defRPr sz="5934"/>
            </a:lvl5pPr>
            <a:lvl6pPr>
              <a:defRPr sz="5934"/>
            </a:lvl6pPr>
            <a:lvl7pPr>
              <a:defRPr sz="5934"/>
            </a:lvl7pPr>
            <a:lvl8pPr>
              <a:defRPr sz="5934"/>
            </a:lvl8pPr>
            <a:lvl9pPr>
              <a:defRPr sz="59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7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446766"/>
            <a:ext cx="22622247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003" y="9133469"/>
            <a:ext cx="22622247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08919" y="6446766"/>
            <a:ext cx="22631132" cy="2686704"/>
          </a:xfrm>
        </p:spPr>
        <p:txBody>
          <a:bodyPr anchor="b"/>
          <a:lstStyle>
            <a:lvl1pPr marL="0" indent="0">
              <a:buNone/>
              <a:defRPr sz="7893" b="1"/>
            </a:lvl1pPr>
            <a:lvl2pPr marL="1507830" indent="0">
              <a:buNone/>
              <a:defRPr sz="6587" b="1"/>
            </a:lvl2pPr>
            <a:lvl3pPr marL="3015658" indent="0">
              <a:buNone/>
              <a:defRPr sz="5934" b="1"/>
            </a:lvl3pPr>
            <a:lvl4pPr marL="4523489" indent="0">
              <a:buNone/>
              <a:defRPr sz="5281" b="1"/>
            </a:lvl4pPr>
            <a:lvl5pPr marL="6031319" indent="0">
              <a:buNone/>
              <a:defRPr sz="5281" b="1"/>
            </a:lvl5pPr>
            <a:lvl6pPr marL="7539148" indent="0">
              <a:buNone/>
              <a:defRPr sz="5281" b="1"/>
            </a:lvl6pPr>
            <a:lvl7pPr marL="9046978" indent="0">
              <a:buNone/>
              <a:defRPr sz="5281" b="1"/>
            </a:lvl7pPr>
            <a:lvl8pPr marL="10554807" indent="0">
              <a:buNone/>
              <a:defRPr sz="5281" b="1"/>
            </a:lvl8pPr>
            <a:lvl9pPr marL="12062637" indent="0">
              <a:buNone/>
              <a:defRPr sz="52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08919" y="9133469"/>
            <a:ext cx="22631132" cy="16593581"/>
          </a:xfrm>
        </p:spPr>
        <p:txBody>
          <a:bodyPr/>
          <a:lstStyle>
            <a:lvl1pPr>
              <a:defRPr sz="7893"/>
            </a:lvl1pPr>
            <a:lvl2pPr>
              <a:defRPr sz="6587"/>
            </a:lvl2pPr>
            <a:lvl3pPr>
              <a:defRPr sz="5934"/>
            </a:lvl3pPr>
            <a:lvl4pPr>
              <a:defRPr sz="5281"/>
            </a:lvl4pPr>
            <a:lvl5pPr>
              <a:defRPr sz="5281"/>
            </a:lvl5pPr>
            <a:lvl6pPr>
              <a:defRPr sz="5281"/>
            </a:lvl6pPr>
            <a:lvl7pPr>
              <a:defRPr sz="5281"/>
            </a:lvl7pPr>
            <a:lvl8pPr>
              <a:defRPr sz="5281"/>
            </a:lvl8pPr>
            <a:lvl9pPr>
              <a:defRPr sz="52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007" y="1146686"/>
            <a:ext cx="16844463" cy="4880071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7802" y="1146688"/>
            <a:ext cx="28622250" cy="24580364"/>
          </a:xfrm>
        </p:spPr>
        <p:txBody>
          <a:bodyPr/>
          <a:lstStyle>
            <a:lvl1pPr>
              <a:defRPr sz="10562"/>
            </a:lvl1pPr>
            <a:lvl2pPr>
              <a:defRPr sz="9257"/>
            </a:lvl2pPr>
            <a:lvl3pPr>
              <a:defRPr sz="7893"/>
            </a:lvl3pPr>
            <a:lvl4pPr>
              <a:defRPr sz="6587"/>
            </a:lvl4pPr>
            <a:lvl5pPr>
              <a:defRPr sz="6587"/>
            </a:lvl5pPr>
            <a:lvl6pPr>
              <a:defRPr sz="6587"/>
            </a:lvl6pPr>
            <a:lvl7pPr>
              <a:defRPr sz="6587"/>
            </a:lvl7pPr>
            <a:lvl8pPr>
              <a:defRPr sz="6587"/>
            </a:lvl8pPr>
            <a:lvl9pPr>
              <a:defRPr sz="65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007" y="6026762"/>
            <a:ext cx="16844463" cy="19700293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570" y="20160297"/>
            <a:ext cx="30720030" cy="2380038"/>
          </a:xfrm>
        </p:spPr>
        <p:txBody>
          <a:bodyPr anchor="b"/>
          <a:lstStyle>
            <a:lvl1pPr algn="l">
              <a:defRPr sz="65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570" y="2573376"/>
            <a:ext cx="30720030" cy="17280255"/>
          </a:xfrm>
        </p:spPr>
        <p:txBody>
          <a:bodyPr/>
          <a:lstStyle>
            <a:lvl1pPr marL="0" indent="0">
              <a:buNone/>
              <a:defRPr sz="10562"/>
            </a:lvl1pPr>
            <a:lvl2pPr marL="1507830" indent="0">
              <a:buNone/>
              <a:defRPr sz="9257"/>
            </a:lvl2pPr>
            <a:lvl3pPr marL="3015658" indent="0">
              <a:buNone/>
              <a:defRPr sz="7893"/>
            </a:lvl3pPr>
            <a:lvl4pPr marL="4523489" indent="0">
              <a:buNone/>
              <a:defRPr sz="6587"/>
            </a:lvl4pPr>
            <a:lvl5pPr marL="6031319" indent="0">
              <a:buNone/>
              <a:defRPr sz="6587"/>
            </a:lvl5pPr>
            <a:lvl6pPr marL="7539148" indent="0">
              <a:buNone/>
              <a:defRPr sz="6587"/>
            </a:lvl6pPr>
            <a:lvl7pPr marL="9046978" indent="0">
              <a:buNone/>
              <a:defRPr sz="6587"/>
            </a:lvl7pPr>
            <a:lvl8pPr marL="10554807" indent="0">
              <a:buNone/>
              <a:defRPr sz="6587"/>
            </a:lvl8pPr>
            <a:lvl9pPr marL="12062637" indent="0">
              <a:buNone/>
              <a:defRPr sz="658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570" y="22540337"/>
            <a:ext cx="30720030" cy="3380047"/>
          </a:xfrm>
        </p:spPr>
        <p:txBody>
          <a:bodyPr/>
          <a:lstStyle>
            <a:lvl1pPr marL="0" indent="0">
              <a:buNone/>
              <a:defRPr sz="4628"/>
            </a:lvl1pPr>
            <a:lvl2pPr marL="1507830" indent="0">
              <a:buNone/>
              <a:defRPr sz="3975"/>
            </a:lvl2pPr>
            <a:lvl3pPr marL="3015658" indent="0">
              <a:buNone/>
              <a:defRPr sz="3322"/>
            </a:lvl3pPr>
            <a:lvl4pPr marL="4523489" indent="0">
              <a:buNone/>
              <a:defRPr sz="2968"/>
            </a:lvl4pPr>
            <a:lvl5pPr marL="6031319" indent="0">
              <a:buNone/>
              <a:defRPr sz="2968"/>
            </a:lvl5pPr>
            <a:lvl6pPr marL="7539148" indent="0">
              <a:buNone/>
              <a:defRPr sz="2968"/>
            </a:lvl6pPr>
            <a:lvl7pPr marL="9046978" indent="0">
              <a:buNone/>
              <a:defRPr sz="2968"/>
            </a:lvl7pPr>
            <a:lvl8pPr marL="10554807" indent="0">
              <a:buNone/>
              <a:defRPr sz="2968"/>
            </a:lvl8pPr>
            <a:lvl9pPr marL="12062637" indent="0">
              <a:buNone/>
              <a:defRPr sz="2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003" y="1153351"/>
            <a:ext cx="46080046" cy="4800072"/>
          </a:xfrm>
          <a:prstGeom prst="rect">
            <a:avLst/>
          </a:prstGeom>
        </p:spPr>
        <p:txBody>
          <a:bodyPr vert="horz" lIns="508196" tIns="254098" rIns="508196" bIns="25409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003" y="6720102"/>
            <a:ext cx="46080046" cy="19006949"/>
          </a:xfrm>
          <a:prstGeom prst="rect">
            <a:avLst/>
          </a:prstGeom>
        </p:spPr>
        <p:txBody>
          <a:bodyPr vert="horz" lIns="508196" tIns="254098" rIns="508196" bIns="2540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003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F68E-A82E-724F-9348-B3EDD78E4171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3351" y="26693729"/>
            <a:ext cx="16213349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3370" y="26693729"/>
            <a:ext cx="11946678" cy="1533356"/>
          </a:xfrm>
          <a:prstGeom prst="rect">
            <a:avLst/>
          </a:prstGeom>
        </p:spPr>
        <p:txBody>
          <a:bodyPr vert="horz" lIns="508196" tIns="254098" rIns="508196" bIns="254098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285C-BFDA-C249-A9CF-73743D2EE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1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507830" rtl="0" eaLnBrk="1" latinLnBrk="0" hangingPunct="1">
        <a:spcBef>
          <a:spcPct val="0"/>
        </a:spcBef>
        <a:buNone/>
        <a:defRPr sz="145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0873" indent="-1130873" algn="l" defTabSz="1507830" rtl="0" eaLnBrk="1" latinLnBrk="0" hangingPunct="1">
        <a:spcBef>
          <a:spcPct val="20000"/>
        </a:spcBef>
        <a:buFont typeface="Arial"/>
        <a:buChar char="•"/>
        <a:defRPr sz="10562" kern="1200">
          <a:solidFill>
            <a:schemeClr val="tx1"/>
          </a:solidFill>
          <a:latin typeface="+mn-lt"/>
          <a:ea typeface="+mn-ea"/>
          <a:cs typeface="+mn-cs"/>
        </a:defRPr>
      </a:lvl1pPr>
      <a:lvl2pPr marL="2450223" indent="-942393" algn="l" defTabSz="1507830" rtl="0" eaLnBrk="1" latinLnBrk="0" hangingPunct="1">
        <a:spcBef>
          <a:spcPct val="20000"/>
        </a:spcBef>
        <a:buFont typeface="Arial"/>
        <a:buChar char="–"/>
        <a:defRPr sz="9257" kern="1200">
          <a:solidFill>
            <a:schemeClr val="tx1"/>
          </a:solidFill>
          <a:latin typeface="+mn-lt"/>
          <a:ea typeface="+mn-ea"/>
          <a:cs typeface="+mn-cs"/>
        </a:defRPr>
      </a:lvl2pPr>
      <a:lvl3pPr marL="3769574" indent="-753916" algn="l" defTabSz="1507830" rtl="0" eaLnBrk="1" latinLnBrk="0" hangingPunct="1">
        <a:spcBef>
          <a:spcPct val="20000"/>
        </a:spcBef>
        <a:buFont typeface="Arial"/>
        <a:buChar char="•"/>
        <a:defRPr sz="7893" kern="1200">
          <a:solidFill>
            <a:schemeClr val="tx1"/>
          </a:solidFill>
          <a:latin typeface="+mn-lt"/>
          <a:ea typeface="+mn-ea"/>
          <a:cs typeface="+mn-cs"/>
        </a:defRPr>
      </a:lvl3pPr>
      <a:lvl4pPr marL="5277404" indent="-753916" algn="l" defTabSz="1507830" rtl="0" eaLnBrk="1" latinLnBrk="0" hangingPunct="1">
        <a:spcBef>
          <a:spcPct val="20000"/>
        </a:spcBef>
        <a:buFont typeface="Arial"/>
        <a:buChar char="–"/>
        <a:defRPr sz="6587" kern="1200">
          <a:solidFill>
            <a:schemeClr val="tx1"/>
          </a:solidFill>
          <a:latin typeface="+mn-lt"/>
          <a:ea typeface="+mn-ea"/>
          <a:cs typeface="+mn-cs"/>
        </a:defRPr>
      </a:lvl4pPr>
      <a:lvl5pPr marL="6785234" indent="-753916" algn="l" defTabSz="1507830" rtl="0" eaLnBrk="1" latinLnBrk="0" hangingPunct="1">
        <a:spcBef>
          <a:spcPct val="20000"/>
        </a:spcBef>
        <a:buFont typeface="Arial"/>
        <a:buChar char="»"/>
        <a:defRPr sz="6587" kern="1200">
          <a:solidFill>
            <a:schemeClr val="tx1"/>
          </a:solidFill>
          <a:latin typeface="+mn-lt"/>
          <a:ea typeface="+mn-ea"/>
          <a:cs typeface="+mn-cs"/>
        </a:defRPr>
      </a:lvl5pPr>
      <a:lvl6pPr marL="829306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6pPr>
      <a:lvl7pPr marL="9800891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7pPr>
      <a:lvl8pPr marL="1130872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553" indent="-753916" algn="l" defTabSz="1507830" rtl="0" eaLnBrk="1" latinLnBrk="0" hangingPunct="1">
        <a:spcBef>
          <a:spcPct val="20000"/>
        </a:spcBef>
        <a:buFont typeface="Arial"/>
        <a:buChar char="•"/>
        <a:defRPr sz="65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1pPr>
      <a:lvl2pPr marL="1507830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2pPr>
      <a:lvl3pPr marL="301565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3pPr>
      <a:lvl4pPr marL="452348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4pPr>
      <a:lvl5pPr marL="6031319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5pPr>
      <a:lvl6pPr marL="753914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6pPr>
      <a:lvl7pPr marL="9046978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7pPr>
      <a:lvl8pPr marL="1055480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8pPr>
      <a:lvl9pPr marL="12062637" algn="l" defTabSz="1507830" rtl="0" eaLnBrk="1" latinLnBrk="0" hangingPunct="1">
        <a:defRPr sz="59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h.setyowibowo@unpad.ac.id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972" y="209263"/>
            <a:ext cx="50679085" cy="5325263"/>
          </a:xfrm>
          <a:prstGeom prst="roundRect">
            <a:avLst>
              <a:gd name="adj" fmla="val 7782"/>
            </a:avLst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47"/>
          </a:p>
        </p:txBody>
      </p:sp>
      <p:sp>
        <p:nvSpPr>
          <p:cNvPr id="9" name="Rectangle 8"/>
          <p:cNvSpPr/>
          <p:nvPr/>
        </p:nvSpPr>
        <p:spPr>
          <a:xfrm>
            <a:off x="361373" y="320709"/>
            <a:ext cx="5055270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600" b="1" i="1" dirty="0">
                <a:ea typeface="DengXian" panose="02010600030101010101" pitchFamily="2" charset="-122"/>
              </a:rPr>
              <a:t>COMPARISON OF THE MEASUREMENT PROPERTIES OF EQ-5D-5L TO </a:t>
            </a:r>
          </a:p>
          <a:p>
            <a:pPr algn="ctr"/>
            <a:r>
              <a:rPr lang="en-GB" sz="6600" b="1" i="1" dirty="0">
                <a:ea typeface="DengXian" panose="02010600030101010101" pitchFamily="2" charset="-122"/>
              </a:rPr>
              <a:t>CANCER-SPECIFIC PREFERENCE-BASED MEASURE (FACT-8D) AMONG WOMEN WITH BREAST CANCER</a:t>
            </a:r>
            <a:endParaRPr lang="en-US" sz="6600" b="1" dirty="0"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1244" y="2374395"/>
            <a:ext cx="4935915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Hari Setyowibowo</a:t>
            </a:r>
            <a:r>
              <a:rPr lang="en-SG" sz="5400" kern="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, Fredrick Purba</a:t>
            </a:r>
            <a:r>
              <a:rPr lang="en-SG" sz="5400" kern="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SG" sz="5400" kern="0" dirty="0" err="1">
                <a:ea typeface="DengXian" panose="02010600030101010101" pitchFamily="2" charset="-122"/>
                <a:cs typeface="Times New Roman" panose="02020603050405020304" pitchFamily="18" charset="0"/>
              </a:rPr>
              <a:t>Stevanus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 Pangestu</a:t>
            </a:r>
            <a:r>
              <a:rPr lang="en-SG" sz="5400" kern="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, Clara Mukuria</a:t>
            </a:r>
            <a:r>
              <a:rPr lang="en-SG" sz="5400" kern="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SG" sz="5400" kern="0" dirty="0" err="1">
                <a:ea typeface="DengXian" panose="02010600030101010101" pitchFamily="2" charset="-122"/>
                <a:cs typeface="Times New Roman" panose="02020603050405020304" pitchFamily="18" charset="0"/>
              </a:rPr>
              <a:t>Fanni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 Rencz</a:t>
            </a:r>
            <a:r>
              <a:rPr lang="en-SG" sz="5400" kern="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SG" sz="5400" kern="0" dirty="0"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600" kern="1400" spc="-15" baseline="30000" dirty="0">
                <a:ea typeface="Times New Roman" panose="02020603050405020304" pitchFamily="18" charset="0"/>
              </a:rPr>
              <a:t>1 </a:t>
            </a:r>
            <a:r>
              <a:rPr lang="en-US" sz="3600" kern="1400" spc="-15" dirty="0">
                <a:ea typeface="Times New Roman" panose="02020603050405020304" pitchFamily="18" charset="0"/>
              </a:rPr>
              <a:t>Universitas </a:t>
            </a:r>
            <a:r>
              <a:rPr lang="en-US" sz="3600" kern="1400" spc="-15" dirty="0" err="1">
                <a:ea typeface="Times New Roman" panose="02020603050405020304" pitchFamily="18" charset="0"/>
              </a:rPr>
              <a:t>Padjadjaran</a:t>
            </a:r>
            <a:r>
              <a:rPr lang="en-US" sz="3600" kern="1400" spc="-15" dirty="0">
                <a:ea typeface="Times New Roman" panose="02020603050405020304" pitchFamily="18" charset="0"/>
              </a:rPr>
              <a:t>, Indonesia </a:t>
            </a:r>
            <a:r>
              <a:rPr lang="en-US" sz="3600" kern="1400" spc="-15" baseline="30000" dirty="0">
                <a:ea typeface="Times New Roman" panose="02020603050405020304" pitchFamily="18" charset="0"/>
              </a:rPr>
              <a:t>2 </a:t>
            </a:r>
            <a:r>
              <a:rPr lang="en-US" sz="3600" kern="1400" spc="-15" dirty="0">
                <a:ea typeface="Times New Roman" panose="02020603050405020304" pitchFamily="18" charset="0"/>
              </a:rPr>
              <a:t>Corvinus University of Budapest, Hungary </a:t>
            </a:r>
            <a:r>
              <a:rPr lang="en-US" sz="3600" kern="1400" spc="-15" baseline="30000" dirty="0">
                <a:ea typeface="Times New Roman" panose="02020603050405020304" pitchFamily="18" charset="0"/>
              </a:rPr>
              <a:t>3 </a:t>
            </a:r>
            <a:r>
              <a:rPr lang="en-GB" sz="3600" kern="1400" spc="-15" dirty="0">
                <a:ea typeface="Times New Roman" panose="02020603050405020304" pitchFamily="18" charset="0"/>
              </a:rPr>
              <a:t>University of Sheffield, England, UK</a:t>
            </a:r>
            <a:endParaRPr lang="en-US" sz="3600" kern="1400" spc="-15" dirty="0">
              <a:ea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600" kern="1400" spc="-15" dirty="0">
                <a:ea typeface="Times New Roman" panose="02020603050405020304" pitchFamily="18" charset="0"/>
              </a:rPr>
              <a:t>Contact: </a:t>
            </a:r>
            <a:r>
              <a:rPr lang="en-US" sz="3600" kern="1400" spc="-15" dirty="0">
                <a:ea typeface="Times New Roman" panose="02020603050405020304" pitchFamily="18" charset="0"/>
                <a:hlinkClick r:id="rId3"/>
              </a:rPr>
              <a:t>h.setyowibowo@unpad.ac.id</a:t>
            </a:r>
            <a:r>
              <a:rPr lang="en-US" sz="3600" kern="1400" spc="-15" dirty="0">
                <a:ea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id="{CB70365F-88DD-4D82-B505-025D01F0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564330"/>
              </p:ext>
            </p:extLst>
          </p:nvPr>
        </p:nvGraphicFramePr>
        <p:xfrm>
          <a:off x="352314" y="4731366"/>
          <a:ext cx="13870448" cy="476097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870448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912409">
                <a:tc>
                  <a:txBody>
                    <a:bodyPr/>
                    <a:lstStyle/>
                    <a:p>
                      <a:pPr algn="ctr"/>
                      <a:r>
                        <a:rPr lang="en-SG" sz="4800" dirty="0"/>
                        <a:t>BACKGROUND</a:t>
                      </a:r>
                      <a:endParaRPr lang="en-SG" sz="7000" dirty="0"/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3848564">
                <a:tc>
                  <a:txBody>
                    <a:bodyPr/>
                    <a:lstStyle/>
                    <a:p>
                      <a:pPr marL="361950" indent="-3619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One of the most prevalent generic preference-based measures (PBMs) is the EQ-5D-5L. The FACT-8D is a relatively new cancer-specific PBM derived from the Functional Assessment of Cancer Therapy-General (FACT-G) questionnaire. So far, no studies have compared the measurement performance of the EQ-5D-5L and FACT-8D in breast cancer, which is the most common form of cancer worldwide. </a:t>
                      </a:r>
                      <a:endParaRPr lang="en-US" sz="36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2" name="Table 10">
            <a:extLst>
              <a:ext uri="{FF2B5EF4-FFF2-40B4-BE49-F238E27FC236}">
                <a16:creationId xmlns:a16="http://schemas.microsoft.com/office/drawing/2014/main" id="{E45F02E2-359B-4CC2-9C94-F25C2E02F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795894"/>
              </p:ext>
            </p:extLst>
          </p:nvPr>
        </p:nvGraphicFramePr>
        <p:xfrm>
          <a:off x="361375" y="9283791"/>
          <a:ext cx="13861388" cy="249554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861388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929712">
                <a:tc>
                  <a:txBody>
                    <a:bodyPr/>
                    <a:lstStyle/>
                    <a:p>
                      <a:pPr algn="ctr"/>
                      <a:r>
                        <a:rPr lang="en-SG" sz="4800" dirty="0">
                          <a:solidFill>
                            <a:schemeClr val="bg1"/>
                          </a:solidFill>
                        </a:rPr>
                        <a:t>AIM</a:t>
                      </a:r>
                      <a:endParaRPr lang="en-SG" sz="7000" dirty="0">
                        <a:solidFill>
                          <a:schemeClr val="bg1"/>
                        </a:solidFill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565836">
                <a:tc>
                  <a:txBody>
                    <a:bodyPr/>
                    <a:lstStyle/>
                    <a:p>
                      <a:pPr marL="361950" indent="-3619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compare the measurement properties of the EQ-5D-5L and FACT-8D among women with breast cancer.</a:t>
                      </a:r>
                      <a:endParaRPr lang="en-US" sz="36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3" name="Table 10">
            <a:extLst>
              <a:ext uri="{FF2B5EF4-FFF2-40B4-BE49-F238E27FC236}">
                <a16:creationId xmlns:a16="http://schemas.microsoft.com/office/drawing/2014/main" id="{A90C25C1-83BF-42A9-AD96-1A659967B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64361"/>
              </p:ext>
            </p:extLst>
          </p:nvPr>
        </p:nvGraphicFramePr>
        <p:xfrm>
          <a:off x="285733" y="11731123"/>
          <a:ext cx="13937030" cy="135446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937030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834358">
                <a:tc>
                  <a:txBody>
                    <a:bodyPr/>
                    <a:lstStyle/>
                    <a:p>
                      <a:pPr algn="ctr"/>
                      <a:r>
                        <a:rPr lang="en-SG" sz="4800" dirty="0"/>
                        <a:t>METHODS</a:t>
                      </a:r>
                      <a:endParaRPr lang="en-SG" sz="7000" dirty="0"/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2421471">
                <a:tc>
                  <a:txBody>
                    <a:bodyPr/>
                    <a:lstStyle/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A cross-sectional, single-centre study to validate several HRQOL and wellbeing measures in women with breast cancer population was conducted in Bandung, Indonesia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from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 September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to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December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 2023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. </a:t>
                      </a:r>
                      <a:endParaRPr lang="id-ID" sz="3600" dirty="0">
                        <a:solidFill>
                          <a:schemeClr val="tx1"/>
                        </a:solidFill>
                        <a:cs typeface="Arial"/>
                      </a:endParaRPr>
                    </a:p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Ethical approval was received from the Research Ethics Committee of </a:t>
                      </a:r>
                      <a:r>
                        <a:rPr lang="en-GB" sz="3600" dirty="0" err="1">
                          <a:solidFill>
                            <a:schemeClr val="tx1"/>
                          </a:solidFill>
                          <a:cs typeface="Arial"/>
                        </a:rPr>
                        <a:t>Dr.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 Hasan </a:t>
                      </a:r>
                      <a:r>
                        <a:rPr lang="en-GB" sz="3600" dirty="0" err="1">
                          <a:solidFill>
                            <a:schemeClr val="tx1"/>
                          </a:solidFill>
                          <a:cs typeface="Arial"/>
                        </a:rPr>
                        <a:t>Sadikin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 General Hospital Bandung. </a:t>
                      </a:r>
                    </a:p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Patients in active treatment provided demographic data (e.g., age, education, marital status, caregiver availability) and completed the interviewer-administered versions of the EQ-5D-5L and FACT-G. Nurses provided clinical data (e.g., metastasis status, comorbidity, type of treatment) based on patients’ medical record. </a:t>
                      </a:r>
                    </a:p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Index values were derived using the Indonesian EQ-5D-5L value set and the Australian FACT-8D value set. </a:t>
                      </a:r>
                    </a:p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Floor and ceiling effects were determined per dimension and per measure. </a:t>
                      </a:r>
                    </a:p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Known groups’ validity was determined by comparing the EQ-5D-5L index value, EQ VAS, and FACT-8D index value between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several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characteristics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 (e.g.,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education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, 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metastasis status, </a:t>
                      </a:r>
                      <a:r>
                        <a:rPr lang="id-ID" sz="3600" dirty="0" err="1">
                          <a:solidFill>
                            <a:schemeClr val="tx1"/>
                          </a:solidFill>
                          <a:cs typeface="Arial"/>
                        </a:rPr>
                        <a:t>etc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.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) 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using Mann-Whitney U and Kruskal-Wallis H tests, where applicable. Follow-up calculation of effect size using Cohen’s d was done for significant findings.</a:t>
                      </a:r>
                    </a:p>
                    <a:p>
                      <a:pPr marL="266700" indent="-26670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Convergent validity was examined by Spearman’s correlations between the EQ-5D-5L dimensions and their conceptually similar FACT-8D dimensions and between index values of the two instruments.</a:t>
                      </a:r>
                      <a:endParaRPr lang="en-US" sz="36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56" name="Table 10">
            <a:extLst>
              <a:ext uri="{FF2B5EF4-FFF2-40B4-BE49-F238E27FC236}">
                <a16:creationId xmlns:a16="http://schemas.microsoft.com/office/drawing/2014/main" id="{8FD41A7A-BAD1-4FB6-81AE-DD0429502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1006"/>
              </p:ext>
            </p:extLst>
          </p:nvPr>
        </p:nvGraphicFramePr>
        <p:xfrm>
          <a:off x="14726817" y="4731366"/>
          <a:ext cx="36187260" cy="619268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278676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  <a:gridCol w="18908584">
                  <a:extLst>
                    <a:ext uri="{9D8B030D-6E8A-4147-A177-3AD203B41FA5}">
                      <a16:colId xmlns:a16="http://schemas.microsoft.com/office/drawing/2014/main" val="1173386896"/>
                    </a:ext>
                  </a:extLst>
                </a:gridCol>
              </a:tblGrid>
              <a:tr h="837683">
                <a:tc gridSpan="2">
                  <a:txBody>
                    <a:bodyPr/>
                    <a:lstStyle/>
                    <a:p>
                      <a:pPr algn="ctr"/>
                      <a:r>
                        <a:rPr lang="en-SG" sz="4800" dirty="0"/>
                        <a:t>RESULTS</a:t>
                      </a:r>
                      <a:endParaRPr lang="en-SG" sz="5400" dirty="0"/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5355006">
                <a:tc>
                  <a:txBody>
                    <a:bodyPr/>
                    <a:lstStyle/>
                    <a:p>
                      <a:pPr marL="361950" indent="-3619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Final sample of </a:t>
                      </a:r>
                      <a:r>
                        <a:rPr lang="id-ID" sz="3600" dirty="0">
                          <a:solidFill>
                            <a:schemeClr val="tx1"/>
                          </a:solidFill>
                          <a:cs typeface="Arial"/>
                        </a:rPr>
                        <a:t>300</a:t>
                      </a: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 patients completed the baseline questionnaires. </a:t>
                      </a:r>
                    </a:p>
                    <a:p>
                      <a:pPr marL="361950" indent="-3619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The highest ceiling was found in the self-care dimension of the EQ-5D-5L (90.0%) and the lowest in pain/discomfort dimension (45.33%).  For FACT-8D, the highest ceiling was in support from family/friends (73.3%) and the lowest in work (24.3%). Patients who reported no problems in all dimensions was 35% for EQ-5D-5L but 5% for the FACT-8D. Almost no floor effect (0-2%) was observed in any dimension of EQ-5D-5L, but FACT-8D dimension of sleep shows the highest percentage of floor (8%) among its dimensions. </a:t>
                      </a:r>
                    </a:p>
                  </a:txBody>
                  <a:tcPr marL="360000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57213" marR="0" lvl="0" indent="-557213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Known-group validity analyses showed that EQ-5D-5L index was able to show significant differences between patients based on their education, metastasis, and number of comorbidities. The FACT-8D index scores was able to differentiate between education and comorbidities, while EQ VAS was only for comorbidities. However, these significant differences showed small effect size for the three measures.</a:t>
                      </a:r>
                    </a:p>
                    <a:p>
                      <a:pPr marL="557213" marR="0" lvl="0" indent="-557213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EQ-5D-5L pain/discomfort strongly correlated with FACT-8D pain and moderately with other six dimensions. The other EQ-5D-5L dimensions were moderately correlated with four to six FACT-8D dimensions.</a:t>
                      </a:r>
                    </a:p>
                    <a:p>
                      <a:pPr marL="557213" marR="0" lvl="0" indent="-557213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The EQ-5D-5L and FACT-8D index values were strongly correlated (0.58).</a:t>
                      </a:r>
                      <a:endParaRPr lang="en-US" sz="36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360000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60" name="Table 10">
            <a:extLst>
              <a:ext uri="{FF2B5EF4-FFF2-40B4-BE49-F238E27FC236}">
                <a16:creationId xmlns:a16="http://schemas.microsoft.com/office/drawing/2014/main" id="{58480B4F-03FE-4417-ADBB-78DA981FD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12486"/>
              </p:ext>
            </p:extLst>
          </p:nvPr>
        </p:nvGraphicFramePr>
        <p:xfrm>
          <a:off x="361375" y="26418668"/>
          <a:ext cx="31798071" cy="20119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1798071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786895">
                <a:tc>
                  <a:txBody>
                    <a:bodyPr/>
                    <a:lstStyle/>
                    <a:p>
                      <a:pPr algn="ctr"/>
                      <a:r>
                        <a:rPr lang="en-SG" sz="4800" dirty="0">
                          <a:solidFill>
                            <a:schemeClr val="bg1"/>
                          </a:solidFill>
                        </a:rPr>
                        <a:t>DISCUSSION</a:t>
                      </a:r>
                      <a:endParaRPr lang="en-SG" sz="7000" dirty="0">
                        <a:solidFill>
                          <a:schemeClr val="bg1"/>
                        </a:solidFill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903823">
                <a:tc>
                  <a:txBody>
                    <a:bodyPr/>
                    <a:lstStyle/>
                    <a:p>
                      <a:pPr marL="0" marR="0" lvl="0" indent="0" algn="just" defTabSz="15078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cs typeface="Arial"/>
                        </a:rPr>
                        <a:t>EQ-5D-5L shows a higher ceiling effect than the FACT-8D, but lower floor effect. EQ-5D-5L (i.e., index score) showed a tendency towards a better known-group validity than FACT-8D.</a:t>
                      </a: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graphicFrame>
        <p:nvGraphicFramePr>
          <p:cNvPr id="61" name="Table 10">
            <a:extLst>
              <a:ext uri="{FF2B5EF4-FFF2-40B4-BE49-F238E27FC236}">
                <a16:creationId xmlns:a16="http://schemas.microsoft.com/office/drawing/2014/main" id="{84CDC280-C9A3-41AC-8940-8D7866F11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041727"/>
              </p:ext>
            </p:extLst>
          </p:nvPr>
        </p:nvGraphicFramePr>
        <p:xfrm>
          <a:off x="361374" y="28672897"/>
          <a:ext cx="50603684" cy="242568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603684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330551">
                <a:tc>
                  <a:txBody>
                    <a:bodyPr/>
                    <a:lstStyle/>
                    <a:p>
                      <a:pPr algn="ctr"/>
                      <a:endParaRPr lang="en-SG" sz="800" b="0" dirty="0"/>
                    </a:p>
                  </a:txBody>
                  <a:tcPr marL="91582" marR="91582" marT="45791" marB="45791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835909">
                <a:tc>
                  <a:txBody>
                    <a:bodyPr/>
                    <a:lstStyle/>
                    <a:p>
                      <a:endParaRPr lang="en-SG" sz="11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  <a:tr h="208535">
                <a:tc>
                  <a:txBody>
                    <a:bodyPr/>
                    <a:lstStyle/>
                    <a:p>
                      <a:endParaRPr lang="en-SG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153378"/>
                  </a:ext>
                </a:extLst>
              </a:tr>
            </a:tbl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D83C47E6-2795-5B4A-752C-DF4F22875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3589" y="9839116"/>
            <a:ext cx="17421315" cy="69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kumimoji="0" lang="en-US" altLang="en-US" sz="3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able 1</a:t>
            </a:r>
            <a:r>
              <a:rPr kumimoji="0" lang="id-ID" altLang="en-US" sz="3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en-US" altLang="en-US" sz="3200" b="0" i="0" u="none" strike="noStrike" cap="none" normalizeH="0" baseline="0" dirty="0" bmk="_Toc99199156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bmk="_Toc99199156">
                <a:ea typeface="DengXian Light" panose="02010600030101010101" pitchFamily="2" charset="-122"/>
                <a:cs typeface="Times New Roman" panose="02020603050405020304" pitchFamily="18" charset="0"/>
              </a:rPr>
              <a:t>Description of patients and scores of EQ</a:t>
            </a:r>
            <a:r>
              <a:rPr lang="id-ID" altLang="en-US" sz="3200" dirty="0" bmk="_Toc99199156"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bmk="_Toc99199156">
                <a:ea typeface="DengXian Light" panose="02010600030101010101" pitchFamily="2" charset="-122"/>
                <a:cs typeface="Times New Roman" panose="02020603050405020304" pitchFamily="18" charset="0"/>
              </a:rPr>
              <a:t>VAS, EQ-5D-5L index and FACT-8D index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5357B56-0E69-094D-8B51-082840030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1004" y="21531755"/>
            <a:ext cx="17168442" cy="69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kumimoji="0" lang="en-US" altLang="en-US" sz="3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able 2</a:t>
            </a:r>
            <a:r>
              <a:rPr kumimoji="0" lang="id-ID" altLang="en-US" sz="3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en-US" altLang="en-US" sz="3200" b="0" i="0" u="none" strike="noStrike" cap="none" normalizeH="0" baseline="0" dirty="0" bmk="_Toc99199156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Relative frequencies (%) of EQ-5D-5L responses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yellow and black logo&#10;&#10;Description automatically generated with low confidence">
            <a:extLst>
              <a:ext uri="{FF2B5EF4-FFF2-40B4-BE49-F238E27FC236}">
                <a16:creationId xmlns:a16="http://schemas.microsoft.com/office/drawing/2014/main" id="{FBFBA9F0-EE1C-C6A3-7E1A-5AEC64F161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4898" y="527580"/>
            <a:ext cx="3571875" cy="1913505"/>
          </a:xfrm>
          <a:prstGeom prst="rect">
            <a:avLst/>
          </a:prstGeom>
        </p:spPr>
      </p:pic>
      <p:pic>
        <p:nvPicPr>
          <p:cNvPr id="15" name="Picture 14" descr="A picture containing text, logo, font, graphics&#10;&#10;Description automatically generated">
            <a:extLst>
              <a:ext uri="{FF2B5EF4-FFF2-40B4-BE49-F238E27FC236}">
                <a16:creationId xmlns:a16="http://schemas.microsoft.com/office/drawing/2014/main" id="{C83212F8-7005-A823-E5DC-BD4B300148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09279" y="2997408"/>
            <a:ext cx="4180535" cy="1051842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48FCFD7-5D71-19B8-415F-BCA3F9861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332972"/>
              </p:ext>
            </p:extLst>
          </p:nvPr>
        </p:nvGraphicFramePr>
        <p:xfrm>
          <a:off x="14991005" y="10625451"/>
          <a:ext cx="17168441" cy="9955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8107">
                  <a:extLst>
                    <a:ext uri="{9D8B030D-6E8A-4147-A177-3AD203B41FA5}">
                      <a16:colId xmlns:a16="http://schemas.microsoft.com/office/drawing/2014/main" val="834518146"/>
                    </a:ext>
                  </a:extLst>
                </a:gridCol>
                <a:gridCol w="3940734">
                  <a:extLst>
                    <a:ext uri="{9D8B030D-6E8A-4147-A177-3AD203B41FA5}">
                      <a16:colId xmlns:a16="http://schemas.microsoft.com/office/drawing/2014/main" val="3947454731"/>
                    </a:ext>
                  </a:extLst>
                </a:gridCol>
                <a:gridCol w="2239508">
                  <a:extLst>
                    <a:ext uri="{9D8B030D-6E8A-4147-A177-3AD203B41FA5}">
                      <a16:colId xmlns:a16="http://schemas.microsoft.com/office/drawing/2014/main" val="22233440"/>
                    </a:ext>
                  </a:extLst>
                </a:gridCol>
                <a:gridCol w="1787081">
                  <a:extLst>
                    <a:ext uri="{9D8B030D-6E8A-4147-A177-3AD203B41FA5}">
                      <a16:colId xmlns:a16="http://schemas.microsoft.com/office/drawing/2014/main" val="732323724"/>
                    </a:ext>
                  </a:extLst>
                </a:gridCol>
                <a:gridCol w="2402965">
                  <a:extLst>
                    <a:ext uri="{9D8B030D-6E8A-4147-A177-3AD203B41FA5}">
                      <a16:colId xmlns:a16="http://schemas.microsoft.com/office/drawing/2014/main" val="2480503419"/>
                    </a:ext>
                  </a:extLst>
                </a:gridCol>
                <a:gridCol w="2095023">
                  <a:extLst>
                    <a:ext uri="{9D8B030D-6E8A-4147-A177-3AD203B41FA5}">
                      <a16:colId xmlns:a16="http://schemas.microsoft.com/office/drawing/2014/main" val="3873692790"/>
                    </a:ext>
                  </a:extLst>
                </a:gridCol>
                <a:gridCol w="2095023">
                  <a:extLst>
                    <a:ext uri="{9D8B030D-6E8A-4147-A177-3AD203B41FA5}">
                      <a16:colId xmlns:a16="http://schemas.microsoft.com/office/drawing/2014/main" val="1789179212"/>
                    </a:ext>
                  </a:extLst>
                </a:gridCol>
              </a:tblGrid>
              <a:tr h="4716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Characteristics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D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R w="12700" cmpd="sng">
                      <a:noFill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Mean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SD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EQ</a:t>
                      </a:r>
                      <a:r>
                        <a:rPr lang="id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VAS</a:t>
                      </a:r>
                    </a:p>
                    <a:p>
                      <a:pPr algn="ctr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Mean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EQ-index Mean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FACT-index</a:t>
                      </a:r>
                    </a:p>
                    <a:p>
                      <a:pPr algn="ctr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Mean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916511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sample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81.18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0.72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5605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u="none" strike="noStrike" dirty="0">
                          <a:effectLst/>
                          <a:latin typeface="+mn-lt"/>
                        </a:rPr>
                        <a:t>Age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78243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34679"/>
                  </a:ext>
                </a:extLst>
              </a:tr>
              <a:tr h="308911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u="none" strike="noStrike" dirty="0">
                          <a:effectLst/>
                          <a:latin typeface="+mn-lt"/>
                        </a:rPr>
                        <a:t>Education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 (no - primary)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0.81*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0.67*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87751291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Mid (high school)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7832036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(diploma above)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9981618"/>
                  </a:ext>
                </a:extLst>
              </a:tr>
              <a:tr h="537343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u="none" strike="noStrike" dirty="0">
                          <a:effectLst/>
                          <a:latin typeface="+mn-lt"/>
                        </a:rPr>
                        <a:t>Residence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6037173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Urban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4804681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Caregiver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2074777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0638586"/>
                  </a:ext>
                </a:extLst>
              </a:tr>
              <a:tr h="30530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Cancer stage at diagnosis**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1624213"/>
                  </a:ext>
                </a:extLst>
              </a:tr>
              <a:tr h="305309">
                <a:tc vMerge="1"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II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6155808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III-IV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2040697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Metastasis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43293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3219687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Comorbidity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84.56*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110701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81.99*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0551307"/>
                  </a:ext>
                </a:extLst>
              </a:tr>
              <a:tr h="305309">
                <a:tc>
                  <a:txBody>
                    <a:bodyPr/>
                    <a:lstStyle/>
                    <a:p>
                      <a:pPr algn="l" fontAlgn="b"/>
                      <a:endParaRPr lang="en-ID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d-ID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</a:t>
                      </a:r>
                      <a:r>
                        <a:rPr lang="id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d-ID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more</a:t>
                      </a:r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77.37*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060759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96873B-B1BD-0361-7AF4-BBDEAEC60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359630"/>
              </p:ext>
            </p:extLst>
          </p:nvPr>
        </p:nvGraphicFramePr>
        <p:xfrm>
          <a:off x="33627242" y="20383012"/>
          <a:ext cx="17082486" cy="5456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7081">
                  <a:extLst>
                    <a:ext uri="{9D8B030D-6E8A-4147-A177-3AD203B41FA5}">
                      <a16:colId xmlns:a16="http://schemas.microsoft.com/office/drawing/2014/main" val="4233302462"/>
                    </a:ext>
                  </a:extLst>
                </a:gridCol>
                <a:gridCol w="2847081">
                  <a:extLst>
                    <a:ext uri="{9D8B030D-6E8A-4147-A177-3AD203B41FA5}">
                      <a16:colId xmlns:a16="http://schemas.microsoft.com/office/drawing/2014/main" val="43794628"/>
                    </a:ext>
                  </a:extLst>
                </a:gridCol>
                <a:gridCol w="2847081">
                  <a:extLst>
                    <a:ext uri="{9D8B030D-6E8A-4147-A177-3AD203B41FA5}">
                      <a16:colId xmlns:a16="http://schemas.microsoft.com/office/drawing/2014/main" val="4254729169"/>
                    </a:ext>
                  </a:extLst>
                </a:gridCol>
                <a:gridCol w="2847081">
                  <a:extLst>
                    <a:ext uri="{9D8B030D-6E8A-4147-A177-3AD203B41FA5}">
                      <a16:colId xmlns:a16="http://schemas.microsoft.com/office/drawing/2014/main" val="1858265936"/>
                    </a:ext>
                  </a:extLst>
                </a:gridCol>
                <a:gridCol w="2847081">
                  <a:extLst>
                    <a:ext uri="{9D8B030D-6E8A-4147-A177-3AD203B41FA5}">
                      <a16:colId xmlns:a16="http://schemas.microsoft.com/office/drawing/2014/main" val="2323442276"/>
                    </a:ext>
                  </a:extLst>
                </a:gridCol>
                <a:gridCol w="2847081">
                  <a:extLst>
                    <a:ext uri="{9D8B030D-6E8A-4147-A177-3AD203B41FA5}">
                      <a16:colId xmlns:a16="http://schemas.microsoft.com/office/drawing/2014/main" val="1277613456"/>
                    </a:ext>
                  </a:extLst>
                </a:gridCol>
              </a:tblGrid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Dimensions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Mobility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Self-care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Usual Activities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Pain/ Discomfort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Anxiety/ Depression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492755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Fatigue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344621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Nausea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555525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696884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-0.026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-0.099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-0.103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817388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Sadness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0.465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001613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0.338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025772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37364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0.256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437569"/>
                  </a:ext>
                </a:extLst>
              </a:tr>
              <a:tr h="4937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Correlation (Cohen, 1988): moderate: 0.2-0.5; strong-very strong: &gt;0.5</a:t>
                      </a:r>
                      <a:endParaRPr lang="en-ID" sz="2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D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1412130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B50462C6-8CC2-C942-2B63-E80817AC9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5964" y="19328620"/>
            <a:ext cx="15408032" cy="69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                T</a:t>
            </a:r>
            <a:r>
              <a:rPr kumimoji="0" lang="en-US" altLang="en-US" sz="3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able 3</a:t>
            </a:r>
            <a:r>
              <a:rPr kumimoji="0" lang="en-US" altLang="en-US" sz="3200" b="0" i="0" u="none" strike="noStrike" cap="none" normalizeH="0" baseline="0" dirty="0" bmk="_Toc99199156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200" dirty="0" bmk="_Toc99199156">
                <a:ea typeface="DengXian Light" panose="02010600030101010101" pitchFamily="2" charset="-122"/>
                <a:cs typeface="Times New Roman" panose="02020603050405020304" pitchFamily="18" charset="0"/>
              </a:rPr>
              <a:t>Correlation between dimensions of EQ-5D-5L and FACT-8D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A8A598F-F740-6C94-0EEF-1F8C89062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371376"/>
              </p:ext>
            </p:extLst>
          </p:nvPr>
        </p:nvGraphicFramePr>
        <p:xfrm>
          <a:off x="14988251" y="22356989"/>
          <a:ext cx="17168442" cy="3470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407">
                  <a:extLst>
                    <a:ext uri="{9D8B030D-6E8A-4147-A177-3AD203B41FA5}">
                      <a16:colId xmlns:a16="http://schemas.microsoft.com/office/drawing/2014/main" val="2235746528"/>
                    </a:ext>
                  </a:extLst>
                </a:gridCol>
                <a:gridCol w="2861407">
                  <a:extLst>
                    <a:ext uri="{9D8B030D-6E8A-4147-A177-3AD203B41FA5}">
                      <a16:colId xmlns:a16="http://schemas.microsoft.com/office/drawing/2014/main" val="2579789282"/>
                    </a:ext>
                  </a:extLst>
                </a:gridCol>
                <a:gridCol w="2861407">
                  <a:extLst>
                    <a:ext uri="{9D8B030D-6E8A-4147-A177-3AD203B41FA5}">
                      <a16:colId xmlns:a16="http://schemas.microsoft.com/office/drawing/2014/main" val="4026843583"/>
                    </a:ext>
                  </a:extLst>
                </a:gridCol>
                <a:gridCol w="2861407">
                  <a:extLst>
                    <a:ext uri="{9D8B030D-6E8A-4147-A177-3AD203B41FA5}">
                      <a16:colId xmlns:a16="http://schemas.microsoft.com/office/drawing/2014/main" val="3223190227"/>
                    </a:ext>
                  </a:extLst>
                </a:gridCol>
                <a:gridCol w="2861407">
                  <a:extLst>
                    <a:ext uri="{9D8B030D-6E8A-4147-A177-3AD203B41FA5}">
                      <a16:colId xmlns:a16="http://schemas.microsoft.com/office/drawing/2014/main" val="3270210653"/>
                    </a:ext>
                  </a:extLst>
                </a:gridCol>
                <a:gridCol w="2861407">
                  <a:extLst>
                    <a:ext uri="{9D8B030D-6E8A-4147-A177-3AD203B41FA5}">
                      <a16:colId xmlns:a16="http://schemas.microsoft.com/office/drawing/2014/main" val="2607850643"/>
                    </a:ext>
                  </a:extLst>
                </a:gridCol>
              </a:tblGrid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GB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Level of problems</a:t>
                      </a:r>
                      <a:endParaRPr lang="en-ID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Mobility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Self-care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Usual Activities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Pain/ Discomfort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Anxiety/ Depression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990636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334131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Slight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39193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Moderate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849784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Severe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5055"/>
                  </a:ext>
                </a:extLst>
              </a:tr>
              <a:tr h="493757">
                <a:tc>
                  <a:txBody>
                    <a:bodyPr/>
                    <a:lstStyle/>
                    <a:p>
                      <a:pPr algn="l" fontAlgn="b"/>
                      <a:r>
                        <a:rPr lang="en-ID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Unable/Extreme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2800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77482DD-1B31-8537-9196-047161FF2A5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8567" b="24475"/>
          <a:stretch/>
        </p:blipFill>
        <p:spPr>
          <a:xfrm>
            <a:off x="2184897" y="2402554"/>
            <a:ext cx="3571875" cy="19135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7668F3A-1DED-6F5A-FC6B-72C4590B53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39904" y="489418"/>
            <a:ext cx="4539330" cy="1815732"/>
          </a:xfrm>
          <a:prstGeom prst="rect">
            <a:avLst/>
          </a:prstGeom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5E651A0F-13DC-30CF-90F8-E2FB891B5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6463" y="20540324"/>
            <a:ext cx="14891113" cy="63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*: P-value&lt;0.05; **: 2 unknown data</a:t>
            </a:r>
            <a:endParaRPr kumimoji="0" lang="en-US" altLang="en-US" sz="280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ACEBAC29-F63C-9E6E-2C83-866F34233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27688" y="11167214"/>
            <a:ext cx="17867996" cy="69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                </a:t>
            </a:r>
            <a:r>
              <a:rPr kumimoji="0" lang="id-ID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Figure</a:t>
            </a:r>
            <a:r>
              <a:rPr kumimoji="0" lang="id-ID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1. </a:t>
            </a:r>
            <a:r>
              <a:rPr kumimoji="0" lang="id-ID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(a) EQ-5D-5L </a:t>
            </a:r>
            <a:r>
              <a:rPr kumimoji="0" lang="id-ID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kumimoji="0" lang="id-ID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(b) FACT-8D </a:t>
            </a:r>
            <a:r>
              <a:rPr kumimoji="0" lang="id-ID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index</a:t>
            </a:r>
            <a:r>
              <a:rPr kumimoji="0" lang="id-ID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id-ID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values</a:t>
            </a:r>
            <a:r>
              <a:rPr kumimoji="0" lang="id-ID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id-ID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DengXian Light" panose="02010600030101010101" pitchFamily="2" charset="-122"/>
                <a:cs typeface="Times New Roman" panose="02020603050405020304" pitchFamily="18" charset="0"/>
              </a:rPr>
              <a:t>distribution</a:t>
            </a:r>
            <a:endParaRPr kumimoji="0" lang="en-US" altLang="en-US" sz="3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DengXian Light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3" name="Table 10">
            <a:extLst>
              <a:ext uri="{FF2B5EF4-FFF2-40B4-BE49-F238E27FC236}">
                <a16:creationId xmlns:a16="http://schemas.microsoft.com/office/drawing/2014/main" id="{448D24C3-F63D-1362-BAA9-35A1B43D3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163915"/>
              </p:ext>
            </p:extLst>
          </p:nvPr>
        </p:nvGraphicFramePr>
        <p:xfrm>
          <a:off x="33234487" y="26394397"/>
          <a:ext cx="17867996" cy="249554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867996">
                  <a:extLst>
                    <a:ext uri="{9D8B030D-6E8A-4147-A177-3AD203B41FA5}">
                      <a16:colId xmlns:a16="http://schemas.microsoft.com/office/drawing/2014/main" val="3531925424"/>
                    </a:ext>
                  </a:extLst>
                </a:gridCol>
              </a:tblGrid>
              <a:tr h="929712">
                <a:tc>
                  <a:txBody>
                    <a:bodyPr/>
                    <a:lstStyle/>
                    <a:p>
                      <a:pPr algn="ctr"/>
                      <a:r>
                        <a:rPr lang="en-GB" sz="4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study was funded by the EuroQol Research Foundation (1644-RA)</a:t>
                      </a:r>
                      <a:endParaRPr lang="en-SG" sz="4400" dirty="0">
                        <a:solidFill>
                          <a:schemeClr val="bg1"/>
                        </a:solidFill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6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95987"/>
                  </a:ext>
                </a:extLst>
              </a:tr>
              <a:tr h="1565836">
                <a:tc>
                  <a:txBody>
                    <a:bodyPr/>
                    <a:lstStyle/>
                    <a:p>
                      <a:pPr marL="361950" indent="-361950" algn="just">
                        <a:buFont typeface="Arial" panose="020B0604020202020204" pitchFamily="34" charset="0"/>
                        <a:buChar char="•"/>
                      </a:pPr>
                      <a:endParaRPr lang="en-US" sz="3600" dirty="0">
                        <a:solidFill>
                          <a:schemeClr val="tx1"/>
                        </a:solidFill>
                        <a:cs typeface="Arial"/>
                      </a:endParaRPr>
                    </a:p>
                  </a:txBody>
                  <a:tcPr marL="91582" marR="91582" marT="45791" marB="4579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3255503"/>
                  </a:ext>
                </a:extLst>
              </a:tr>
            </a:tbl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DDCE78A5-7FB8-7045-AA6A-72FA54CBF59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656" b="1011"/>
          <a:stretch/>
        </p:blipFill>
        <p:spPr>
          <a:xfrm>
            <a:off x="32418554" y="12221606"/>
            <a:ext cx="18551893" cy="703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2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D71CB1-E1D1-450F-8188-7B6D425C68B3}"/>
</file>

<file path=customXml/itemProps2.xml><?xml version="1.0" encoding="utf-8"?>
<ds:datastoreItem xmlns:ds="http://schemas.openxmlformats.org/officeDocument/2006/customXml" ds:itemID="{4C5225FA-EECF-4981-8D2E-F5C579070E19}">
  <ds:schemaRefs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964545bf-1a21-479e-93ef-1582fa560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6a33eb9-71fa-4a8f-bbbb-f675995a1b0b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8EDC7C2-7ACC-4E54-8256-4D99027076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975</Words>
  <Application>Microsoft Office PowerPoint</Application>
  <PresentationFormat>Custom</PresentationFormat>
  <Paragraphs>236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DengXian</vt:lpstr>
      <vt:lpstr>DengXian Light</vt:lpstr>
      <vt:lpstr>Arial</vt:lpstr>
      <vt:lpstr>Calibri</vt:lpstr>
      <vt:lpstr>Times New Roman</vt:lpstr>
      <vt:lpstr>Office Theme</vt:lpstr>
      <vt:lpstr>PowerPoint Presentation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 Ling Jie</dc:creator>
  <cp:lastModifiedBy>Mandy van Reenen</cp:lastModifiedBy>
  <cp:revision>235</cp:revision>
  <cp:lastPrinted>2022-05-24T02:20:19Z</cp:lastPrinted>
  <dcterms:created xsi:type="dcterms:W3CDTF">2017-07-10T02:31:55Z</dcterms:created>
  <dcterms:modified xsi:type="dcterms:W3CDTF">2024-02-13T15:08:02Z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2022-05-27T04:18:37Z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5a3b0af6-9033-43b7-846f-8161cdbb5f03</vt:lpwstr>
  </property>
  <property fmtid="{D5CDD505-2E9C-101B-9397-08002B2CF9AE}" pid="9" name="MSIP_Label_51a6c3db-1667-4f49-995a-8b9973972958_ContentBits">
    <vt:lpwstr>0</vt:lpwstr>
  </property>
  <property fmtid="{D5CDD505-2E9C-101B-9397-08002B2CF9AE}" pid="10" name="MediaServiceImageTags">
    <vt:lpwstr/>
  </property>
</Properties>
</file>