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92608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1FA"/>
    <a:srgbClr val="86D2ED"/>
    <a:srgbClr val="3BB5CD"/>
    <a:srgbClr val="D2E6F6"/>
    <a:srgbClr val="D2DDF6"/>
    <a:srgbClr val="D2E3F6"/>
    <a:srgbClr val="D5E5F7"/>
    <a:srgbClr val="B9D4F1"/>
    <a:srgbClr val="CBDFF5"/>
    <a:srgbClr val="ADC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4"/>
    <p:restoredTop sz="95187" autoAdjust="0"/>
  </p:normalViewPr>
  <p:slideViewPr>
    <p:cSldViewPr snapToGrid="0">
      <p:cViewPr varScale="1">
        <p:scale>
          <a:sx n="28" d="100"/>
          <a:sy n="28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2D9F4-E9D3-4843-A6C7-CAA3D48D0298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41C98-CD29-433A-B5E3-1815382A7C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19456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1097280" algn="l" defTabSz="219456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2194560" algn="l" defTabSz="219456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3291840" algn="l" defTabSz="219456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4389120" algn="l" defTabSz="219456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5486400" algn="l" defTabSz="219456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6583680" algn="l" defTabSz="219456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7680960" algn="l" defTabSz="219456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8778240" algn="l" defTabSz="219456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41C98-CD29-433A-B5E3-1815382A7C7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2693671"/>
            <a:ext cx="2194560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8644891"/>
            <a:ext cx="219456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0" y="876300"/>
            <a:ext cx="6309360" cy="139484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0" y="876300"/>
            <a:ext cx="18562320" cy="139484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0" y="4103372"/>
            <a:ext cx="2523744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0" y="11014712"/>
            <a:ext cx="2523744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4381500"/>
            <a:ext cx="12435840" cy="1044321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4381500"/>
            <a:ext cx="12435840" cy="1044321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876301"/>
            <a:ext cx="25237440" cy="318135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2" y="4034791"/>
            <a:ext cx="12378689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2" y="6012180"/>
            <a:ext cx="12378689" cy="884301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0" y="4034791"/>
            <a:ext cx="12439651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0" y="6012180"/>
            <a:ext cx="12439651" cy="884301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2369821"/>
            <a:ext cx="1481328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2369821"/>
            <a:ext cx="1481328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876301"/>
            <a:ext cx="2523744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4381500"/>
            <a:ext cx="2523744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FA98F-3837-4F54-81E0-4BA80C76C75A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15255241"/>
            <a:ext cx="987552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284DF-A3DE-47C3-B7F7-7DF752422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9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9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9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9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9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9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9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9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9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11"/>
            <a:ext cx="29260800" cy="16459200"/>
          </a:xfrm>
          <a:prstGeom prst="rect">
            <a:avLst/>
          </a:prstGeom>
          <a:solidFill>
            <a:srgbClr val="DA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i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24" y="655698"/>
            <a:ext cx="5116289" cy="1967804"/>
          </a:xfrm>
          <a:prstGeom prst="rect">
            <a:avLst/>
          </a:prstGeom>
        </p:spPr>
      </p:pic>
      <p:sp>
        <p:nvSpPr>
          <p:cNvPr id="9" name="直角三角形 8"/>
          <p:cNvSpPr/>
          <p:nvPr/>
        </p:nvSpPr>
        <p:spPr>
          <a:xfrm flipH="1">
            <a:off x="671051" y="6708530"/>
            <a:ext cx="28589749" cy="977899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6713" y="656333"/>
            <a:ext cx="5943598" cy="1485899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5529948" y="656333"/>
            <a:ext cx="16546277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002060"/>
                </a:solidFill>
                <a:latin typeface="Arial Black" panose="020B0A04020102020204" pitchFamily="34" charset="0"/>
              </a:rPr>
              <a:t>Perceptions of Health-related Quality of Life in the General Population of China: A Concept Mapping Analysis including EQ-5D and EQ-HWB dimensions </a:t>
            </a:r>
            <a:endParaRPr lang="zh-CN" altLang="en-US" sz="44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912427" y="2967334"/>
            <a:ext cx="17112343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Yifan Ding </a:t>
            </a:r>
            <a:r>
              <a:rPr lang="en-US" altLang="zh-CN" sz="2800" cap="small" baseline="30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</a:t>
            </a:r>
            <a:r>
              <a:rPr lang="en-US" altLang="zh-CN" sz="28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, Zhuxin Mao</a:t>
            </a:r>
            <a:r>
              <a:rPr lang="en-US" altLang="zh-CN" sz="2800" baseline="30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</a:t>
            </a:r>
            <a:r>
              <a:rPr lang="en-US" altLang="zh-CN" sz="28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, Zhihao Yang</a:t>
            </a:r>
            <a:r>
              <a:rPr lang="en-US" altLang="zh-CN" sz="2800" baseline="30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3</a:t>
            </a:r>
            <a:r>
              <a:rPr lang="en-US" altLang="zh-CN" sz="28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, Jan Busschbach</a:t>
            </a:r>
            <a:r>
              <a:rPr lang="en-US" altLang="zh-CN" sz="2800" baseline="30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</a:t>
            </a:r>
            <a:endParaRPr lang="zh-CN" altLang="en-US" sz="3200" baseline="30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834113" y="3594995"/>
            <a:ext cx="181903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 </a:t>
            </a:r>
            <a:r>
              <a:rPr lang="en-US" altLang="zh-CN" sz="2400" dirty="0" err="1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Erasmusmc</a:t>
            </a:r>
            <a:r>
              <a:rPr lang="en-US" altLang="zh-CN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Medical Center ; 2 University of Antwerp; 3 </a:t>
            </a:r>
            <a:r>
              <a:rPr lang="en-US" altLang="zh-CN" sz="2400" dirty="0" err="1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  <a:sym typeface="+mn-ea"/>
              </a:rPr>
              <a:t>Guizhou</a:t>
            </a:r>
            <a:r>
              <a:rPr lang="en-US" altLang="zh-CN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  <a:sym typeface="+mn-ea"/>
              </a:rPr>
              <a:t> Medical University</a:t>
            </a:r>
            <a:r>
              <a:rPr lang="en-US" altLang="zh-CN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20" name="矩形: 剪去对角 19"/>
          <p:cNvSpPr/>
          <p:nvPr/>
        </p:nvSpPr>
        <p:spPr>
          <a:xfrm flipH="1">
            <a:off x="1184275" y="4701540"/>
            <a:ext cx="18189575" cy="1792605"/>
          </a:xfrm>
          <a:prstGeom prst="snip2DiagRect">
            <a:avLst/>
          </a:prstGeom>
          <a:solidFill>
            <a:srgbClr val="86D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002060"/>
                </a:solidFill>
              </a:rPr>
              <a:t>The debate surrounding whether the Chinese perspective on Health-Related Quality of Life (HRQoL) warrants an indigenous questionnaire is ongoing within and outside the EuroQol Group.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002060"/>
                </a:solidFill>
              </a:rPr>
              <a:t>The present study aimed to provide insight into the hierarchical clustering of HRQoL dimensions within the Chinese cultural context.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1576329" y="4334022"/>
            <a:ext cx="3679371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dirty="0">
                <a:solidFill>
                  <a:srgbClr val="002060"/>
                </a:solidFill>
                <a:latin typeface="Arial Bold Italic" panose="020B0604020202090204" charset="0"/>
                <a:cs typeface="Arial Bold Italic" panose="020B0604020202090204" charset="0"/>
              </a:rPr>
              <a:t>Objectives</a:t>
            </a:r>
          </a:p>
        </p:txBody>
      </p:sp>
      <p:sp>
        <p:nvSpPr>
          <p:cNvPr id="23" name="矩形: 剪去对角 22"/>
          <p:cNvSpPr/>
          <p:nvPr/>
        </p:nvSpPr>
        <p:spPr>
          <a:xfrm flipH="1">
            <a:off x="19689742" y="4722316"/>
            <a:ext cx="8957951" cy="5329101"/>
          </a:xfrm>
          <a:prstGeom prst="snip2DiagRect">
            <a:avLst>
              <a:gd name="adj1" fmla="val 0"/>
              <a:gd name="adj2" fmla="val 7775"/>
            </a:avLst>
          </a:prstGeom>
          <a:solidFill>
            <a:srgbClr val="86D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19274428" y="4391932"/>
            <a:ext cx="3679371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zh-CN" sz="3200" b="1" i="1" dirty="0">
                <a:solidFill>
                  <a:srgbClr val="002060"/>
                </a:solidFill>
                <a:latin typeface="Arial Bold Italic" panose="020B0604020202090204" charset="0"/>
                <a:cs typeface="Arial Bold Italic" panose="020B0604020202090204" charset="0"/>
              </a:rPr>
              <a:t>METHOD</a:t>
            </a:r>
            <a:endParaRPr lang="zh-CN" altLang="en-US" sz="3600" b="1" i="1" dirty="0">
              <a:solidFill>
                <a:srgbClr val="002060"/>
              </a:solidFill>
              <a:latin typeface="Arial Bold Italic" panose="020B0604020202090204" charset="0"/>
              <a:cs typeface="Arial Bold Italic" panose="020B060402020209020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9786893" y="5340199"/>
            <a:ext cx="8304037" cy="6262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fontAlgn="auto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A concept mapping approach was used to group 68 HRQoL-related items, as found in an earlier systematic review.</a:t>
            </a:r>
          </a:p>
          <a:p>
            <a:pPr marL="342900" indent="-342900" algn="just" fontAlgn="auto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Multidimensional scaling analysis and cluster analysis were conducted to categorize sorted interventions using Groupwisdom™.</a:t>
            </a:r>
          </a:p>
          <a:p>
            <a:pPr marL="342900" indent="-342900" algn="just" fontAlgn="auto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By comparing Chinese literature items with EQ-5D and EQ-HWB items, we can assess how Chinese and EuroQol facets relate.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altLang="zh-CN" sz="2000" dirty="0">
              <a:solidFill>
                <a:srgbClr val="002060"/>
              </a:solidFill>
              <a:latin typeface="Arial Regular" panose="020B0604020202090204" charset="0"/>
              <a:cs typeface="Arial Regular" panose="020B0604020202090204" charset="0"/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altLang="zh-CN" sz="2000" dirty="0">
              <a:solidFill>
                <a:srgbClr val="002060"/>
              </a:solidFill>
              <a:latin typeface="Arial Regular" panose="020B0604020202090204" charset="0"/>
              <a:cs typeface="Arial Regular" panose="020B0604020202090204" charset="0"/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altLang="zh-CN" sz="2000" dirty="0">
              <a:solidFill>
                <a:srgbClr val="002060"/>
              </a:solidFill>
              <a:latin typeface="Arial Regular" panose="020B0604020202090204" charset="0"/>
              <a:cs typeface="Arial Regular" panose="020B0604020202090204" charset="0"/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altLang="zh-CN" sz="2000" dirty="0">
              <a:solidFill>
                <a:srgbClr val="002060"/>
              </a:solidFill>
            </a:endParaRPr>
          </a:p>
          <a:p>
            <a:pPr algn="just">
              <a:spcAft>
                <a:spcPts val="600"/>
              </a:spcAft>
            </a:pPr>
            <a:endParaRPr lang="en-US" altLang="zh-CN" sz="2000" dirty="0">
              <a:solidFill>
                <a:srgbClr val="002060"/>
              </a:solidFill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altLang="zh-CN" sz="2000" dirty="0">
              <a:solidFill>
                <a:srgbClr val="002060"/>
              </a:solidFill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altLang="zh-CN" sz="2000" dirty="0">
              <a:solidFill>
                <a:srgbClr val="002060"/>
              </a:solidFill>
            </a:endParaRPr>
          </a:p>
        </p:txBody>
      </p:sp>
      <p:sp>
        <p:nvSpPr>
          <p:cNvPr id="26" name="矩形: 剪去对角 25"/>
          <p:cNvSpPr/>
          <p:nvPr/>
        </p:nvSpPr>
        <p:spPr>
          <a:xfrm flipH="1">
            <a:off x="1028700" y="6777990"/>
            <a:ext cx="18188940" cy="8393430"/>
          </a:xfrm>
          <a:prstGeom prst="snip2DiagRect">
            <a:avLst>
              <a:gd name="adj1" fmla="val 77"/>
              <a:gd name="adj2" fmla="val 8086"/>
            </a:avLst>
          </a:prstGeom>
          <a:solidFill>
            <a:srgbClr val="86D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1575896" y="6494069"/>
            <a:ext cx="3679371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dirty="0">
                <a:solidFill>
                  <a:srgbClr val="002060"/>
                </a:solidFill>
                <a:latin typeface="Arial Bold Italic" panose="020B0604020202090204" charset="0"/>
                <a:cs typeface="Arial Bold Italic" panose="020B0604020202090204" charset="0"/>
              </a:rPr>
              <a:t>RESULTS</a:t>
            </a:r>
            <a:endParaRPr lang="zh-CN" altLang="en-US" sz="3600" b="1" i="1" dirty="0">
              <a:solidFill>
                <a:srgbClr val="002060"/>
              </a:solidFill>
              <a:latin typeface="Arial Bold Italic" panose="020B0604020202090204" charset="0"/>
              <a:cs typeface="Arial Bold Italic" panose="020B060402020209020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434646" y="7133754"/>
            <a:ext cx="17647383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The multidimensional scaling analysis, comprising 11 iterations, yielded a ‘stress value’ of 0.2, indicating that the results were interpretable. </a:t>
            </a:r>
          </a:p>
          <a:p>
            <a:pPr marL="285750" indent="-285750" fontAlgn="auto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A total of 68 statements were categorized into three clusters: (1) ability, such as ‘social interactions’, ‘regularity in daily life’ and ‘ability to make decisions’. (2) physical health, and (3) subjective emotion description.(See </a:t>
            </a:r>
            <a:r>
              <a:rPr lang="en-US" altLang="zh-CN" sz="2400" b="1" dirty="0">
                <a:solidFill>
                  <a:srgbClr val="002060"/>
                </a:solidFill>
                <a:latin typeface="Arial Bold" panose="020B0604020202090204" charset="0"/>
                <a:cs typeface="Arial Bold" panose="020B0604020202090204" charset="0"/>
              </a:rPr>
              <a:t>Figure 1</a:t>
            </a:r>
            <a:r>
              <a:rPr lang="en-US" altLang="zh-CN" sz="24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)</a:t>
            </a:r>
          </a:p>
          <a:p>
            <a:pPr marL="285750" indent="-285750" fontAlgn="auto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The cluster exhibiting the highest thematic coherence was identified as ‘subjective emotion description’.</a:t>
            </a:r>
          </a:p>
          <a:p>
            <a:pPr marL="285750" indent="-285750" fontAlgn="auto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The physical and mood clusters typically hold the physical and mental facets of the EQ-5D, while the EQ-HWB appears in all three clusters.</a:t>
            </a:r>
            <a:endParaRPr lang="zh-CN" altLang="en-US" dirty="0">
              <a:latin typeface="Arial Regular" panose="020B0604020202090204" charset="0"/>
              <a:cs typeface="Arial Regular" panose="020B060402020209020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397081" y="14885692"/>
            <a:ext cx="600955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2060"/>
                </a:solidFill>
              </a:rPr>
              <a:t>Figure 1 </a:t>
            </a:r>
            <a:r>
              <a:rPr lang="en-US" altLang="zh-CN" dirty="0">
                <a:solidFill>
                  <a:srgbClr val="002060"/>
                </a:solidFill>
                <a:sym typeface="+mn-ea"/>
              </a:rPr>
              <a:t>Cluster map of the 68 statements. </a:t>
            </a:r>
          </a:p>
        </p:txBody>
      </p:sp>
      <p:sp>
        <p:nvSpPr>
          <p:cNvPr id="34" name="矩形: 剪去对角 33"/>
          <p:cNvSpPr/>
          <p:nvPr/>
        </p:nvSpPr>
        <p:spPr>
          <a:xfrm flipH="1">
            <a:off x="19516582" y="10548841"/>
            <a:ext cx="8960103" cy="4547516"/>
          </a:xfrm>
          <a:prstGeom prst="snip2DiagRect">
            <a:avLst>
              <a:gd name="adj1" fmla="val 0"/>
              <a:gd name="adj2" fmla="val 11432"/>
            </a:avLst>
          </a:prstGeom>
          <a:solidFill>
            <a:srgbClr val="86D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19081788" y="10286043"/>
            <a:ext cx="3679371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zh-CN" sz="3200" b="1" i="1" dirty="0">
                <a:solidFill>
                  <a:srgbClr val="002060"/>
                </a:solidFill>
                <a:latin typeface="Arial Bold Italic" panose="020B0604020202090204" charset="0"/>
                <a:cs typeface="Arial Bold Italic" panose="020B0604020202090204" charset="0"/>
              </a:rPr>
              <a:t>Conclusions</a:t>
            </a:r>
            <a:endParaRPr lang="zh-CN" altLang="en-US" sz="3600" b="1" i="1" dirty="0">
              <a:solidFill>
                <a:srgbClr val="002060"/>
              </a:solidFill>
              <a:latin typeface="Arial Bold Italic" panose="020B0604020202090204" charset="0"/>
              <a:cs typeface="Arial Bold Italic" panose="020B060402020209020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9966345" y="11132561"/>
            <a:ext cx="8047413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00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EQ-5D facets align well with two significant clusters of HRQoL as identified by Chinese-speaking experts in the field. </a:t>
            </a: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0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The EQ-HWB is also well represented in the third cluster.</a:t>
            </a: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000" dirty="0">
                <a:solidFill>
                  <a:srgbClr val="002060"/>
                </a:solidFill>
                <a:latin typeface="Arial Regular" panose="020B0604020202090204" charset="0"/>
                <a:cs typeface="Arial Regular" panose="020B0604020202090204" charset="0"/>
              </a:rPr>
              <a:t>The EQ-HWB seems, therefore, to be more closely related to the Chinese facets of quality of life found in the systematic review than the EQ-5D is. </a:t>
            </a:r>
          </a:p>
        </p:txBody>
      </p:sp>
      <p:sp>
        <p:nvSpPr>
          <p:cNvPr id="38" name="矩形 37"/>
          <p:cNvSpPr/>
          <p:nvPr/>
        </p:nvSpPr>
        <p:spPr>
          <a:xfrm>
            <a:off x="1912772" y="1534616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1912772" y="1568576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1575694" y="1534616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1575694" y="1568576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1253898" y="1534616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1253898" y="1568576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921582" y="1534616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921582" y="1568576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2241858" y="1534146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2241858" y="1568105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3562134" y="1534146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3562134" y="1568105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矩形 55"/>
          <p:cNvSpPr/>
          <p:nvPr/>
        </p:nvSpPr>
        <p:spPr>
          <a:xfrm>
            <a:off x="3225056" y="1534146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3225056" y="1568105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2903260" y="1534146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2903260" y="1568105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2570944" y="1534146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矩形 62"/>
          <p:cNvSpPr/>
          <p:nvPr/>
        </p:nvSpPr>
        <p:spPr>
          <a:xfrm>
            <a:off x="2570944" y="1568105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矩形 64"/>
          <p:cNvSpPr/>
          <p:nvPr/>
        </p:nvSpPr>
        <p:spPr>
          <a:xfrm>
            <a:off x="3891220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3891220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>
            <a:off x="5225020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>
            <a:off x="5225020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4887942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>
            <a:off x="4887942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矩形 73"/>
          <p:cNvSpPr/>
          <p:nvPr/>
        </p:nvSpPr>
        <p:spPr>
          <a:xfrm>
            <a:off x="4566146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4566146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矩形 76"/>
          <p:cNvSpPr/>
          <p:nvPr/>
        </p:nvSpPr>
        <p:spPr>
          <a:xfrm>
            <a:off x="4233830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矩形 77"/>
          <p:cNvSpPr/>
          <p:nvPr/>
        </p:nvSpPr>
        <p:spPr>
          <a:xfrm>
            <a:off x="4233830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矩形 79"/>
          <p:cNvSpPr/>
          <p:nvPr/>
        </p:nvSpPr>
        <p:spPr>
          <a:xfrm>
            <a:off x="5554106" y="1533204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矩形 80"/>
          <p:cNvSpPr/>
          <p:nvPr/>
        </p:nvSpPr>
        <p:spPr>
          <a:xfrm>
            <a:off x="5554106" y="1567164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矩形 82"/>
          <p:cNvSpPr/>
          <p:nvPr/>
        </p:nvSpPr>
        <p:spPr>
          <a:xfrm>
            <a:off x="6887908" y="1534146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矩形 83"/>
          <p:cNvSpPr/>
          <p:nvPr/>
        </p:nvSpPr>
        <p:spPr>
          <a:xfrm>
            <a:off x="6887908" y="1568105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矩形 84"/>
          <p:cNvSpPr/>
          <p:nvPr/>
        </p:nvSpPr>
        <p:spPr>
          <a:xfrm>
            <a:off x="6550830" y="1534146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矩形 85"/>
          <p:cNvSpPr/>
          <p:nvPr/>
        </p:nvSpPr>
        <p:spPr>
          <a:xfrm>
            <a:off x="6550830" y="1568105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矩形 86"/>
          <p:cNvSpPr/>
          <p:nvPr/>
        </p:nvSpPr>
        <p:spPr>
          <a:xfrm>
            <a:off x="6229034" y="1534146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矩形 87"/>
          <p:cNvSpPr/>
          <p:nvPr/>
        </p:nvSpPr>
        <p:spPr>
          <a:xfrm>
            <a:off x="6229034" y="1568105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矩形 88"/>
          <p:cNvSpPr/>
          <p:nvPr/>
        </p:nvSpPr>
        <p:spPr>
          <a:xfrm>
            <a:off x="5896718" y="1534146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矩形 89"/>
          <p:cNvSpPr/>
          <p:nvPr/>
        </p:nvSpPr>
        <p:spPr>
          <a:xfrm>
            <a:off x="5896718" y="1568105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矩形 90"/>
          <p:cNvSpPr/>
          <p:nvPr/>
        </p:nvSpPr>
        <p:spPr>
          <a:xfrm>
            <a:off x="7216994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矩形 91"/>
          <p:cNvSpPr/>
          <p:nvPr/>
        </p:nvSpPr>
        <p:spPr>
          <a:xfrm>
            <a:off x="7216994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8537270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矩形 93"/>
          <p:cNvSpPr/>
          <p:nvPr/>
        </p:nvSpPr>
        <p:spPr>
          <a:xfrm>
            <a:off x="8537270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矩形 94"/>
          <p:cNvSpPr/>
          <p:nvPr/>
        </p:nvSpPr>
        <p:spPr>
          <a:xfrm>
            <a:off x="8200192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矩形 95"/>
          <p:cNvSpPr/>
          <p:nvPr/>
        </p:nvSpPr>
        <p:spPr>
          <a:xfrm>
            <a:off x="8200192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矩形 96"/>
          <p:cNvSpPr/>
          <p:nvPr/>
        </p:nvSpPr>
        <p:spPr>
          <a:xfrm>
            <a:off x="7878396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矩形 97"/>
          <p:cNvSpPr/>
          <p:nvPr/>
        </p:nvSpPr>
        <p:spPr>
          <a:xfrm>
            <a:off x="7878396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矩形 98"/>
          <p:cNvSpPr/>
          <p:nvPr/>
        </p:nvSpPr>
        <p:spPr>
          <a:xfrm>
            <a:off x="7546080" y="1533675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矩形 99"/>
          <p:cNvSpPr/>
          <p:nvPr/>
        </p:nvSpPr>
        <p:spPr>
          <a:xfrm>
            <a:off x="7546080" y="1567635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矩形 100"/>
          <p:cNvSpPr/>
          <p:nvPr/>
        </p:nvSpPr>
        <p:spPr>
          <a:xfrm>
            <a:off x="8866356" y="1533204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矩形 101"/>
          <p:cNvSpPr/>
          <p:nvPr/>
        </p:nvSpPr>
        <p:spPr>
          <a:xfrm>
            <a:off x="8866356" y="1567164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矩形 102"/>
          <p:cNvSpPr/>
          <p:nvPr/>
        </p:nvSpPr>
        <p:spPr>
          <a:xfrm>
            <a:off x="10200156" y="1533204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矩形 103"/>
          <p:cNvSpPr/>
          <p:nvPr/>
        </p:nvSpPr>
        <p:spPr>
          <a:xfrm>
            <a:off x="10200156" y="1567164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矩形 104"/>
          <p:cNvSpPr/>
          <p:nvPr/>
        </p:nvSpPr>
        <p:spPr>
          <a:xfrm>
            <a:off x="9863078" y="1533204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矩形 105"/>
          <p:cNvSpPr/>
          <p:nvPr/>
        </p:nvSpPr>
        <p:spPr>
          <a:xfrm>
            <a:off x="9863078" y="1567164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7" name="矩形 106"/>
          <p:cNvSpPr/>
          <p:nvPr/>
        </p:nvSpPr>
        <p:spPr>
          <a:xfrm>
            <a:off x="9541282" y="1533204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8" name="矩形 107"/>
          <p:cNvSpPr/>
          <p:nvPr/>
        </p:nvSpPr>
        <p:spPr>
          <a:xfrm>
            <a:off x="9541282" y="1567164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矩形 108"/>
          <p:cNvSpPr/>
          <p:nvPr/>
        </p:nvSpPr>
        <p:spPr>
          <a:xfrm>
            <a:off x="9208966" y="1533204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矩形 109"/>
          <p:cNvSpPr/>
          <p:nvPr/>
        </p:nvSpPr>
        <p:spPr>
          <a:xfrm>
            <a:off x="9208966" y="1567164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1" name="矩形 110"/>
          <p:cNvSpPr/>
          <p:nvPr/>
        </p:nvSpPr>
        <p:spPr>
          <a:xfrm>
            <a:off x="10529242" y="1532734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矩形 111"/>
          <p:cNvSpPr/>
          <p:nvPr/>
        </p:nvSpPr>
        <p:spPr>
          <a:xfrm>
            <a:off x="10529242" y="1566693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3" name="矩形 112"/>
          <p:cNvSpPr/>
          <p:nvPr/>
        </p:nvSpPr>
        <p:spPr>
          <a:xfrm>
            <a:off x="11863916" y="1533739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4" name="矩形 113"/>
          <p:cNvSpPr/>
          <p:nvPr/>
        </p:nvSpPr>
        <p:spPr>
          <a:xfrm>
            <a:off x="11863916" y="1567699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5" name="矩形 114"/>
          <p:cNvSpPr/>
          <p:nvPr/>
        </p:nvSpPr>
        <p:spPr>
          <a:xfrm>
            <a:off x="11526838" y="1533739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6" name="矩形 115"/>
          <p:cNvSpPr/>
          <p:nvPr/>
        </p:nvSpPr>
        <p:spPr>
          <a:xfrm>
            <a:off x="11526838" y="1567699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7" name="矩形 116"/>
          <p:cNvSpPr/>
          <p:nvPr/>
        </p:nvSpPr>
        <p:spPr>
          <a:xfrm>
            <a:off x="11205042" y="1533739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8" name="矩形 117"/>
          <p:cNvSpPr/>
          <p:nvPr/>
        </p:nvSpPr>
        <p:spPr>
          <a:xfrm>
            <a:off x="11205042" y="1567699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9" name="矩形 118"/>
          <p:cNvSpPr/>
          <p:nvPr/>
        </p:nvSpPr>
        <p:spPr>
          <a:xfrm>
            <a:off x="10872726" y="1533739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矩形 119"/>
          <p:cNvSpPr/>
          <p:nvPr/>
        </p:nvSpPr>
        <p:spPr>
          <a:xfrm>
            <a:off x="10872726" y="1567699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矩形 120"/>
          <p:cNvSpPr/>
          <p:nvPr/>
        </p:nvSpPr>
        <p:spPr>
          <a:xfrm>
            <a:off x="12193002" y="1533269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矩形 121"/>
          <p:cNvSpPr/>
          <p:nvPr/>
        </p:nvSpPr>
        <p:spPr>
          <a:xfrm>
            <a:off x="12193002" y="1567228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3" name="矩形 122"/>
          <p:cNvSpPr/>
          <p:nvPr/>
        </p:nvSpPr>
        <p:spPr>
          <a:xfrm>
            <a:off x="13513278" y="1533269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矩形 123"/>
          <p:cNvSpPr/>
          <p:nvPr/>
        </p:nvSpPr>
        <p:spPr>
          <a:xfrm>
            <a:off x="13513278" y="1567228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5" name="矩形 124"/>
          <p:cNvSpPr/>
          <p:nvPr/>
        </p:nvSpPr>
        <p:spPr>
          <a:xfrm>
            <a:off x="13176200" y="1533269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矩形 125"/>
          <p:cNvSpPr/>
          <p:nvPr/>
        </p:nvSpPr>
        <p:spPr>
          <a:xfrm>
            <a:off x="13176200" y="1567228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矩形 126"/>
          <p:cNvSpPr/>
          <p:nvPr/>
        </p:nvSpPr>
        <p:spPr>
          <a:xfrm>
            <a:off x="12854404" y="1533269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" name="矩形 127"/>
          <p:cNvSpPr/>
          <p:nvPr/>
        </p:nvSpPr>
        <p:spPr>
          <a:xfrm>
            <a:off x="12854404" y="1567228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矩形 128"/>
          <p:cNvSpPr/>
          <p:nvPr/>
        </p:nvSpPr>
        <p:spPr>
          <a:xfrm>
            <a:off x="12522088" y="1533269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矩形 129"/>
          <p:cNvSpPr/>
          <p:nvPr/>
        </p:nvSpPr>
        <p:spPr>
          <a:xfrm>
            <a:off x="12522088" y="1567228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矩形 130"/>
          <p:cNvSpPr/>
          <p:nvPr/>
        </p:nvSpPr>
        <p:spPr>
          <a:xfrm>
            <a:off x="13842364" y="1532798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矩形 131"/>
          <p:cNvSpPr/>
          <p:nvPr/>
        </p:nvSpPr>
        <p:spPr>
          <a:xfrm>
            <a:off x="13842364" y="1566757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矩形 132"/>
          <p:cNvSpPr/>
          <p:nvPr/>
        </p:nvSpPr>
        <p:spPr>
          <a:xfrm>
            <a:off x="15176164" y="1532798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矩形 133"/>
          <p:cNvSpPr/>
          <p:nvPr/>
        </p:nvSpPr>
        <p:spPr>
          <a:xfrm>
            <a:off x="15176164" y="1566757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矩形 134"/>
          <p:cNvSpPr/>
          <p:nvPr/>
        </p:nvSpPr>
        <p:spPr>
          <a:xfrm>
            <a:off x="14839086" y="1532798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矩形 135"/>
          <p:cNvSpPr/>
          <p:nvPr/>
        </p:nvSpPr>
        <p:spPr>
          <a:xfrm>
            <a:off x="14839086" y="1566757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矩形 136"/>
          <p:cNvSpPr/>
          <p:nvPr/>
        </p:nvSpPr>
        <p:spPr>
          <a:xfrm>
            <a:off x="14517290" y="1532798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矩形 137"/>
          <p:cNvSpPr/>
          <p:nvPr/>
        </p:nvSpPr>
        <p:spPr>
          <a:xfrm>
            <a:off x="14517290" y="1566757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9" name="矩形 138"/>
          <p:cNvSpPr/>
          <p:nvPr/>
        </p:nvSpPr>
        <p:spPr>
          <a:xfrm>
            <a:off x="14184974" y="1532798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矩形 139"/>
          <p:cNvSpPr/>
          <p:nvPr/>
        </p:nvSpPr>
        <p:spPr>
          <a:xfrm>
            <a:off x="14184974" y="1566757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矩形 140"/>
          <p:cNvSpPr/>
          <p:nvPr/>
        </p:nvSpPr>
        <p:spPr>
          <a:xfrm>
            <a:off x="15505250" y="1532327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矩形 141"/>
          <p:cNvSpPr/>
          <p:nvPr/>
        </p:nvSpPr>
        <p:spPr>
          <a:xfrm>
            <a:off x="15505250" y="1566287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矩形 142"/>
          <p:cNvSpPr/>
          <p:nvPr/>
        </p:nvSpPr>
        <p:spPr>
          <a:xfrm>
            <a:off x="16810427" y="1532391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矩形 143"/>
          <p:cNvSpPr/>
          <p:nvPr/>
        </p:nvSpPr>
        <p:spPr>
          <a:xfrm>
            <a:off x="16810427" y="1566351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矩形 144"/>
          <p:cNvSpPr/>
          <p:nvPr/>
        </p:nvSpPr>
        <p:spPr>
          <a:xfrm>
            <a:off x="16473349" y="1532391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" name="矩形 145"/>
          <p:cNvSpPr/>
          <p:nvPr/>
        </p:nvSpPr>
        <p:spPr>
          <a:xfrm>
            <a:off x="16473349" y="1566351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7" name="矩形 146"/>
          <p:cNvSpPr/>
          <p:nvPr/>
        </p:nvSpPr>
        <p:spPr>
          <a:xfrm>
            <a:off x="16151553" y="1532391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8" name="矩形 147"/>
          <p:cNvSpPr/>
          <p:nvPr/>
        </p:nvSpPr>
        <p:spPr>
          <a:xfrm>
            <a:off x="16151553" y="1566351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9" name="矩形 148"/>
          <p:cNvSpPr/>
          <p:nvPr/>
        </p:nvSpPr>
        <p:spPr>
          <a:xfrm>
            <a:off x="15819237" y="15323919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0" name="矩形 149"/>
          <p:cNvSpPr/>
          <p:nvPr/>
        </p:nvSpPr>
        <p:spPr>
          <a:xfrm>
            <a:off x="15819237" y="15663514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1" name="矩形 150"/>
          <p:cNvSpPr/>
          <p:nvPr/>
        </p:nvSpPr>
        <p:spPr>
          <a:xfrm>
            <a:off x="17139513" y="1531921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2" name="矩形 151"/>
          <p:cNvSpPr/>
          <p:nvPr/>
        </p:nvSpPr>
        <p:spPr>
          <a:xfrm>
            <a:off x="17139513" y="1565880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3" name="矩形 152"/>
          <p:cNvSpPr/>
          <p:nvPr/>
        </p:nvSpPr>
        <p:spPr>
          <a:xfrm>
            <a:off x="18459789" y="1531921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矩形 153"/>
          <p:cNvSpPr/>
          <p:nvPr/>
        </p:nvSpPr>
        <p:spPr>
          <a:xfrm>
            <a:off x="18459789" y="1565880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5" name="矩形 154"/>
          <p:cNvSpPr/>
          <p:nvPr/>
        </p:nvSpPr>
        <p:spPr>
          <a:xfrm>
            <a:off x="18122711" y="1531921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6" name="矩形 155"/>
          <p:cNvSpPr/>
          <p:nvPr/>
        </p:nvSpPr>
        <p:spPr>
          <a:xfrm>
            <a:off x="18122711" y="1565880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7" name="矩形 156"/>
          <p:cNvSpPr/>
          <p:nvPr/>
        </p:nvSpPr>
        <p:spPr>
          <a:xfrm>
            <a:off x="17800915" y="1531921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8" name="矩形 157"/>
          <p:cNvSpPr/>
          <p:nvPr/>
        </p:nvSpPr>
        <p:spPr>
          <a:xfrm>
            <a:off x="17800915" y="1565880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9" name="矩形 158"/>
          <p:cNvSpPr/>
          <p:nvPr/>
        </p:nvSpPr>
        <p:spPr>
          <a:xfrm>
            <a:off x="17468599" y="1531921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0" name="矩形 159"/>
          <p:cNvSpPr/>
          <p:nvPr/>
        </p:nvSpPr>
        <p:spPr>
          <a:xfrm>
            <a:off x="17468599" y="1565880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1" name="矩形 160"/>
          <p:cNvSpPr/>
          <p:nvPr/>
        </p:nvSpPr>
        <p:spPr>
          <a:xfrm>
            <a:off x="18788875" y="153145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2" name="矩形 161"/>
          <p:cNvSpPr/>
          <p:nvPr/>
        </p:nvSpPr>
        <p:spPr>
          <a:xfrm>
            <a:off x="18788875" y="1565410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3" name="矩形 162"/>
          <p:cNvSpPr/>
          <p:nvPr/>
        </p:nvSpPr>
        <p:spPr>
          <a:xfrm>
            <a:off x="20122675" y="153145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4" name="矩形 163"/>
          <p:cNvSpPr/>
          <p:nvPr/>
        </p:nvSpPr>
        <p:spPr>
          <a:xfrm>
            <a:off x="20122675" y="1565410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5" name="矩形 164"/>
          <p:cNvSpPr/>
          <p:nvPr/>
        </p:nvSpPr>
        <p:spPr>
          <a:xfrm>
            <a:off x="19785597" y="153145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6" name="矩形 165"/>
          <p:cNvSpPr/>
          <p:nvPr/>
        </p:nvSpPr>
        <p:spPr>
          <a:xfrm>
            <a:off x="19785597" y="1565410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7" name="矩形 166"/>
          <p:cNvSpPr/>
          <p:nvPr/>
        </p:nvSpPr>
        <p:spPr>
          <a:xfrm>
            <a:off x="19463801" y="153145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8" name="矩形 167"/>
          <p:cNvSpPr/>
          <p:nvPr/>
        </p:nvSpPr>
        <p:spPr>
          <a:xfrm>
            <a:off x="19463801" y="1565410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9" name="矩形 168"/>
          <p:cNvSpPr/>
          <p:nvPr/>
        </p:nvSpPr>
        <p:spPr>
          <a:xfrm>
            <a:off x="19131485" y="153145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0" name="矩形 169"/>
          <p:cNvSpPr/>
          <p:nvPr/>
        </p:nvSpPr>
        <p:spPr>
          <a:xfrm>
            <a:off x="19131485" y="1565410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1" name="矩形 170"/>
          <p:cNvSpPr/>
          <p:nvPr/>
        </p:nvSpPr>
        <p:spPr>
          <a:xfrm>
            <a:off x="20451761" y="1530980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2" name="矩形 171"/>
          <p:cNvSpPr/>
          <p:nvPr/>
        </p:nvSpPr>
        <p:spPr>
          <a:xfrm>
            <a:off x="20451761" y="1564939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3" name="矩形 172"/>
          <p:cNvSpPr/>
          <p:nvPr/>
        </p:nvSpPr>
        <p:spPr>
          <a:xfrm>
            <a:off x="21750479" y="1528541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4" name="矩形 173"/>
          <p:cNvSpPr/>
          <p:nvPr/>
        </p:nvSpPr>
        <p:spPr>
          <a:xfrm>
            <a:off x="21750479" y="1562501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5" name="矩形 174"/>
          <p:cNvSpPr/>
          <p:nvPr/>
        </p:nvSpPr>
        <p:spPr>
          <a:xfrm>
            <a:off x="21413401" y="1528541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6" name="矩形 175"/>
          <p:cNvSpPr/>
          <p:nvPr/>
        </p:nvSpPr>
        <p:spPr>
          <a:xfrm>
            <a:off x="21413401" y="1562501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7" name="矩形 176"/>
          <p:cNvSpPr/>
          <p:nvPr/>
        </p:nvSpPr>
        <p:spPr>
          <a:xfrm>
            <a:off x="21091605" y="1528541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8" name="矩形 177"/>
          <p:cNvSpPr/>
          <p:nvPr/>
        </p:nvSpPr>
        <p:spPr>
          <a:xfrm>
            <a:off x="21091605" y="1562501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9" name="矩形 178"/>
          <p:cNvSpPr/>
          <p:nvPr/>
        </p:nvSpPr>
        <p:spPr>
          <a:xfrm>
            <a:off x="20759289" y="15285418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0" name="矩形 179"/>
          <p:cNvSpPr/>
          <p:nvPr/>
        </p:nvSpPr>
        <p:spPr>
          <a:xfrm>
            <a:off x="20759289" y="15625013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1" name="矩形 180"/>
          <p:cNvSpPr/>
          <p:nvPr/>
        </p:nvSpPr>
        <p:spPr>
          <a:xfrm>
            <a:off x="22079565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2" name="矩形 181"/>
          <p:cNvSpPr/>
          <p:nvPr/>
        </p:nvSpPr>
        <p:spPr>
          <a:xfrm>
            <a:off x="22079565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3" name="矩形 182"/>
          <p:cNvSpPr/>
          <p:nvPr/>
        </p:nvSpPr>
        <p:spPr>
          <a:xfrm>
            <a:off x="23399841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4" name="矩形 183"/>
          <p:cNvSpPr/>
          <p:nvPr/>
        </p:nvSpPr>
        <p:spPr>
          <a:xfrm>
            <a:off x="23399841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5" name="矩形 184"/>
          <p:cNvSpPr/>
          <p:nvPr/>
        </p:nvSpPr>
        <p:spPr>
          <a:xfrm>
            <a:off x="23062763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6" name="矩形 185"/>
          <p:cNvSpPr/>
          <p:nvPr/>
        </p:nvSpPr>
        <p:spPr>
          <a:xfrm>
            <a:off x="23062763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7" name="矩形 186"/>
          <p:cNvSpPr/>
          <p:nvPr/>
        </p:nvSpPr>
        <p:spPr>
          <a:xfrm>
            <a:off x="22740967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8" name="矩形 187"/>
          <p:cNvSpPr/>
          <p:nvPr/>
        </p:nvSpPr>
        <p:spPr>
          <a:xfrm>
            <a:off x="22740967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9" name="矩形 188"/>
          <p:cNvSpPr/>
          <p:nvPr/>
        </p:nvSpPr>
        <p:spPr>
          <a:xfrm>
            <a:off x="22408651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0" name="矩形 189"/>
          <p:cNvSpPr/>
          <p:nvPr/>
        </p:nvSpPr>
        <p:spPr>
          <a:xfrm>
            <a:off x="22408651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1" name="矩形 190"/>
          <p:cNvSpPr/>
          <p:nvPr/>
        </p:nvSpPr>
        <p:spPr>
          <a:xfrm>
            <a:off x="23728927" y="1527600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2" name="矩形 191"/>
          <p:cNvSpPr/>
          <p:nvPr/>
        </p:nvSpPr>
        <p:spPr>
          <a:xfrm>
            <a:off x="23728927" y="1561560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3" name="矩形 192"/>
          <p:cNvSpPr/>
          <p:nvPr/>
        </p:nvSpPr>
        <p:spPr>
          <a:xfrm>
            <a:off x="25062727" y="1527600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矩形 193"/>
          <p:cNvSpPr/>
          <p:nvPr/>
        </p:nvSpPr>
        <p:spPr>
          <a:xfrm>
            <a:off x="25062727" y="1561560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矩形 194"/>
          <p:cNvSpPr/>
          <p:nvPr/>
        </p:nvSpPr>
        <p:spPr>
          <a:xfrm>
            <a:off x="24725649" y="1527600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6" name="矩形 195"/>
          <p:cNvSpPr/>
          <p:nvPr/>
        </p:nvSpPr>
        <p:spPr>
          <a:xfrm>
            <a:off x="24725649" y="1561560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7" name="矩形 196"/>
          <p:cNvSpPr/>
          <p:nvPr/>
        </p:nvSpPr>
        <p:spPr>
          <a:xfrm>
            <a:off x="24403853" y="1527600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8" name="矩形 197"/>
          <p:cNvSpPr/>
          <p:nvPr/>
        </p:nvSpPr>
        <p:spPr>
          <a:xfrm>
            <a:off x="24403853" y="1561560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9" name="矩形 198"/>
          <p:cNvSpPr/>
          <p:nvPr/>
        </p:nvSpPr>
        <p:spPr>
          <a:xfrm>
            <a:off x="24071537" y="1527600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0" name="矩形 199"/>
          <p:cNvSpPr/>
          <p:nvPr/>
        </p:nvSpPr>
        <p:spPr>
          <a:xfrm>
            <a:off x="24071537" y="1561560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25391813" y="15271300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2" name="矩形 201"/>
          <p:cNvSpPr/>
          <p:nvPr/>
        </p:nvSpPr>
        <p:spPr>
          <a:xfrm>
            <a:off x="25391813" y="15610895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3" name="矩形 202"/>
          <p:cNvSpPr/>
          <p:nvPr/>
        </p:nvSpPr>
        <p:spPr>
          <a:xfrm>
            <a:off x="25727305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4" name="矩形 203"/>
          <p:cNvSpPr/>
          <p:nvPr/>
        </p:nvSpPr>
        <p:spPr>
          <a:xfrm>
            <a:off x="25727305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5" name="矩形 204"/>
          <p:cNvSpPr/>
          <p:nvPr/>
        </p:nvSpPr>
        <p:spPr>
          <a:xfrm>
            <a:off x="27061105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6" name="矩形 205"/>
          <p:cNvSpPr/>
          <p:nvPr/>
        </p:nvSpPr>
        <p:spPr>
          <a:xfrm>
            <a:off x="27061105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7" name="矩形 206"/>
          <p:cNvSpPr/>
          <p:nvPr/>
        </p:nvSpPr>
        <p:spPr>
          <a:xfrm>
            <a:off x="26724027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26724027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9" name="矩形 208"/>
          <p:cNvSpPr/>
          <p:nvPr/>
        </p:nvSpPr>
        <p:spPr>
          <a:xfrm>
            <a:off x="26402231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0" name="矩形 209"/>
          <p:cNvSpPr/>
          <p:nvPr/>
        </p:nvSpPr>
        <p:spPr>
          <a:xfrm>
            <a:off x="26402231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1" name="矩形 210"/>
          <p:cNvSpPr/>
          <p:nvPr/>
        </p:nvSpPr>
        <p:spPr>
          <a:xfrm>
            <a:off x="26069915" y="1528071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2" name="矩形 211"/>
          <p:cNvSpPr/>
          <p:nvPr/>
        </p:nvSpPr>
        <p:spPr>
          <a:xfrm>
            <a:off x="26069915" y="1562030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3" name="矩形 212"/>
          <p:cNvSpPr/>
          <p:nvPr/>
        </p:nvSpPr>
        <p:spPr>
          <a:xfrm>
            <a:off x="27390191" y="1527600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4" name="矩形 213"/>
          <p:cNvSpPr/>
          <p:nvPr/>
        </p:nvSpPr>
        <p:spPr>
          <a:xfrm>
            <a:off x="27390191" y="1561560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2" name="矩形 221"/>
          <p:cNvSpPr/>
          <p:nvPr/>
        </p:nvSpPr>
        <p:spPr>
          <a:xfrm>
            <a:off x="28080270" y="1525862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3" name="矩形 222"/>
          <p:cNvSpPr/>
          <p:nvPr/>
        </p:nvSpPr>
        <p:spPr>
          <a:xfrm>
            <a:off x="28080270" y="1559822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4" name="矩形 223"/>
          <p:cNvSpPr/>
          <p:nvPr/>
        </p:nvSpPr>
        <p:spPr>
          <a:xfrm>
            <a:off x="27743192" y="15258627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5" name="矩形 224"/>
          <p:cNvSpPr/>
          <p:nvPr/>
        </p:nvSpPr>
        <p:spPr>
          <a:xfrm>
            <a:off x="27743192" y="15598222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6" name="矩形 225"/>
          <p:cNvSpPr/>
          <p:nvPr/>
        </p:nvSpPr>
        <p:spPr>
          <a:xfrm>
            <a:off x="28409356" y="15253921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7" name="矩形 226"/>
          <p:cNvSpPr/>
          <p:nvPr/>
        </p:nvSpPr>
        <p:spPr>
          <a:xfrm>
            <a:off x="28409356" y="15593516"/>
            <a:ext cx="180393" cy="1704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 descr="Cluster Map_1707688142"/>
          <p:cNvPicPr>
            <a:picLocks noChangeAspect="1"/>
          </p:cNvPicPr>
          <p:nvPr/>
        </p:nvPicPr>
        <p:blipFill>
          <a:blip r:embed="rId5"/>
          <a:srcRect t="2711" r="10821" b="3956"/>
          <a:stretch>
            <a:fillRect/>
          </a:stretch>
        </p:blipFill>
        <p:spPr>
          <a:xfrm>
            <a:off x="5752465" y="9429750"/>
            <a:ext cx="9267190" cy="54559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Een nieuw document maken." ma:contentTypeScope="" ma:versionID="9fcf0e8b982e90c6bc4e9c04fda86dbd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a3c47a98449216ed5bb3b838e96fb514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Afbeelding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5B389661-B5D7-4B2C-8283-40EBF8998468}"/>
</file>

<file path=customXml/itemProps2.xml><?xml version="1.0" encoding="utf-8"?>
<ds:datastoreItem xmlns:ds="http://schemas.openxmlformats.org/officeDocument/2006/customXml" ds:itemID="{217E53B9-294A-45BC-9DD5-3A51C26EA0A5}"/>
</file>

<file path=customXml/itemProps3.xml><?xml version="1.0" encoding="utf-8"?>
<ds:datastoreItem xmlns:ds="http://schemas.openxmlformats.org/officeDocument/2006/customXml" ds:itemID="{45EBBA96-63A5-4B1B-B974-F3E08B7FAFA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344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等线</vt:lpstr>
      <vt:lpstr>微软雅黑</vt:lpstr>
      <vt:lpstr>Arial</vt:lpstr>
      <vt:lpstr>Arial Black</vt:lpstr>
      <vt:lpstr>Arial Bold</vt:lpstr>
      <vt:lpstr>Arial Bold Italic</vt:lpstr>
      <vt:lpstr>Arial Regular</vt:lpstr>
      <vt:lpstr>Calibri</vt:lpstr>
      <vt:lpstr>Calibri Light</vt:lpstr>
      <vt:lpstr>Wingdings</vt:lpstr>
      <vt:lpstr>Office 主题​​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tangjinchi6@163.com</dc:creator>
  <cp:lastModifiedBy>Mandy van Reenen</cp:lastModifiedBy>
  <cp:revision>18</cp:revision>
  <dcterms:created xsi:type="dcterms:W3CDTF">2024-02-11T22:05:18Z</dcterms:created>
  <dcterms:modified xsi:type="dcterms:W3CDTF">2024-02-13T15:21:22Z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D445BFA5BB7C2655DE17C4650FD3E81D_43</vt:lpwstr>
  </property>
  <property fmtid="{D5CDD505-2E9C-101B-9397-08002B2CF9AE}" pid="3" name="KSOProductBuildVer">
    <vt:lpwstr>2052-6.4.0.8550</vt:lpwstr>
  </property>
  <property fmtid="{D5CDD505-2E9C-101B-9397-08002B2CF9AE}" pid="4" name="ContentTypeId">
    <vt:lpwstr>0x0101004E296E15BAF57041A774F4D5316366FF</vt:lpwstr>
  </property>
</Properties>
</file>