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19002375" cy="10688638"/>
  <p:notesSz cx="6858000" cy="9144000"/>
  <p:defaultTextStyle>
    <a:defPPr>
      <a:defRPr lang="nl-NL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79" userDrawn="1">
          <p15:clr>
            <a:srgbClr val="A4A3A4"/>
          </p15:clr>
        </p15:guide>
        <p15:guide id="2" orient="horz" pos="6129" userDrawn="1">
          <p15:clr>
            <a:srgbClr val="A4A3A4"/>
          </p15:clr>
        </p15:guide>
        <p15:guide id="3" orient="horz" pos="3122" userDrawn="1">
          <p15:clr>
            <a:srgbClr val="A4A3A4"/>
          </p15:clr>
        </p15:guide>
        <p15:guide id="4" orient="horz" pos="675" userDrawn="1">
          <p15:clr>
            <a:srgbClr val="A4A3A4"/>
          </p15:clr>
        </p15:guide>
        <p15:guide id="5" orient="horz" pos="903" userDrawn="1">
          <p15:clr>
            <a:srgbClr val="A4A3A4"/>
          </p15:clr>
        </p15:guide>
        <p15:guide id="6" orient="horz" pos="1351" userDrawn="1">
          <p15:clr>
            <a:srgbClr val="A4A3A4"/>
          </p15:clr>
        </p15:guide>
        <p15:guide id="7" orient="horz" pos="1499" userDrawn="1">
          <p15:clr>
            <a:srgbClr val="A4A3A4"/>
          </p15:clr>
        </p15:guide>
        <p15:guide id="8" orient="horz" pos="6594" userDrawn="1">
          <p15:clr>
            <a:srgbClr val="A4A3A4"/>
          </p15:clr>
        </p15:guide>
        <p15:guide id="9" orient="horz" pos="225" userDrawn="1">
          <p15:clr>
            <a:srgbClr val="A4A3A4"/>
          </p15:clr>
        </p15:guide>
        <p15:guide id="10" orient="horz" pos="3270" userDrawn="1">
          <p15:clr>
            <a:srgbClr val="A4A3A4"/>
          </p15:clr>
        </p15:guide>
        <p15:guide id="11" orient="horz" pos="4825" userDrawn="1">
          <p15:clr>
            <a:srgbClr val="A4A3A4"/>
          </p15:clr>
        </p15:guide>
        <p15:guide id="12" pos="284" userDrawn="1">
          <p15:clr>
            <a:srgbClr val="A4A3A4"/>
          </p15:clr>
        </p15:guide>
        <p15:guide id="13" pos="3183" userDrawn="1">
          <p15:clr>
            <a:srgbClr val="A4A3A4"/>
          </p15:clr>
        </p15:guide>
        <p15:guide id="14" pos="11677" userDrawn="1">
          <p15:clr>
            <a:srgbClr val="A4A3A4"/>
          </p15:clr>
        </p15:guide>
        <p15:guide id="15" pos="8786" userDrawn="1">
          <p15:clr>
            <a:srgbClr val="A4A3A4"/>
          </p15:clr>
        </p15:guide>
        <p15:guide id="16" pos="2992" userDrawn="1">
          <p15:clr>
            <a:srgbClr val="A4A3A4"/>
          </p15:clr>
        </p15:guide>
        <p15:guide id="17" pos="8951" userDrawn="1">
          <p15:clr>
            <a:srgbClr val="A4A3A4"/>
          </p15:clr>
        </p15:guide>
        <p15:guide id="18" pos="6067" userDrawn="1">
          <p15:clr>
            <a:srgbClr val="A4A3A4"/>
          </p15:clr>
        </p15:guide>
        <p15:guide id="19" pos="5891" userDrawn="1">
          <p15:clr>
            <a:srgbClr val="A4A3A4"/>
          </p15:clr>
        </p15:guide>
        <p15:guide id="20" pos="8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7FA828-B6BB-54DE-470A-AE7027744508}" name="Heijdra Suasnabar, J.M. (MBESLIS)" initials="HSJ(" userId="S::j.m.heijdra_suasnabar@lumc.nl::7f45d290-525a-47d5-a8dc-fe3635c693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degom-Vos, L. van (MBESLIS)" initials="LvB" lastIdx="5" clrIdx="0">
    <p:extLst>
      <p:ext uri="{19B8F6BF-5375-455C-9EA6-DF929625EA0E}">
        <p15:presenceInfo xmlns:p15="http://schemas.microsoft.com/office/powerpoint/2012/main" userId="Bodegom-Vos, L. van (MBESLIS)" providerId="None"/>
      </p:ext>
    </p:extLst>
  </p:cmAuthor>
  <p:cmAuthor id="2" name="Kuhrij, Laurien" initials="KL" lastIdx="4" clrIdx="1">
    <p:extLst>
      <p:ext uri="{19B8F6BF-5375-455C-9EA6-DF929625EA0E}">
        <p15:presenceInfo xmlns:p15="http://schemas.microsoft.com/office/powerpoint/2012/main" userId="S-1-5-21-3217699177-3722368422-1805313403-25733" providerId="AD"/>
      </p:ext>
    </p:extLst>
  </p:cmAuthor>
  <p:cmAuthor id="3" name="Marang-van de Mheen, P.J. (MBESLIS)" initials="MdMP(" lastIdx="7" clrIdx="2">
    <p:extLst>
      <p:ext uri="{19B8F6BF-5375-455C-9EA6-DF929625EA0E}">
        <p15:presenceInfo xmlns:p15="http://schemas.microsoft.com/office/powerpoint/2012/main" userId="S::P.J.Marang-van_de_Mheen@lumc.nl::b36e4426-bc80-40c4-a288-dabf577289ff" providerId="AD"/>
      </p:ext>
    </p:extLst>
  </p:cmAuthor>
  <p:cmAuthor id="4" name="Kruiswijk, A.A. (MBESLIS)" initials="KA(" lastIdx="3" clrIdx="3">
    <p:extLst>
      <p:ext uri="{19B8F6BF-5375-455C-9EA6-DF929625EA0E}">
        <p15:presenceInfo xmlns:p15="http://schemas.microsoft.com/office/powerpoint/2012/main" userId="S::a.a.kruiswijk@lumc.nl::88c39e87-3566-4d2f-b37c-f8d969f3b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EB2D0"/>
    <a:srgbClr val="007CC2"/>
    <a:srgbClr val="009FBD"/>
    <a:srgbClr val="2F8793"/>
    <a:srgbClr val="6E90A6"/>
    <a:srgbClr val="077E6B"/>
    <a:srgbClr val="81D1FF"/>
    <a:srgbClr val="C0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6410" autoAdjust="0"/>
  </p:normalViewPr>
  <p:slideViewPr>
    <p:cSldViewPr snapToGrid="0" showGuides="1">
      <p:cViewPr varScale="1">
        <p:scale>
          <a:sx n="69" d="100"/>
          <a:sy n="69" d="100"/>
        </p:scale>
        <p:origin x="1188" y="66"/>
      </p:cViewPr>
      <p:guideLst>
        <p:guide orient="horz" pos="4679"/>
        <p:guide orient="horz" pos="6129"/>
        <p:guide orient="horz" pos="3122"/>
        <p:guide orient="horz" pos="675"/>
        <p:guide orient="horz" pos="903"/>
        <p:guide orient="horz" pos="1351"/>
        <p:guide orient="horz" pos="1499"/>
        <p:guide orient="horz" pos="6594"/>
        <p:guide orient="horz" pos="225"/>
        <p:guide orient="horz" pos="3270"/>
        <p:guide orient="horz" pos="4825"/>
        <p:guide pos="284"/>
        <p:guide pos="3183"/>
        <p:guide pos="11677"/>
        <p:guide pos="8786"/>
        <p:guide pos="2992"/>
        <p:guide pos="8951"/>
        <p:guide pos="6067"/>
        <p:guide pos="5891"/>
        <p:guide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22FB-AF91-4442-842C-B2C0767D6B93}" type="datetimeFigureOut">
              <a:rPr lang="nl-NL" smtClean="0"/>
              <a:pPr/>
              <a:t>06-02-2024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92CC6-059B-CB4C-B60C-AA686BCDC37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56D4-2614-AF43-B0AB-94BB72395435}" type="datetimeFigureOut">
              <a:rPr lang="nl-NL" smtClean="0"/>
              <a:t>06-02-2024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5727-7DED-D744-8BE0-AA31818D9B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89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D5727-7DED-D744-8BE0-AA31818D9B5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1742" y="1436342"/>
            <a:ext cx="16721206" cy="1431823"/>
          </a:xfrm>
        </p:spPr>
        <p:txBody>
          <a:bodyPr anchor="ctr" anchorCtr="0"/>
          <a:lstStyle>
            <a:lvl1pPr algn="l">
              <a:defRPr sz="3199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792" y="3109586"/>
            <a:ext cx="4312284" cy="109186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1000" b="1" i="0">
                <a:latin typeface="Calibri"/>
                <a:cs typeface="Calibri"/>
              </a:defRPr>
            </a:lvl2pPr>
            <a:lvl3pPr>
              <a:defRPr sz="799" b="0" i="0">
                <a:latin typeface="Calibri"/>
                <a:cs typeface="Calibri"/>
              </a:defRPr>
            </a:lvl3pPr>
            <a:lvl4pPr>
              <a:defRPr sz="799" b="0" i="0">
                <a:latin typeface="Calibri"/>
                <a:cs typeface="Calibri"/>
              </a:defRPr>
            </a:lvl4pPr>
            <a:lvl5pPr>
              <a:defRPr sz="799" b="0" i="0">
                <a:latin typeface="Calibri"/>
                <a:cs typeface="Calibri"/>
              </a:defRPr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639815" y="357195"/>
            <a:ext cx="8895832" cy="71437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 algn="r">
              <a:buFontTx/>
              <a:buNone/>
              <a:defRPr sz="1399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37413" indent="0">
              <a:buNone/>
              <a:defRPr sz="1900"/>
            </a:lvl2pPr>
            <a:lvl3pPr marL="1474823" indent="0">
              <a:buNone/>
              <a:defRPr sz="1600"/>
            </a:lvl3pPr>
            <a:lvl4pPr marL="2212235" indent="0">
              <a:buNone/>
              <a:defRPr sz="1500"/>
            </a:lvl4pPr>
            <a:lvl5pPr marL="2949647" indent="0">
              <a:buNone/>
              <a:defRPr sz="1500"/>
            </a:lvl5pPr>
            <a:lvl6pPr marL="3687058" indent="0">
              <a:buNone/>
              <a:defRPr sz="1500"/>
            </a:lvl6pPr>
            <a:lvl7pPr marL="4424472" indent="0">
              <a:buNone/>
              <a:defRPr sz="1500"/>
            </a:lvl7pPr>
            <a:lvl8pPr marL="5161883" indent="0">
              <a:buNone/>
              <a:defRPr sz="1500"/>
            </a:lvl8pPr>
            <a:lvl9pPr marL="589929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4"/>
          </p:nvPr>
        </p:nvSpPr>
        <p:spPr>
          <a:xfrm>
            <a:off x="446792" y="4379190"/>
            <a:ext cx="4312284" cy="1091866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8"/>
          </p:nvPr>
        </p:nvSpPr>
        <p:spPr>
          <a:xfrm>
            <a:off x="5036317" y="4367955"/>
            <a:ext cx="8911788" cy="1104042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numCol="2" spcCol="216000"/>
          <a:lstStyle>
            <a:lvl1pPr indent="0">
              <a:lnSpc>
                <a:spcPct val="100000"/>
              </a:lnSpc>
              <a:defRPr sz="1600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100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5pPr>
            <a:lvl6pPr>
              <a:defRPr sz="2899"/>
            </a:lvl6pPr>
            <a:lvl7pPr>
              <a:defRPr sz="2899"/>
            </a:lvl7pPr>
            <a:lvl8pPr>
              <a:defRPr sz="2899"/>
            </a:lvl8pPr>
            <a:lvl9pPr>
              <a:defRPr sz="2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Tijdelijke aanduiding voor inhoud 2"/>
          <p:cNvSpPr>
            <a:spLocks noGrp="1"/>
          </p:cNvSpPr>
          <p:nvPr>
            <p:ph idx="22"/>
          </p:nvPr>
        </p:nvSpPr>
        <p:spPr>
          <a:xfrm>
            <a:off x="446792" y="5652164"/>
            <a:ext cx="4312284" cy="109186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8" name="Tijdelijke aanduiding voor inhoud 2"/>
          <p:cNvSpPr>
            <a:spLocks noGrp="1"/>
          </p:cNvSpPr>
          <p:nvPr>
            <p:ph idx="23"/>
          </p:nvPr>
        </p:nvSpPr>
        <p:spPr>
          <a:xfrm>
            <a:off x="446792" y="6953151"/>
            <a:ext cx="4312284" cy="109186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idx="24"/>
          </p:nvPr>
        </p:nvSpPr>
        <p:spPr>
          <a:xfrm>
            <a:off x="446792" y="8254139"/>
            <a:ext cx="4312284" cy="109186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799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0" name="Tijdelijke aanduiding voor inhoud 3"/>
          <p:cNvSpPr>
            <a:spLocks noGrp="1"/>
          </p:cNvSpPr>
          <p:nvPr>
            <p:ph sz="half" idx="25"/>
          </p:nvPr>
        </p:nvSpPr>
        <p:spPr>
          <a:xfrm>
            <a:off x="5036317" y="5650265"/>
            <a:ext cx="8911788" cy="1104042"/>
          </a:xfrm>
          <a:prstGeom prst="rect">
            <a:avLst/>
          </a:prstGeom>
          <a:solidFill>
            <a:schemeClr val="tx2">
              <a:alpha val="25000"/>
            </a:schemeClr>
          </a:solidFill>
        </p:spPr>
        <p:txBody>
          <a:bodyPr numCol="2" spcCol="216000"/>
          <a:lstStyle>
            <a:lvl1pPr indent="0">
              <a:lnSpc>
                <a:spcPct val="100000"/>
              </a:lnSpc>
              <a:defRPr sz="1600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100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5pPr>
            <a:lvl6pPr>
              <a:defRPr sz="2899"/>
            </a:lvl6pPr>
            <a:lvl7pPr>
              <a:defRPr sz="2899"/>
            </a:lvl7pPr>
            <a:lvl8pPr>
              <a:defRPr sz="2899"/>
            </a:lvl8pPr>
            <a:lvl9pPr>
              <a:defRPr sz="2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1" name="Tijdelijke aanduiding voor inhoud 3"/>
          <p:cNvSpPr>
            <a:spLocks noGrp="1"/>
          </p:cNvSpPr>
          <p:nvPr>
            <p:ph sz="half" idx="26"/>
          </p:nvPr>
        </p:nvSpPr>
        <p:spPr>
          <a:xfrm>
            <a:off x="5036317" y="6941916"/>
            <a:ext cx="8911788" cy="1104042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numCol="2" spcCol="216000"/>
          <a:lstStyle>
            <a:lvl1pPr indent="0">
              <a:lnSpc>
                <a:spcPct val="100000"/>
              </a:lnSpc>
              <a:defRPr sz="1600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100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5pPr>
            <a:lvl6pPr>
              <a:defRPr sz="2899"/>
            </a:lvl6pPr>
            <a:lvl7pPr>
              <a:defRPr sz="2899"/>
            </a:lvl7pPr>
            <a:lvl8pPr>
              <a:defRPr sz="2899"/>
            </a:lvl8pPr>
            <a:lvl9pPr>
              <a:defRPr sz="2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2" name="Tijdelijke aanduiding voor inhoud 3"/>
          <p:cNvSpPr>
            <a:spLocks noGrp="1"/>
          </p:cNvSpPr>
          <p:nvPr>
            <p:ph sz="half" idx="27"/>
          </p:nvPr>
        </p:nvSpPr>
        <p:spPr>
          <a:xfrm>
            <a:off x="5036317" y="8252241"/>
            <a:ext cx="8911788" cy="110404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numCol="2" spcCol="216000"/>
          <a:lstStyle>
            <a:lvl1pPr indent="0">
              <a:lnSpc>
                <a:spcPct val="100000"/>
              </a:lnSpc>
              <a:defRPr sz="1600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100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5pPr>
            <a:lvl6pPr>
              <a:defRPr sz="2899"/>
            </a:lvl6pPr>
            <a:lvl7pPr>
              <a:defRPr sz="2899"/>
            </a:lvl7pPr>
            <a:lvl8pPr>
              <a:defRPr sz="2899"/>
            </a:lvl8pPr>
            <a:lvl9pPr>
              <a:defRPr sz="2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3" name="Tijdelijke aanduiding voor inhoud 3"/>
          <p:cNvSpPr>
            <a:spLocks noGrp="1"/>
          </p:cNvSpPr>
          <p:nvPr>
            <p:ph sz="half" idx="28"/>
          </p:nvPr>
        </p:nvSpPr>
        <p:spPr>
          <a:xfrm>
            <a:off x="5036317" y="3110654"/>
            <a:ext cx="8911788" cy="1104042"/>
          </a:xfrm>
          <a:prstGeom prst="rect">
            <a:avLst/>
          </a:prstGeom>
          <a:noFill/>
        </p:spPr>
        <p:txBody>
          <a:bodyPr numCol="2" spcCol="216000"/>
          <a:lstStyle>
            <a:lvl1pPr indent="0">
              <a:lnSpc>
                <a:spcPct val="100000"/>
              </a:lnSpc>
              <a:defRPr sz="1600">
                <a:solidFill>
                  <a:schemeClr val="accent1"/>
                </a:solidFill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100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799" b="0" i="0">
                <a:latin typeface="Calibri"/>
                <a:cs typeface="Calibri"/>
              </a:defRPr>
            </a:lvl5pPr>
            <a:lvl6pPr>
              <a:defRPr sz="2899"/>
            </a:lvl6pPr>
            <a:lvl7pPr>
              <a:defRPr sz="2899"/>
            </a:lvl7pPr>
            <a:lvl8pPr>
              <a:defRPr sz="2899"/>
            </a:lvl8pPr>
            <a:lvl9pPr>
              <a:defRPr sz="2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9"/>
          <p:cNvSpPr txBox="1">
            <a:spLocks/>
          </p:cNvSpPr>
          <p:nvPr userDrawn="1"/>
        </p:nvSpPr>
        <p:spPr>
          <a:xfrm>
            <a:off x="1358440" y="1433513"/>
            <a:ext cx="17177206" cy="722312"/>
          </a:xfrm>
          <a:prstGeom prst="rect">
            <a:avLst/>
          </a:prstGeom>
          <a:solidFill>
            <a:schemeClr val="accent1"/>
          </a:solidFill>
        </p:spPr>
        <p:txBody>
          <a:bodyPr tIns="144000" anchor="ctr" anchorCtr="0">
            <a:noAutofit/>
          </a:bodyPr>
          <a:lstStyle>
            <a:lvl1pPr algn="l" defTabSz="737464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7992"/>
            <a:endParaRPr lang="nl-NL" sz="3600" kern="1400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4" name="Afbeelding 23" descr="20mmlijntj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9" y="1433513"/>
            <a:ext cx="909530" cy="7239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50333" y="1422401"/>
            <a:ext cx="12861059" cy="722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16000" tIns="73746" rIns="147493" bIns="73746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29" name="Afbeelding 28" descr="logo UL_RG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8" y="9712895"/>
            <a:ext cx="829746" cy="767229"/>
          </a:xfrm>
          <a:prstGeom prst="rect">
            <a:avLst/>
          </a:prstGeom>
        </p:spPr>
      </p:pic>
      <p:sp>
        <p:nvSpPr>
          <p:cNvPr id="11" name="Titel 59"/>
          <p:cNvSpPr txBox="1">
            <a:spLocks/>
          </p:cNvSpPr>
          <p:nvPr userDrawn="1"/>
        </p:nvSpPr>
        <p:spPr>
          <a:xfrm>
            <a:off x="15879181" y="1433513"/>
            <a:ext cx="904629" cy="722312"/>
          </a:xfrm>
          <a:prstGeom prst="rect">
            <a:avLst/>
          </a:prstGeom>
          <a:solidFill>
            <a:schemeClr val="accent3"/>
          </a:solidFill>
        </p:spPr>
        <p:txBody>
          <a:bodyPr tIns="144000" anchor="ctr" anchorCtr="0">
            <a:noAutofit/>
          </a:bodyPr>
          <a:lstStyle>
            <a:lvl1pPr algn="l" defTabSz="737464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7992"/>
            <a:endParaRPr lang="nl-NL" sz="3600" kern="1400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itel 59"/>
          <p:cNvSpPr txBox="1">
            <a:spLocks/>
          </p:cNvSpPr>
          <p:nvPr userDrawn="1"/>
        </p:nvSpPr>
        <p:spPr>
          <a:xfrm>
            <a:off x="16764259" y="1433513"/>
            <a:ext cx="904629" cy="722312"/>
          </a:xfrm>
          <a:prstGeom prst="rect">
            <a:avLst/>
          </a:prstGeom>
          <a:solidFill>
            <a:schemeClr val="accent4"/>
          </a:solidFill>
        </p:spPr>
        <p:txBody>
          <a:bodyPr tIns="144000" anchor="ctr" anchorCtr="0">
            <a:noAutofit/>
          </a:bodyPr>
          <a:lstStyle>
            <a:lvl1pPr algn="l" defTabSz="737464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7992"/>
            <a:endParaRPr lang="nl-NL" sz="3600" kern="1400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itel 59"/>
          <p:cNvSpPr txBox="1">
            <a:spLocks/>
          </p:cNvSpPr>
          <p:nvPr userDrawn="1"/>
        </p:nvSpPr>
        <p:spPr>
          <a:xfrm>
            <a:off x="17631014" y="1433513"/>
            <a:ext cx="904629" cy="722312"/>
          </a:xfrm>
          <a:prstGeom prst="rect">
            <a:avLst/>
          </a:prstGeom>
          <a:solidFill>
            <a:schemeClr val="tx2"/>
          </a:solidFill>
        </p:spPr>
        <p:txBody>
          <a:bodyPr tIns="144000" anchor="ctr" anchorCtr="0">
            <a:noAutofit/>
          </a:bodyPr>
          <a:lstStyle>
            <a:lvl1pPr algn="l" defTabSz="737464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7992"/>
            <a:endParaRPr lang="nl-NL" sz="3600" kern="1400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Afbeelding 11" descr="logo lumc_Fedra_PPT_20 mm E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5" y="354013"/>
            <a:ext cx="3622159" cy="723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indent="0" algn="l" defTabSz="737413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0" indent="0" algn="l" defTabSz="737413" rtl="0" eaLnBrk="1" latinLnBrk="0" hangingPunct="1">
        <a:lnSpc>
          <a:spcPct val="100000"/>
        </a:lnSpc>
        <a:spcBef>
          <a:spcPts val="0"/>
        </a:spcBef>
        <a:buFontTx/>
        <a:buNone/>
        <a:defRPr sz="1800" b="1" i="0" kern="1200">
          <a:solidFill>
            <a:schemeClr val="tx2"/>
          </a:solidFill>
          <a:latin typeface="Arial"/>
          <a:ea typeface="+mn-ea"/>
          <a:cs typeface="Arial"/>
        </a:defRPr>
      </a:lvl1pPr>
      <a:lvl2pPr marL="0" indent="0" algn="l" defTabSz="737413" rtl="0" eaLnBrk="1" latinLnBrk="0" hangingPunct="1">
        <a:lnSpc>
          <a:spcPct val="100000"/>
        </a:lnSpc>
        <a:spcBef>
          <a:spcPts val="0"/>
        </a:spcBef>
        <a:buFontTx/>
        <a:buNone/>
        <a:defRPr sz="799" b="1" i="0" kern="1200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737413" rtl="0" eaLnBrk="1" latinLnBrk="0" hangingPunct="1">
        <a:lnSpc>
          <a:spcPct val="100000"/>
        </a:lnSpc>
        <a:spcBef>
          <a:spcPts val="0"/>
        </a:spcBef>
        <a:buFontTx/>
        <a:buNone/>
        <a:defRPr sz="799" kern="1200">
          <a:solidFill>
            <a:schemeClr val="tx2"/>
          </a:solidFill>
          <a:latin typeface="Arial"/>
          <a:ea typeface="+mn-ea"/>
          <a:cs typeface="Arial"/>
        </a:defRPr>
      </a:lvl3pPr>
      <a:lvl4pPr marL="0" indent="0" algn="l" defTabSz="737413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799" kern="1200">
          <a:solidFill>
            <a:schemeClr val="tx2"/>
          </a:solidFill>
          <a:latin typeface="Arial"/>
          <a:ea typeface="+mn-ea"/>
          <a:cs typeface="Arial"/>
        </a:defRPr>
      </a:lvl4pPr>
      <a:lvl5pPr marL="0" indent="0" algn="l" defTabSz="737413" rtl="0" eaLnBrk="1" latinLnBrk="0" hangingPunct="1">
        <a:lnSpc>
          <a:spcPct val="100000"/>
        </a:lnSpc>
        <a:spcBef>
          <a:spcPts val="0"/>
        </a:spcBef>
        <a:buFontTx/>
        <a:buNone/>
        <a:defRPr sz="700" b="1" i="0" kern="1200">
          <a:solidFill>
            <a:schemeClr val="tx2"/>
          </a:solidFill>
          <a:latin typeface="Arial"/>
          <a:ea typeface="+mn-ea"/>
          <a:cs typeface="Arial"/>
        </a:defRPr>
      </a:lvl5pPr>
      <a:lvl6pPr marL="4055766" indent="-368706" algn="l" defTabSz="73741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793177" indent="-368706" algn="l" defTabSz="73741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530588" indent="-368706" algn="l" defTabSz="73741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268001" indent="-368706" algn="l" defTabSz="73741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737413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2pPr>
      <a:lvl3pPr marL="1474823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2212235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4pPr>
      <a:lvl5pPr marL="2949647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5pPr>
      <a:lvl6pPr marL="3687058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6pPr>
      <a:lvl7pPr marL="4424472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7pPr>
      <a:lvl8pPr marL="5161883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8pPr>
      <a:lvl9pPr marL="5899294" algn="l" defTabSz="737413" rtl="0" eaLnBrk="1" latinLnBrk="0" hangingPunct="1">
        <a:defRPr sz="2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6D7588-202D-BA08-C4AF-141F7E40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67455"/>
              </p:ext>
            </p:extLst>
          </p:nvPr>
        </p:nvGraphicFramePr>
        <p:xfrm>
          <a:off x="6649206" y="2603186"/>
          <a:ext cx="6300000" cy="4278525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9967244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354112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5372622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6883029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4507267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593568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508141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BRS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dimension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CAP-AWB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dimensions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EQ-5D-5L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dimensions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HR-SWB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dimensions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ICECAP-A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dimensions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PHDT</a:t>
                      </a:r>
                      <a:b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dimensions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316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over life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B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896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relationships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9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9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10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Psychological symptoms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B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9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947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functioning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C2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39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414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environment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9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80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Outlook on life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B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977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Services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9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761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needs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B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579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Discrimination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A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682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Emotional resilience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B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143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31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422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5A63029-AB9E-D4EA-2F97-0FBA1F8ED587}"/>
              </a:ext>
            </a:extLst>
          </p:cNvPr>
          <p:cNvSpPr/>
          <p:nvPr/>
        </p:nvSpPr>
        <p:spPr>
          <a:xfrm>
            <a:off x="421772" y="9590504"/>
            <a:ext cx="1001677" cy="104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6992306" y="505553"/>
            <a:ext cx="7950355" cy="6747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l-NL" sz="1399" dirty="0">
                <a:solidFill>
                  <a:schemeClr val="tx2"/>
                </a:solidFill>
              </a:rPr>
              <a:t>Jan M Heijdra Suasnabar</a:t>
            </a:r>
            <a:r>
              <a:rPr lang="nl-NL" sz="1600" baseline="30000" dirty="0">
                <a:solidFill>
                  <a:schemeClr val="tx2"/>
                </a:solidFill>
              </a:rPr>
              <a:t>1</a:t>
            </a:r>
            <a:r>
              <a:rPr lang="nl-NL" sz="1399" dirty="0">
                <a:solidFill>
                  <a:schemeClr val="tx2"/>
                </a:solidFill>
              </a:rPr>
              <a:t>, Aureliano Paolo Finch</a:t>
            </a:r>
            <a:r>
              <a:rPr lang="nl-NL" sz="1600" baseline="30000" dirty="0">
                <a:solidFill>
                  <a:schemeClr val="tx2"/>
                </a:solidFill>
              </a:rPr>
              <a:t>2,3</a:t>
            </a:r>
            <a:r>
              <a:rPr lang="nl-NL" sz="1399" dirty="0">
                <a:solidFill>
                  <a:schemeClr val="tx2"/>
                </a:solidFill>
              </a:rPr>
              <a:t>, Brendan Mulhern</a:t>
            </a:r>
            <a:r>
              <a:rPr lang="nl-NL" sz="1600" baseline="30000" dirty="0">
                <a:solidFill>
                  <a:schemeClr val="tx2"/>
                </a:solidFill>
              </a:rPr>
              <a:t>4</a:t>
            </a:r>
            <a:r>
              <a:rPr lang="nl-NL" sz="1399" dirty="0">
                <a:solidFill>
                  <a:schemeClr val="tx2"/>
                </a:solidFill>
              </a:rPr>
              <a:t>, M Elske van den Akker-van Marle</a:t>
            </a:r>
            <a:r>
              <a:rPr lang="nl-NL" sz="1600" baseline="30000" dirty="0">
                <a:solidFill>
                  <a:schemeClr val="tx2"/>
                </a:solidFill>
              </a:rPr>
              <a:t>1</a:t>
            </a:r>
            <a:endParaRPr lang="nl-NL" sz="1399" baseline="300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Leiden University Medical Center, 2: </a:t>
            </a:r>
            <a:r>
              <a:rPr lang="en-US" sz="1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EuroQol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Foundation, </a:t>
            </a:r>
          </a:p>
          <a:p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Health Values Research and Consultancy, 4: University of Technology Sydney</a:t>
            </a:r>
          </a:p>
          <a:p>
            <a:endParaRPr lang="nl-NL" sz="1399" dirty="0">
              <a:solidFill>
                <a:schemeClr val="accent1"/>
              </a:solidFill>
            </a:endParaRPr>
          </a:p>
        </p:txBody>
      </p:sp>
      <p:sp>
        <p:nvSpPr>
          <p:cNvPr id="22" name="Tijdelijke aanduiding voor inhoud 54"/>
          <p:cNvSpPr txBox="1">
            <a:spLocks/>
          </p:cNvSpPr>
          <p:nvPr/>
        </p:nvSpPr>
        <p:spPr>
          <a:xfrm>
            <a:off x="510377" y="2399358"/>
            <a:ext cx="5904070" cy="3917418"/>
          </a:xfrm>
          <a:prstGeom prst="rect">
            <a:avLst/>
          </a:prstGeom>
          <a:solidFill>
            <a:srgbClr val="C0E8FF">
              <a:alpha val="80000"/>
            </a:srgbClr>
          </a:solidFill>
          <a:ln>
            <a:noFill/>
          </a:ln>
        </p:spPr>
        <p:txBody>
          <a:bodyPr vert="horz" lIns="147492" tIns="73745" rIns="147492" bIns="73745" rtlCol="0">
            <a:noAutofit/>
          </a:bodyPr>
          <a:lstStyle/>
          <a:p>
            <a:pPr defTabSz="737413">
              <a:defRPr/>
            </a:pPr>
            <a:r>
              <a:rPr lang="en-US" sz="2000" b="1" dirty="0">
                <a:latin typeface="Calibri"/>
                <a:cs typeface="Calibri"/>
              </a:rPr>
              <a:t>OBJECTIVES</a:t>
            </a:r>
          </a:p>
          <a:p>
            <a:pPr marL="285750" indent="-285750" defTabSz="737413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7374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analyze the measurement relationship between five broader quality of life (QoL) measures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most widely used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measure, the EQ-5D</a:t>
            </a:r>
          </a:p>
          <a:p>
            <a:pPr marL="285750" indent="-285750" defTabSz="7374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explore how the various QoL dimensions covered by these 6 instruments relate to self-reported overall health and wellbeing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37413">
              <a:defRPr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</a:t>
            </a:r>
          </a:p>
          <a:p>
            <a:pPr marL="285750" indent="-285750" defTabSz="7374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/>
                <a:cs typeface="Calibri"/>
              </a:rPr>
              <a:t>Findings can contribute towards (growing) efforts to develop broad QoL measures by:</a:t>
            </a:r>
          </a:p>
          <a:p>
            <a:pPr marL="444500" lvl="1" indent="-179388" defTabSz="737413">
              <a:buFont typeface="Calibri" panose="020F0502020204030204" pitchFamily="34" charset="0"/>
              <a:buChar char="-"/>
              <a:defRPr/>
            </a:pPr>
            <a:r>
              <a:rPr lang="en-US" sz="1600" dirty="0">
                <a:cs typeface="Calibri"/>
              </a:rPr>
              <a:t>improving our understanding about instruments’ evaluative space and how they build on each other</a:t>
            </a:r>
          </a:p>
          <a:p>
            <a:pPr marL="444500" lvl="1" indent="-179388" defTabSz="737413">
              <a:buFont typeface="Calibri" panose="020F0502020204030204" pitchFamily="34" charset="0"/>
              <a:buChar char="-"/>
              <a:defRPr/>
            </a:pPr>
            <a:r>
              <a:rPr lang="en-US" sz="1600" dirty="0">
                <a:cs typeface="Calibri"/>
              </a:rPr>
              <a:t>informing broader frameworks of QoL</a:t>
            </a:r>
          </a:p>
          <a:p>
            <a:pPr marL="444500" lvl="1" indent="-179388" defTabSz="737413">
              <a:buFont typeface="Calibri" panose="020F0502020204030204" pitchFamily="34" charset="0"/>
              <a:buChar char="-"/>
              <a:defRPr/>
            </a:pPr>
            <a:r>
              <a:rPr lang="en-US" sz="1600" dirty="0">
                <a:latin typeface="Calibri"/>
                <a:cs typeface="Calibri"/>
              </a:rPr>
              <a:t>serving as an additional source of evidence to define and prioritize QoL dimensions of interest in a particular setting</a:t>
            </a:r>
          </a:p>
        </p:txBody>
      </p:sp>
      <p:sp>
        <p:nvSpPr>
          <p:cNvPr id="24" name="Tijdelijke aanduiding voor inhoud 54"/>
          <p:cNvSpPr txBox="1">
            <a:spLocks/>
          </p:cNvSpPr>
          <p:nvPr/>
        </p:nvSpPr>
        <p:spPr>
          <a:xfrm>
            <a:off x="13198157" y="6637768"/>
            <a:ext cx="5458646" cy="3475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147492" tIns="73745" rIns="147492" bIns="73745" rtlCol="0">
            <a:noAutofit/>
          </a:bodyPr>
          <a:lstStyle/>
          <a:p>
            <a:pPr marL="0" lvl="2"/>
            <a:r>
              <a:rPr lang="nl-NL" sz="2000" b="1" dirty="0">
                <a:solidFill>
                  <a:schemeClr val="bg1"/>
                </a:solidFill>
                <a:cs typeface="Calibri"/>
              </a:rPr>
              <a:t>CONCLUSION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Study contributes to a </a:t>
            </a:r>
            <a:r>
              <a:rPr lang="en-US" sz="1600" b="1" dirty="0">
                <a:solidFill>
                  <a:schemeClr val="bg1"/>
                </a:solidFill>
                <a:cs typeface="Calibri"/>
              </a:rPr>
              <a:t>broader understanding of QoL 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by describing the dimensionality and relationships among the included measures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Findings offer insights for the </a:t>
            </a:r>
            <a:r>
              <a:rPr lang="en-US" sz="1600" b="1" dirty="0">
                <a:solidFill>
                  <a:schemeClr val="bg1"/>
                </a:solidFill>
                <a:cs typeface="Calibri"/>
              </a:rPr>
              <a:t>development of broad QoL instruments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, or use of instrument suites that capture multidimensional aspects of QoL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Further research: </a:t>
            </a:r>
          </a:p>
          <a:p>
            <a:pPr marL="722313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How can we </a:t>
            </a:r>
            <a:r>
              <a:rPr lang="en-US" sz="1600" b="1" dirty="0">
                <a:solidFill>
                  <a:schemeClr val="bg1"/>
                </a:solidFill>
                <a:cs typeface="Calibri"/>
              </a:rPr>
              <a:t>balance comprehensiveness with relevance</a:t>
            </a:r>
            <a:r>
              <a:rPr lang="en-US" sz="1600" dirty="0">
                <a:solidFill>
                  <a:schemeClr val="bg1"/>
                </a:solidFill>
                <a:cs typeface="Calibri"/>
              </a:rPr>
              <a:t> when measuring QoL?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Limitations: </a:t>
            </a:r>
          </a:p>
          <a:p>
            <a:pPr marL="722313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Study sample, included instruments, incomplete methodology to identify relevant dimensions</a:t>
            </a:r>
          </a:p>
          <a:p>
            <a:pPr marL="0" lvl="2"/>
            <a:endParaRPr lang="nl-NL" sz="1200" dirty="0">
              <a:solidFill>
                <a:schemeClr val="bg1"/>
              </a:solidFill>
              <a:cs typeface="Calibri"/>
            </a:endParaRPr>
          </a:p>
          <a:p>
            <a:pPr marL="0" lvl="2"/>
            <a:endParaRPr lang="nl-NL" sz="1600" dirty="0">
              <a:solidFill>
                <a:schemeClr val="bg1"/>
              </a:solidFill>
              <a:cs typeface="Calibri"/>
            </a:endParaRPr>
          </a:p>
          <a:p>
            <a:pPr marL="0" lvl="1" defTabSz="737413">
              <a:defRPr/>
            </a:pPr>
            <a:endParaRPr lang="nl-NL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Tijdelijke aanduiding voor inhoud 54">
            <a:extLst>
              <a:ext uri="{FF2B5EF4-FFF2-40B4-BE49-F238E27FC236}">
                <a16:creationId xmlns:a16="http://schemas.microsoft.com/office/drawing/2014/main" id="{C271F527-5029-4A7D-99F0-135CD3660AB5}"/>
              </a:ext>
            </a:extLst>
          </p:cNvPr>
          <p:cNvSpPr txBox="1">
            <a:spLocks/>
          </p:cNvSpPr>
          <p:nvPr/>
        </p:nvSpPr>
        <p:spPr>
          <a:xfrm>
            <a:off x="503281" y="6548757"/>
            <a:ext cx="5904070" cy="3584956"/>
          </a:xfrm>
          <a:prstGeom prst="rect">
            <a:avLst/>
          </a:prstGeom>
          <a:solidFill>
            <a:srgbClr val="81D1FF">
              <a:alpha val="80000"/>
            </a:srgbClr>
          </a:solidFill>
          <a:ln>
            <a:noFill/>
          </a:ln>
        </p:spPr>
        <p:txBody>
          <a:bodyPr vert="horz" lIns="147492" tIns="73745" rIns="147492" bIns="73745" rtlCol="0">
            <a:noAutofit/>
          </a:bodyPr>
          <a:lstStyle/>
          <a:p>
            <a:pPr defTabSz="737413">
              <a:defRPr/>
            </a:pPr>
            <a:r>
              <a:rPr lang="nl-NL" sz="2000" b="1" dirty="0">
                <a:latin typeface="Calibri"/>
                <a:cs typeface="Calibri"/>
              </a:rPr>
              <a:t>METHODS</a:t>
            </a:r>
          </a:p>
          <a:p>
            <a:pPr defTabSz="737413">
              <a:defRPr/>
            </a:pPr>
            <a:endParaRPr lang="en-US" sz="1600" dirty="0">
              <a:latin typeface="Calibri"/>
              <a:cs typeface="Calibri"/>
            </a:endParaRPr>
          </a:p>
          <a:p>
            <a:pPr defTabSz="737413">
              <a:defRPr/>
            </a:pPr>
            <a:endParaRPr lang="en-US" sz="1600" dirty="0">
              <a:latin typeface="Calibri"/>
              <a:cs typeface="Calibri"/>
            </a:endParaRPr>
          </a:p>
          <a:p>
            <a:pPr defTabSz="737413">
              <a:defRPr/>
            </a:pPr>
            <a:endParaRPr lang="en-US" sz="1600" dirty="0">
              <a:latin typeface="Calibri"/>
              <a:cs typeface="Calibri"/>
            </a:endParaRPr>
          </a:p>
          <a:p>
            <a:pPr defTabSz="737413">
              <a:defRPr/>
            </a:pPr>
            <a:endParaRPr lang="en-US" sz="1600" dirty="0">
              <a:latin typeface="Calibri"/>
              <a:cs typeface="Calibri"/>
            </a:endParaRPr>
          </a:p>
          <a:p>
            <a:pPr defTabSz="737413">
              <a:defRPr/>
            </a:pPr>
            <a:endParaRPr lang="en-US" sz="1600" dirty="0">
              <a:latin typeface="Calibri"/>
              <a:cs typeface="Calibri"/>
            </a:endParaRPr>
          </a:p>
          <a:p>
            <a:pPr defTabSz="737413">
              <a:defRPr/>
            </a:pPr>
            <a:endParaRPr lang="en-US" sz="1400" dirty="0">
              <a:latin typeface="Calibri"/>
              <a:cs typeface="Calibri"/>
            </a:endParaRPr>
          </a:p>
          <a:p>
            <a:pPr defTabSz="737413">
              <a:defRPr/>
            </a:pPr>
            <a:r>
              <a:rPr lang="en-US" sz="1600" dirty="0">
                <a:latin typeface="Calibri"/>
                <a:cs typeface="Calibri"/>
              </a:rPr>
              <a:t>The measurement relationship was explored using </a:t>
            </a:r>
            <a:r>
              <a:rPr lang="en-US" sz="1600" b="1" dirty="0">
                <a:latin typeface="Calibri"/>
                <a:cs typeface="Calibri"/>
              </a:rPr>
              <a:t>qualitative and quantitative</a:t>
            </a:r>
            <a:r>
              <a:rPr lang="en-US" sz="1600" dirty="0">
                <a:latin typeface="Calibri"/>
                <a:cs typeface="Calibri"/>
              </a:rPr>
              <a:t> dimensionality assessment methods</a:t>
            </a:r>
          </a:p>
          <a:p>
            <a:pPr marL="285750" indent="-285750" defTabSz="737413">
              <a:buFontTx/>
              <a:buChar char="-"/>
              <a:defRPr/>
            </a:pPr>
            <a:r>
              <a:rPr lang="en-US" sz="1600" b="1" dirty="0">
                <a:latin typeface="Calibri"/>
                <a:cs typeface="Calibri"/>
              </a:rPr>
              <a:t>content analysis </a:t>
            </a:r>
            <a:r>
              <a:rPr lang="en-US" sz="1600" dirty="0">
                <a:latin typeface="Calibri"/>
                <a:cs typeface="Calibri"/>
              </a:rPr>
              <a:t>and </a:t>
            </a:r>
            <a:r>
              <a:rPr lang="en-US" sz="1600" b="1" dirty="0">
                <a:latin typeface="Calibri"/>
                <a:cs typeface="Calibri"/>
              </a:rPr>
              <a:t>exploratory factor </a:t>
            </a:r>
            <a:r>
              <a:rPr lang="en-US" sz="1600" dirty="0">
                <a:latin typeface="Calibri"/>
                <a:cs typeface="Calibri"/>
              </a:rPr>
              <a:t>analyses, to inform </a:t>
            </a:r>
          </a:p>
          <a:p>
            <a:pPr marL="285750" indent="-285750" defTabSz="737413">
              <a:buFontTx/>
              <a:buChar char="-"/>
              <a:defRPr/>
            </a:pPr>
            <a:r>
              <a:rPr lang="en-US" sz="1600" b="1" dirty="0">
                <a:latin typeface="Calibri"/>
                <a:cs typeface="Calibri"/>
              </a:rPr>
              <a:t>confirmatory factor </a:t>
            </a:r>
            <a:r>
              <a:rPr lang="en-US" sz="1600" dirty="0">
                <a:latin typeface="Calibri"/>
                <a:cs typeface="Calibri"/>
              </a:rPr>
              <a:t>model for the broader QoL dimensions</a:t>
            </a:r>
          </a:p>
          <a:p>
            <a:pPr marL="285750" indent="-285750" defTabSz="737413">
              <a:buFontTx/>
              <a:buChar char="-"/>
              <a:defRPr/>
            </a:pPr>
            <a:r>
              <a:rPr lang="en-US" sz="1600" b="1" dirty="0">
                <a:latin typeface="Calibri"/>
                <a:cs typeface="Calibri"/>
              </a:rPr>
              <a:t>correlations</a:t>
            </a:r>
            <a:r>
              <a:rPr lang="en-US" sz="1600" dirty="0">
                <a:latin typeface="Calibri"/>
                <a:cs typeface="Calibri"/>
              </a:rPr>
              <a:t> between the identified dimensions and overall health (EQ-VAS) and wellbeing (VAS-Happiness)</a:t>
            </a:r>
            <a:endParaRPr lang="nl-NL" sz="1600" dirty="0">
              <a:latin typeface="Calibri"/>
              <a:cs typeface="Calibri"/>
            </a:endParaRPr>
          </a:p>
          <a:p>
            <a:pPr marL="0" lvl="1" defTabSz="737413">
              <a:defRPr/>
            </a:pPr>
            <a:endParaRPr lang="nl-NL" sz="1200" b="1" dirty="0">
              <a:latin typeface="Calibri"/>
              <a:cs typeface="Calibri"/>
            </a:endParaRPr>
          </a:p>
          <a:p>
            <a:pPr marL="0" lvl="1" defTabSz="737413">
              <a:defRPr/>
            </a:pPr>
            <a:endParaRPr lang="nl-NL" sz="1000" b="1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CBC9E-F9DC-40B7-91A9-D935AF669B3F}"/>
              </a:ext>
            </a:extLst>
          </p:cNvPr>
          <p:cNvSpPr txBox="1"/>
          <p:nvPr/>
        </p:nvSpPr>
        <p:spPr>
          <a:xfrm>
            <a:off x="15562228" y="696173"/>
            <a:ext cx="26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Jan M. Heijdra Suasnabar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J.M.Heijdra_Suasnabar@lumc.nl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2F20E-FE6A-FBEA-74B7-52E54F7886B9}"/>
              </a:ext>
            </a:extLst>
          </p:cNvPr>
          <p:cNvSpPr/>
          <p:nvPr/>
        </p:nvSpPr>
        <p:spPr>
          <a:xfrm>
            <a:off x="156746" y="272624"/>
            <a:ext cx="4437888" cy="104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15263-8D24-EAC1-5067-9272E106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3" y="405359"/>
            <a:ext cx="3034971" cy="768859"/>
          </a:xfrm>
          <a:prstGeom prst="rect">
            <a:avLst/>
          </a:prstGeom>
        </p:spPr>
      </p:pic>
      <p:pic>
        <p:nvPicPr>
          <p:cNvPr id="16" name="Picture 1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694CE5D-AE8B-0617-AD0A-53283681C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4" t="3325" r="8258" b="16227"/>
          <a:stretch/>
        </p:blipFill>
        <p:spPr>
          <a:xfrm>
            <a:off x="17809602" y="292233"/>
            <a:ext cx="608243" cy="807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83E6B-3069-D526-BEB5-EF1933BF8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967" y="472919"/>
            <a:ext cx="2622480" cy="4997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1C8A715-D5AC-AB1E-63C3-0CFB7A1BFC1D}"/>
              </a:ext>
            </a:extLst>
          </p:cNvPr>
          <p:cNvSpPr txBox="1"/>
          <p:nvPr/>
        </p:nvSpPr>
        <p:spPr>
          <a:xfrm>
            <a:off x="3805524" y="898369"/>
            <a:ext cx="1949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077E6B"/>
                </a:solidFill>
              </a:rPr>
              <a:t>(Grant </a:t>
            </a:r>
            <a:r>
              <a:rPr lang="nl-NL" sz="1200" dirty="0" err="1">
                <a:solidFill>
                  <a:srgbClr val="077E6B"/>
                </a:solidFill>
              </a:rPr>
              <a:t>number</a:t>
            </a:r>
            <a:r>
              <a:rPr lang="nl-NL" sz="1200" dirty="0">
                <a:solidFill>
                  <a:srgbClr val="077E6B"/>
                </a:solidFill>
              </a:rPr>
              <a:t> 1447-RA)</a:t>
            </a:r>
          </a:p>
        </p:txBody>
      </p:sp>
      <p:pic>
        <p:nvPicPr>
          <p:cNvPr id="21" name="Afbeelding 2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40027" y="10313531"/>
            <a:ext cx="18216776" cy="16574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1B10704-4467-0B89-3850-6FF4B904F269}"/>
              </a:ext>
            </a:extLst>
          </p:cNvPr>
          <p:cNvSpPr txBox="1"/>
          <p:nvPr/>
        </p:nvSpPr>
        <p:spPr>
          <a:xfrm>
            <a:off x="6663548" y="2326253"/>
            <a:ext cx="1982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RESULTS</a:t>
            </a: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96D33B2D-EDEA-7265-F4E3-581831966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25128"/>
              </p:ext>
            </p:extLst>
          </p:nvPr>
        </p:nvGraphicFramePr>
        <p:xfrm>
          <a:off x="13454635" y="2584958"/>
          <a:ext cx="2740606" cy="249477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86915">
                  <a:extLst>
                    <a:ext uri="{9D8B030D-6E8A-4147-A177-3AD203B41FA5}">
                      <a16:colId xmlns:a16="http://schemas.microsoft.com/office/drawing/2014/main" val="646445048"/>
                    </a:ext>
                  </a:extLst>
                </a:gridCol>
                <a:gridCol w="1253691">
                  <a:extLst>
                    <a:ext uri="{9D8B030D-6E8A-4147-A177-3AD203B41FA5}">
                      <a16:colId xmlns:a16="http://schemas.microsoft.com/office/drawing/2014/main" val="3561674619"/>
                    </a:ext>
                  </a:extLst>
                </a:gridCol>
              </a:tblGrid>
              <a:tr h="308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Dimension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Correlation (95% CI) with VAS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6109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Pain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0.664 (0.624, 0.701)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3855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Physical functioning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0.629 (0.585, 0.669)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52211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Outlook on life/growth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0.542 (0.491, 0.589)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97450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Psychological symptoms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0.536 (0.485, 0.584)</a:t>
                      </a:r>
                      <a:endParaRPr lang="nl-N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74517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Control over life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0.490 (0.435, 0.541)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2525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Cognition 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0.449 (0.392, 0.502)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341452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Emotional resilience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0.433 (0.375, 0.488)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079274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Social relationships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0.416 (0.357, 0.471)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849510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Financial needs 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0.373 (0.312, 0.431)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40713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Living environment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0.363 (0.301, 0.422)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4939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>
                          <a:effectLst/>
                        </a:rPr>
                        <a:t>Public services</a:t>
                      </a:r>
                      <a:endParaRPr lang="en-US" sz="105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0.285 (0.220, 0.347)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00307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Discrimination</a:t>
                      </a:r>
                      <a:endParaRPr lang="en-US" sz="105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0.237 (0.170, 0.301)</a:t>
                      </a:r>
                      <a:endParaRPr lang="nl-N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5322339"/>
                  </a:ext>
                </a:extLst>
              </a:tr>
            </a:tbl>
          </a:graphicData>
        </a:graphic>
      </p:graphicFrame>
      <p:sp>
        <p:nvSpPr>
          <p:cNvPr id="128" name="Rectangle 1">
            <a:extLst>
              <a:ext uri="{FF2B5EF4-FFF2-40B4-BE49-F238E27FC236}">
                <a16:creationId xmlns:a16="http://schemas.microsoft.com/office/drawing/2014/main" id="{41B5D658-A137-01A5-048F-ABA2ACA1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0478" y="5090237"/>
            <a:ext cx="522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1.</a:t>
            </a:r>
            <a:r>
              <a:rPr kumimoji="0" lang="en-US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Pearson correlations between identified factors and proxy measur</a:t>
            </a:r>
            <a:r>
              <a:rPr kumimoji="0" lang="en-US" altLang="nl-NL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of health (left) and wellbeing (right), </a:t>
            </a:r>
            <a:r>
              <a:rPr kumimoji="0" lang="en-US" altLang="nl-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sorted by strength of association</a:t>
            </a:r>
            <a:endParaRPr kumimoji="0" lang="en-US" alt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FE044D9-2C24-AB27-F13A-D30ECCF7CB16}"/>
              </a:ext>
            </a:extLst>
          </p:cNvPr>
          <p:cNvCxnSpPr>
            <a:cxnSpLocks/>
          </p:cNvCxnSpPr>
          <p:nvPr/>
        </p:nvCxnSpPr>
        <p:spPr>
          <a:xfrm>
            <a:off x="16190421" y="3001492"/>
            <a:ext cx="1177472" cy="1478976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318E6CC-0742-B10B-BF0C-8E35366FAEEC}"/>
              </a:ext>
            </a:extLst>
          </p:cNvPr>
          <p:cNvCxnSpPr>
            <a:cxnSpLocks/>
          </p:cNvCxnSpPr>
          <p:nvPr/>
        </p:nvCxnSpPr>
        <p:spPr>
          <a:xfrm>
            <a:off x="16194967" y="3177306"/>
            <a:ext cx="1161646" cy="921901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6D4B634-19B1-9753-BBE3-06997D9D5A98}"/>
              </a:ext>
            </a:extLst>
          </p:cNvPr>
          <p:cNvCxnSpPr>
            <a:cxnSpLocks/>
          </p:cNvCxnSpPr>
          <p:nvPr/>
        </p:nvCxnSpPr>
        <p:spPr>
          <a:xfrm flipV="1">
            <a:off x="16204333" y="3189378"/>
            <a:ext cx="1152280" cy="187216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9C031F3-F699-72C8-BC6F-B8D10AEAA139}"/>
              </a:ext>
            </a:extLst>
          </p:cNvPr>
          <p:cNvCxnSpPr>
            <a:cxnSpLocks/>
          </p:cNvCxnSpPr>
          <p:nvPr/>
        </p:nvCxnSpPr>
        <p:spPr>
          <a:xfrm flipV="1">
            <a:off x="16190421" y="3008528"/>
            <a:ext cx="1166192" cy="551436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F2EE0E2-A46A-B822-78E4-AF30D8F715A0}"/>
              </a:ext>
            </a:extLst>
          </p:cNvPr>
          <p:cNvCxnSpPr>
            <a:cxnSpLocks/>
          </p:cNvCxnSpPr>
          <p:nvPr/>
        </p:nvCxnSpPr>
        <p:spPr>
          <a:xfrm>
            <a:off x="16197155" y="3740980"/>
            <a:ext cx="1163286" cy="0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88CADCE-AEED-6B93-CFE6-8297B52434AC}"/>
              </a:ext>
            </a:extLst>
          </p:cNvPr>
          <p:cNvCxnSpPr>
            <a:cxnSpLocks/>
          </p:cNvCxnSpPr>
          <p:nvPr/>
        </p:nvCxnSpPr>
        <p:spPr>
          <a:xfrm flipV="1">
            <a:off x="16193053" y="3903281"/>
            <a:ext cx="1163560" cy="5949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28C4978-07B4-3F17-0ADB-865FA06745FF}"/>
              </a:ext>
            </a:extLst>
          </p:cNvPr>
          <p:cNvCxnSpPr>
            <a:cxnSpLocks/>
          </p:cNvCxnSpPr>
          <p:nvPr/>
        </p:nvCxnSpPr>
        <p:spPr>
          <a:xfrm flipV="1">
            <a:off x="16197155" y="3552609"/>
            <a:ext cx="1170738" cy="537119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87417A2-24B1-EA37-BD76-680D16C07AAA}"/>
              </a:ext>
            </a:extLst>
          </p:cNvPr>
          <p:cNvCxnSpPr>
            <a:cxnSpLocks/>
          </p:cNvCxnSpPr>
          <p:nvPr/>
        </p:nvCxnSpPr>
        <p:spPr>
          <a:xfrm>
            <a:off x="16204333" y="4485062"/>
            <a:ext cx="1163560" cy="153521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DCB6319-613A-0D95-DC28-42D0F6CE73C2}"/>
              </a:ext>
            </a:extLst>
          </p:cNvPr>
          <p:cNvCxnSpPr>
            <a:cxnSpLocks/>
          </p:cNvCxnSpPr>
          <p:nvPr/>
        </p:nvCxnSpPr>
        <p:spPr>
          <a:xfrm flipV="1">
            <a:off x="16204333" y="4277448"/>
            <a:ext cx="1145102" cy="348584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79C4139-AF42-F7ED-2146-175C5ACEAF27}"/>
              </a:ext>
            </a:extLst>
          </p:cNvPr>
          <p:cNvCxnSpPr>
            <a:cxnSpLocks/>
          </p:cNvCxnSpPr>
          <p:nvPr/>
        </p:nvCxnSpPr>
        <p:spPr>
          <a:xfrm>
            <a:off x="16194967" y="4812506"/>
            <a:ext cx="1163560" cy="0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E1DFA1D-0869-BEE8-BB9E-6ED1B8597EE6}"/>
              </a:ext>
            </a:extLst>
          </p:cNvPr>
          <p:cNvCxnSpPr>
            <a:cxnSpLocks/>
          </p:cNvCxnSpPr>
          <p:nvPr/>
        </p:nvCxnSpPr>
        <p:spPr>
          <a:xfrm>
            <a:off x="16197155" y="4973856"/>
            <a:ext cx="1163560" cy="0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7C1EB13-7F11-0787-A996-45C33538FD38}"/>
              </a:ext>
            </a:extLst>
          </p:cNvPr>
          <p:cNvCxnSpPr>
            <a:cxnSpLocks/>
          </p:cNvCxnSpPr>
          <p:nvPr/>
        </p:nvCxnSpPr>
        <p:spPr>
          <a:xfrm flipV="1">
            <a:off x="16194967" y="3381188"/>
            <a:ext cx="1161646" cy="891666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30BE424E-038E-C751-933C-0F7C80113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18854"/>
              </p:ext>
            </p:extLst>
          </p:nvPr>
        </p:nvGraphicFramePr>
        <p:xfrm>
          <a:off x="17358527" y="2584958"/>
          <a:ext cx="1291312" cy="249477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91312">
                  <a:extLst>
                    <a:ext uri="{9D8B030D-6E8A-4147-A177-3AD203B41FA5}">
                      <a16:colId xmlns:a16="http://schemas.microsoft.com/office/drawing/2014/main" val="3545795954"/>
                    </a:ext>
                  </a:extLst>
                </a:gridCol>
              </a:tblGrid>
              <a:tr h="31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Correlation (95% CI) with VAS Happiness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2467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0.668 (0.628, 0.705)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6615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>
                          <a:effectLst/>
                        </a:rPr>
                        <a:t>0.611 (0.566, 0.653)</a:t>
                      </a:r>
                      <a:endParaRPr lang="nl-NL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110954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0.545 (0.495, 0.592)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95410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0.532 (0.481, 0.580)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30182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>
                          <a:effectLst/>
                        </a:rPr>
                        <a:t>0.531 (0.480, 0.579)</a:t>
                      </a:r>
                      <a:endParaRPr lang="nl-NL" sz="105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64973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0.483 (0.428, 0.534)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50679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0.456 (0.399, 0.509)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354219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0.415 (0.356, 0.471)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06301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0.384 (0.323, 0.442)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08462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0.354 (0.292, 0.413)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54114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0.290 (0.225, 0.352)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17924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b="0" dirty="0">
                          <a:effectLst/>
                        </a:rPr>
                        <a:t>0.282 (0.217, 0.344)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082929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23987B-2CE2-5AD7-AB37-507D20723184}"/>
              </a:ext>
            </a:extLst>
          </p:cNvPr>
          <p:cNvSpPr txBox="1"/>
          <p:nvPr/>
        </p:nvSpPr>
        <p:spPr>
          <a:xfrm>
            <a:off x="6638260" y="7488105"/>
            <a:ext cx="65912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Twelve QoL dimensions were identified </a:t>
            </a:r>
            <a:r>
              <a:rPr lang="en-US" sz="1600" dirty="0"/>
              <a:t>(Figure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Final CFA model fit statistics: </a:t>
            </a:r>
            <a:r>
              <a:rPr lang="en-US" sz="1600" b="1" dirty="0"/>
              <a:t>RMSEA</a:t>
            </a:r>
            <a:r>
              <a:rPr lang="en-US" sz="1600" dirty="0"/>
              <a:t>=0.046, </a:t>
            </a:r>
            <a:r>
              <a:rPr lang="en-US" sz="1600" b="1" dirty="0"/>
              <a:t>CFI</a:t>
            </a:r>
            <a:r>
              <a:rPr lang="en-US" sz="1600" dirty="0"/>
              <a:t>=0.901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Generally, the dimensions were in line with those hypothesized during content analysis and results from EFAs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Dimensionality</a:t>
            </a:r>
            <a:r>
              <a:rPr lang="en-US" sz="1600" b="1" dirty="0"/>
              <a:t> consistent</a:t>
            </a:r>
            <a:r>
              <a:rPr lang="en-US" sz="1600" dirty="0"/>
              <a:t> </a:t>
            </a:r>
            <a:r>
              <a:rPr lang="en-US" sz="1600" b="1" dirty="0"/>
              <a:t>with previous findings</a:t>
            </a:r>
            <a:r>
              <a:rPr lang="en-US" sz="1600" dirty="0"/>
              <a:t> from OMS and MIC datasets, but </a:t>
            </a:r>
            <a:r>
              <a:rPr lang="en-US" sz="1600" b="1" dirty="0"/>
              <a:t>new/additional dimensions</a:t>
            </a:r>
            <a:r>
              <a:rPr lang="en-US" sz="1600" dirty="0"/>
              <a:t> included ‘financial needs’, ‘discrimination’, ‘</a:t>
            </a:r>
            <a:r>
              <a:rPr lang="en-US" sz="1600" b="1" dirty="0"/>
              <a:t>outlook on life/growth</a:t>
            </a:r>
            <a:r>
              <a:rPr lang="en-US" sz="1600" dirty="0"/>
              <a:t>’, ‘public services’, ‘living environment’, and ‘</a:t>
            </a:r>
            <a:r>
              <a:rPr lang="en-US" sz="1600" b="1" dirty="0"/>
              <a:t>control over life</a:t>
            </a:r>
            <a:r>
              <a:rPr lang="en-US" sz="16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EQ-5D-5L item loadings similar to OMS and MIC analyses, but ICECAP-A items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Similarities and differences with EQ-HWB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2DF79-CA30-0B26-C011-F6C6CC53998F}"/>
              </a:ext>
            </a:extLst>
          </p:cNvPr>
          <p:cNvSpPr txBox="1"/>
          <p:nvPr/>
        </p:nvSpPr>
        <p:spPr>
          <a:xfrm>
            <a:off x="3791967" y="291403"/>
            <a:ext cx="19493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 err="1">
                <a:solidFill>
                  <a:srgbClr val="077E6B"/>
                </a:solidFill>
              </a:rPr>
              <a:t>Funding</a:t>
            </a:r>
            <a:endParaRPr lang="nl-NL" sz="1200" b="1" dirty="0">
              <a:solidFill>
                <a:srgbClr val="077E6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10236D-EEBD-300E-C8FB-458B83163A88}"/>
              </a:ext>
            </a:extLst>
          </p:cNvPr>
          <p:cNvSpPr/>
          <p:nvPr/>
        </p:nvSpPr>
        <p:spPr>
          <a:xfrm>
            <a:off x="1335651" y="1245883"/>
            <a:ext cx="14584338" cy="982245"/>
          </a:xfrm>
          <a:prstGeom prst="rect">
            <a:avLst/>
          </a:prstGeom>
          <a:solidFill>
            <a:srgbClr val="00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16B9E0-AE2F-4E45-8C96-CD6010C85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9989" y="1239031"/>
            <a:ext cx="2729850" cy="9959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233AFE-B2CA-A3B4-4C74-897F49C63BF2}"/>
              </a:ext>
            </a:extLst>
          </p:cNvPr>
          <p:cNvSpPr txBox="1"/>
          <p:nvPr/>
        </p:nvSpPr>
        <p:spPr>
          <a:xfrm>
            <a:off x="1624746" y="1237210"/>
            <a:ext cx="13575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Exploring the measurement of health-related quality of life and broader instruments: A dimensionality analysis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364A24-F0F4-569E-AE35-9B6887786ED6}"/>
              </a:ext>
            </a:extLst>
          </p:cNvPr>
          <p:cNvSpPr txBox="1"/>
          <p:nvPr/>
        </p:nvSpPr>
        <p:spPr>
          <a:xfrm>
            <a:off x="13198157" y="5673535"/>
            <a:ext cx="5458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737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dimensions were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positively correlated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self-reported health and wellbeing, but the magnitudes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associations varied considerably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(Table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5C41C-2E5C-332A-9A50-6C21FF7E3F2D}"/>
              </a:ext>
            </a:extLst>
          </p:cNvPr>
          <p:cNvSpPr txBox="1"/>
          <p:nvPr/>
        </p:nvSpPr>
        <p:spPr>
          <a:xfrm>
            <a:off x="2493662" y="6908945"/>
            <a:ext cx="3216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 Health Dialogue Tool (PHDT)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Brief Resilience Scale (BRS)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apabilities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for Adult Wellbeing (CAP-AWB) 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Health-related Subjective Wellbeing (HR-SWB)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EQ-5D-5L</a:t>
            </a:r>
            <a:endParaRPr lang="en-US"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1200" dirty="0">
                <a:solidFill>
                  <a:prstClr val="black"/>
                </a:solidFill>
                <a:latin typeface="Calibri"/>
                <a:cs typeface="Calibri"/>
              </a:rPr>
              <a:t>ICECAP-A</a:t>
            </a:r>
            <a:endParaRPr lang="nl-NL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FEF231-58F0-51D2-0DEB-1BF85C3870EB}"/>
              </a:ext>
            </a:extLst>
          </p:cNvPr>
          <p:cNvSpPr txBox="1"/>
          <p:nvPr/>
        </p:nvSpPr>
        <p:spPr>
          <a:xfrm>
            <a:off x="5501870" y="7478644"/>
            <a:ext cx="806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126 items</a:t>
            </a:r>
            <a:endParaRPr lang="nl-NL" dirty="0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8A0D2694-F67F-81D9-8B89-F24AD2BB4A2C}"/>
              </a:ext>
            </a:extLst>
          </p:cNvPr>
          <p:cNvSpPr/>
          <p:nvPr/>
        </p:nvSpPr>
        <p:spPr>
          <a:xfrm>
            <a:off x="5444747" y="6950369"/>
            <a:ext cx="102437" cy="1109045"/>
          </a:xfrm>
          <a:prstGeom prst="rightBrace">
            <a:avLst>
              <a:gd name="adj1" fmla="val 54825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45A02300-943D-210E-C17F-CDCE3B6A16F2}"/>
              </a:ext>
            </a:extLst>
          </p:cNvPr>
          <p:cNvSpPr/>
          <p:nvPr/>
        </p:nvSpPr>
        <p:spPr>
          <a:xfrm>
            <a:off x="2394205" y="6950369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111B7834-1689-6C34-84F1-78784D832051}"/>
              </a:ext>
            </a:extLst>
          </p:cNvPr>
          <p:cNvSpPr/>
          <p:nvPr/>
        </p:nvSpPr>
        <p:spPr>
          <a:xfrm>
            <a:off x="2390686" y="7137625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AF130EDB-A6B6-4F76-7195-179D96E185CD}"/>
              </a:ext>
            </a:extLst>
          </p:cNvPr>
          <p:cNvSpPr/>
          <p:nvPr/>
        </p:nvSpPr>
        <p:spPr>
          <a:xfrm>
            <a:off x="2390686" y="7331372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ectangle 30">
            <a:extLst>
              <a:ext uri="{FF2B5EF4-FFF2-40B4-BE49-F238E27FC236}">
                <a16:creationId xmlns:a16="http://schemas.microsoft.com/office/drawing/2014/main" id="{1BCCECE1-504F-411D-F0B0-D3A015CD39DA}"/>
              </a:ext>
            </a:extLst>
          </p:cNvPr>
          <p:cNvSpPr/>
          <p:nvPr/>
        </p:nvSpPr>
        <p:spPr>
          <a:xfrm>
            <a:off x="2389844" y="7520853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830FC2EE-D389-A879-6249-EC028D24D7CE}"/>
              </a:ext>
            </a:extLst>
          </p:cNvPr>
          <p:cNvSpPr/>
          <p:nvPr/>
        </p:nvSpPr>
        <p:spPr>
          <a:xfrm>
            <a:off x="2386187" y="7709336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BA992E73-A94D-F116-8F38-53A51FBDB199}"/>
              </a:ext>
            </a:extLst>
          </p:cNvPr>
          <p:cNvSpPr/>
          <p:nvPr/>
        </p:nvSpPr>
        <p:spPr>
          <a:xfrm>
            <a:off x="2392091" y="7906272"/>
            <a:ext cx="125025" cy="14499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3AACA4-84B3-C567-EEDB-55B25592BEC3}"/>
              </a:ext>
            </a:extLst>
          </p:cNvPr>
          <p:cNvSpPr txBox="1"/>
          <p:nvPr/>
        </p:nvSpPr>
        <p:spPr>
          <a:xfrm>
            <a:off x="500842" y="7755396"/>
            <a:ext cx="18452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7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N=1002 participants </a:t>
            </a:r>
          </a:p>
          <a:p>
            <a:pPr marL="0" marR="0" lvl="0" indent="0" algn="ctr" defTabSz="737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(Dutch general population) </a:t>
            </a:r>
          </a:p>
        </p:txBody>
      </p:sp>
      <p:sp>
        <p:nvSpPr>
          <p:cNvPr id="70" name="Graphic 1">
            <a:extLst>
              <a:ext uri="{FF2B5EF4-FFF2-40B4-BE49-F238E27FC236}">
                <a16:creationId xmlns:a16="http://schemas.microsoft.com/office/drawing/2014/main" id="{9EC5799B-934B-7C2D-AF24-C3F16F1A417E}"/>
              </a:ext>
            </a:extLst>
          </p:cNvPr>
          <p:cNvSpPr/>
          <p:nvPr/>
        </p:nvSpPr>
        <p:spPr>
          <a:xfrm>
            <a:off x="1440747" y="7228144"/>
            <a:ext cx="244998" cy="614869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52B111E-C4C0-0C35-AF03-7DE357063998}"/>
              </a:ext>
            </a:extLst>
          </p:cNvPr>
          <p:cNvSpPr/>
          <p:nvPr/>
        </p:nvSpPr>
        <p:spPr>
          <a:xfrm>
            <a:off x="1106929" y="7268261"/>
            <a:ext cx="216811" cy="569654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9A906F9-0FBD-8AFE-4C59-097459F7B8F9}"/>
              </a:ext>
            </a:extLst>
          </p:cNvPr>
          <p:cNvSpPr>
            <a:spLocks noChangeAspect="1"/>
          </p:cNvSpPr>
          <p:nvPr/>
        </p:nvSpPr>
        <p:spPr>
          <a:xfrm flipH="1">
            <a:off x="1288500" y="7181685"/>
            <a:ext cx="206725" cy="654851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FAE6722-A7F4-CA51-F696-E30F0D2B40DF}"/>
              </a:ext>
            </a:extLst>
          </p:cNvPr>
          <p:cNvGrpSpPr>
            <a:grpSpLocks noChangeAspect="1"/>
          </p:cNvGrpSpPr>
          <p:nvPr/>
        </p:nvGrpSpPr>
        <p:grpSpPr>
          <a:xfrm>
            <a:off x="951897" y="7160716"/>
            <a:ext cx="188997" cy="674285"/>
            <a:chOff x="3303186" y="2057490"/>
            <a:chExt cx="1009050" cy="3600000"/>
          </a:xfrm>
          <a:solidFill>
            <a:srgbClr val="003366"/>
          </a:solidFill>
        </p:grpSpPr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B380EDC8-BE75-C5D5-6128-AED19D4EFE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E89DF1D3-7525-5A93-FD2A-6FD32CBADD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D9597147-8A0D-367B-7E4D-674D815F81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F40298B-8228-4380-7CFD-F66123E7C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729600E6-6AE2-C0F5-DE74-50BF31502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5342A899-597F-4DEF-FD13-C5E89DEC40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CB84739C-EB10-B0F0-276C-707F8B2D9C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BB5F1378-EF4A-FA11-E6F7-28D2A9FEA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2C11FB63-61C5-0BED-1F90-0B51D75817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F170B6CA-9E1C-55BF-F59D-2F8691F61C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pic>
        <p:nvPicPr>
          <p:cNvPr id="88" name="Graphic 87" descr="Badge Tick1 outline">
            <a:extLst>
              <a:ext uri="{FF2B5EF4-FFF2-40B4-BE49-F238E27FC236}">
                <a16:creationId xmlns:a16="http://schemas.microsoft.com/office/drawing/2014/main" id="{FD5CA99E-3A13-C819-D73B-601378D60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3877" y="7074032"/>
            <a:ext cx="506732" cy="5067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BE4838-C734-D436-4FD8-82D3D97CA3B0}"/>
              </a:ext>
            </a:extLst>
          </p:cNvPr>
          <p:cNvSpPr txBox="1"/>
          <p:nvPr/>
        </p:nvSpPr>
        <p:spPr>
          <a:xfrm rot="16200000">
            <a:off x="5956796" y="4257294"/>
            <a:ext cx="11923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Dimension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86F364-4C4C-1AA3-6D8B-7D004E397F4E}"/>
              </a:ext>
            </a:extLst>
          </p:cNvPr>
          <p:cNvSpPr txBox="1"/>
          <p:nvPr/>
        </p:nvSpPr>
        <p:spPr>
          <a:xfrm>
            <a:off x="6734006" y="6890999"/>
            <a:ext cx="636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1</a:t>
            </a:r>
            <a:r>
              <a:rPr lang="en-US" sz="1200" dirty="0"/>
              <a:t>. Dimensions covered by the included instruments in the final CFA model. Cell values equal the number of item loadings.</a:t>
            </a:r>
          </a:p>
        </p:txBody>
      </p:sp>
    </p:spTree>
    <p:extLst>
      <p:ext uri="{BB962C8B-B14F-4D97-AF65-F5344CB8AC3E}">
        <p14:creationId xmlns:p14="http://schemas.microsoft.com/office/powerpoint/2010/main" val="304165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0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7CC2"/>
      </a:accent1>
      <a:accent2>
        <a:srgbClr val="C0965C"/>
      </a:accent2>
      <a:accent3>
        <a:srgbClr val="009FBD"/>
      </a:accent3>
      <a:accent4>
        <a:srgbClr val="6E90A6"/>
      </a:accent4>
      <a:accent5>
        <a:srgbClr val="F42A5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206C78-B4B1-4F70-9060-EE20ED2DBDBD}"/>
</file>

<file path=customXml/itemProps2.xml><?xml version="1.0" encoding="utf-8"?>
<ds:datastoreItem xmlns:ds="http://schemas.openxmlformats.org/officeDocument/2006/customXml" ds:itemID="{973B766B-5D59-4022-B670-9354CC8A2812}"/>
</file>

<file path=docProps/app.xml><?xml version="1.0" encoding="utf-8"?>
<Properties xmlns="http://schemas.openxmlformats.org/officeDocument/2006/extended-properties" xmlns:vt="http://schemas.openxmlformats.org/officeDocument/2006/docPropsVTypes">
  <Template>LUMC Wetenschappelijke_poster_liggend</Template>
  <TotalTime>14721</TotalTime>
  <Words>823</Words>
  <Application>Microsoft Office PowerPoint</Application>
  <PresentationFormat>Custom</PresentationFormat>
  <Paragraphs>187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Multi-View Active Appearance Models: Application to X-ray LV Aniography and Cardiac MRI</dc:title>
  <dc:creator>Rijs, Z. (ORTHO)</dc:creator>
  <cp:lastModifiedBy>Heijdra Suasnabar, J.M. (MBESLIS)</cp:lastModifiedBy>
  <cp:revision>126</cp:revision>
  <dcterms:created xsi:type="dcterms:W3CDTF">2022-05-12T08:43:03Z</dcterms:created>
  <dcterms:modified xsi:type="dcterms:W3CDTF">2024-02-06T13:53:18Z</dcterms:modified>
</cp:coreProperties>
</file>