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64" r:id="rId2"/>
  </p:sldIdLst>
  <p:sldSz cx="51206400" cy="28803600"/>
  <p:notesSz cx="6858000" cy="9144000"/>
  <p:embeddedFontLst>
    <p:embeddedFont>
      <p:font typeface="Calisto MT" panose="02040603050505030304" pitchFamily="18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er van Cranenburgh - TBM" initials="SvC-T" lastIdx="2" clrIdx="0">
    <p:extLst>
      <p:ext uri="{19B8F6BF-5375-455C-9EA6-DF929625EA0E}">
        <p15:presenceInfo xmlns:p15="http://schemas.microsoft.com/office/powerpoint/2012/main" userId="Sander van Cranenburgh - TBM" providerId="None"/>
      </p:ext>
    </p:extLst>
  </p:cmAuthor>
  <p:cmAuthor id="2" name="XIAYU JIAO" initials="XJ" lastIdx="3" clrIdx="1">
    <p:extLst>
      <p:ext uri="{19B8F6BF-5375-455C-9EA6-DF929625EA0E}">
        <p15:presenceInfo xmlns:p15="http://schemas.microsoft.com/office/powerpoint/2012/main" userId="d090e6652337a7b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DA8"/>
    <a:srgbClr val="697DF7"/>
    <a:srgbClr val="0000FF"/>
    <a:srgbClr val="FFFFFF"/>
    <a:srgbClr val="77DEFF"/>
    <a:srgbClr val="C8C8C8"/>
    <a:srgbClr val="FF9598"/>
    <a:srgbClr val="0848F7"/>
    <a:srgbClr val="0D2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02CF3D-B236-4450-A3C7-8F89B291BB9B}" v="22" dt="2024-02-10T05:43:00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4377" autoAdjust="0"/>
  </p:normalViewPr>
  <p:slideViewPr>
    <p:cSldViewPr>
      <p:cViewPr varScale="1">
        <p:scale>
          <a:sx n="15" d="100"/>
          <a:sy n="15" d="100"/>
        </p:scale>
        <p:origin x="12" y="132"/>
      </p:cViewPr>
      <p:guideLst>
        <p:guide orient="horz" pos="9072"/>
        <p:guide pos="161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4840-15DB-FC44-BE94-FD73FEFAA18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D842E-5D64-C446-87D2-4E3D04B9F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D842E-5D64-C446-87D2-4E3D04B9FF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97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069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523946" rtl="0" eaLnBrk="1" latinLnBrk="0" hangingPunct="1">
        <a:spcBef>
          <a:spcPct val="0"/>
        </a:spcBef>
        <a:buNone/>
        <a:defRPr sz="169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1479" indent="-1321479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19" kern="1200">
          <a:solidFill>
            <a:schemeClr val="tx1"/>
          </a:solidFill>
          <a:latin typeface="+mn-lt"/>
          <a:ea typeface="+mn-ea"/>
          <a:cs typeface="+mn-cs"/>
        </a:defRPr>
      </a:lvl1pPr>
      <a:lvl2pPr marL="2863206" indent="-1101233" algn="l" defTabSz="35239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404930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82" kern="1200">
          <a:solidFill>
            <a:schemeClr val="tx1"/>
          </a:solidFill>
          <a:latin typeface="+mn-lt"/>
          <a:ea typeface="+mn-ea"/>
          <a:cs typeface="+mn-cs"/>
        </a:defRPr>
      </a:lvl3pPr>
      <a:lvl4pPr marL="6166903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–"/>
        <a:defRPr sz="7678" kern="1200">
          <a:solidFill>
            <a:schemeClr val="tx1"/>
          </a:solidFill>
          <a:latin typeface="+mn-lt"/>
          <a:ea typeface="+mn-ea"/>
          <a:cs typeface="+mn-cs"/>
        </a:defRPr>
      </a:lvl4pPr>
      <a:lvl5pPr marL="7928877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»"/>
        <a:defRPr sz="7678" kern="1200">
          <a:solidFill>
            <a:schemeClr val="tx1"/>
          </a:solidFill>
          <a:latin typeface="+mn-lt"/>
          <a:ea typeface="+mn-ea"/>
          <a:cs typeface="+mn-cs"/>
        </a:defRPr>
      </a:lvl5pPr>
      <a:lvl6pPr marL="9690850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7678" kern="1200">
          <a:solidFill>
            <a:schemeClr val="tx1"/>
          </a:solidFill>
          <a:latin typeface="+mn-lt"/>
          <a:ea typeface="+mn-ea"/>
          <a:cs typeface="+mn-cs"/>
        </a:defRPr>
      </a:lvl6pPr>
      <a:lvl7pPr marL="11452820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7678" kern="1200">
          <a:solidFill>
            <a:schemeClr val="tx1"/>
          </a:solidFill>
          <a:latin typeface="+mn-lt"/>
          <a:ea typeface="+mn-ea"/>
          <a:cs typeface="+mn-cs"/>
        </a:defRPr>
      </a:lvl7pPr>
      <a:lvl8pPr marL="13214796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7678" kern="1200">
          <a:solidFill>
            <a:schemeClr val="tx1"/>
          </a:solidFill>
          <a:latin typeface="+mn-lt"/>
          <a:ea typeface="+mn-ea"/>
          <a:cs typeface="+mn-cs"/>
        </a:defRPr>
      </a:lvl8pPr>
      <a:lvl9pPr marL="14976768" indent="-880987" algn="l" defTabSz="3523946" rtl="0" eaLnBrk="1" latinLnBrk="0" hangingPunct="1">
        <a:spcBef>
          <a:spcPct val="20000"/>
        </a:spcBef>
        <a:buFont typeface="Arial" panose="020B0604020202020204" pitchFamily="34" charset="0"/>
        <a:buChar char="•"/>
        <a:defRPr sz="76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1pPr>
      <a:lvl2pPr marL="1761972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2pPr>
      <a:lvl3pPr marL="3523946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3pPr>
      <a:lvl4pPr marL="5285917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4pPr>
      <a:lvl5pPr marL="7047889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5pPr>
      <a:lvl6pPr marL="8809863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6pPr>
      <a:lvl7pPr marL="10571836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7pPr>
      <a:lvl8pPr marL="12333808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8pPr>
      <a:lvl9pPr marL="14095780" algn="l" defTabSz="3523946" rtl="0" eaLnBrk="1" latinLnBrk="0" hangingPunct="1">
        <a:defRPr sz="69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C68234CF-B325-414F-8D17-24EC96301933}"/>
              </a:ext>
            </a:extLst>
          </p:cNvPr>
          <p:cNvSpPr txBox="1">
            <a:spLocks/>
          </p:cNvSpPr>
          <p:nvPr/>
        </p:nvSpPr>
        <p:spPr>
          <a:xfrm>
            <a:off x="16948233" y="26416300"/>
            <a:ext cx="17069890" cy="769441"/>
          </a:xfrm>
          <a:prstGeom prst="rect">
            <a:avLst/>
          </a:prstGeom>
          <a:solidFill>
            <a:srgbClr val="486DA8"/>
          </a:solidFill>
          <a:ln>
            <a:solidFill>
              <a:schemeClr val="accent1"/>
            </a:solidFill>
          </a:ln>
        </p:spPr>
        <p:txBody>
          <a:bodyPr vert="horz" lIns="352338" tIns="176169" rIns="352338" bIns="176169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4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Acknowledgments</a:t>
            </a:r>
            <a:endParaRPr lang="en-AU" sz="4800" b="1" cap="small" dirty="0">
              <a:solidFill>
                <a:schemeClr val="bg1"/>
              </a:solidFill>
              <a:latin typeface="Calisto MT" panose="02040603050505030304" pitchFamily="18" charset="0"/>
              <a:cs typeface="Bangla MN" panose="02000500020000000000" pitchFamily="2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92029" y="7042370"/>
            <a:ext cx="16543367" cy="2477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352338" tIns="176169" rIns="352338" bIns="176169" rtlCol="0">
            <a:no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To examine proxy-child agreement on children/adolescents’ HRQoL measures over time and to explore variations in health status based on socio-demographic characteristics.</a:t>
            </a:r>
            <a:r>
              <a:rPr lang="en-US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4" name="Content Placeholder 2"/>
          <p:cNvSpPr>
            <a:spLocks noGrp="1"/>
          </p:cNvSpPr>
          <p:nvPr>
            <p:ph sz="half" idx="4294967295"/>
          </p:nvPr>
        </p:nvSpPr>
        <p:spPr>
          <a:xfrm>
            <a:off x="200827" y="5812239"/>
            <a:ext cx="16578882" cy="1068906"/>
          </a:xfrm>
          <a:prstGeom prst="rect">
            <a:avLst/>
          </a:prstGeom>
          <a:solidFill>
            <a:srgbClr val="486DA8"/>
          </a:solidFill>
          <a:ln>
            <a:solidFill>
              <a:schemeClr val="accent1"/>
            </a:solidFill>
          </a:ln>
        </p:spPr>
        <p:txBody>
          <a:bodyPr lIns="352303" tIns="176151" rIns="352303" bIns="176151" anchor="ctr" anchorCtr="0">
            <a:noAutofit/>
          </a:bodyPr>
          <a:lstStyle/>
          <a:p>
            <a:pPr marL="0" indent="0" algn="ctr">
              <a:buNone/>
            </a:pPr>
            <a:r>
              <a:rPr lang="en-US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O</a:t>
            </a:r>
            <a:r>
              <a:rPr lang="en-AU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BJECTIVES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00827" y="9734016"/>
            <a:ext cx="16578882" cy="1068906"/>
          </a:xfrm>
          <a:prstGeom prst="rect">
            <a:avLst/>
          </a:prstGeom>
          <a:solidFill>
            <a:srgbClr val="486DA8"/>
          </a:solidFill>
          <a:ln>
            <a:solidFill>
              <a:schemeClr val="accent1"/>
            </a:solidFill>
          </a:ln>
        </p:spPr>
        <p:txBody>
          <a:bodyPr vert="horz" lIns="352338" tIns="176169" rIns="352338" bIns="176169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METHODS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69AE8E2-1E83-6E44-98D1-901062C84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9303" y="8989187"/>
            <a:ext cx="61407299" cy="1227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6801943" y="21913807"/>
            <a:ext cx="13528395" cy="886039"/>
          </a:xfrm>
          <a:prstGeom prst="rect">
            <a:avLst/>
          </a:prstGeom>
          <a:solidFill>
            <a:srgbClr val="486DA8"/>
          </a:solidFill>
          <a:ln>
            <a:solidFill>
              <a:schemeClr val="accent1"/>
            </a:solidFill>
          </a:ln>
        </p:spPr>
        <p:txBody>
          <a:bodyPr vert="horz" lIns="352338" tIns="176169" rIns="352338" bIns="176169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CONCLUSIONS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6C13CC-258B-EA4C-9445-AD6DEF2C8D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77" y="929340"/>
            <a:ext cx="4123617" cy="36073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ABA0E1-74B0-A843-BF8A-E4D69A05F550}"/>
              </a:ext>
            </a:extLst>
          </p:cNvPr>
          <p:cNvSpPr txBox="1"/>
          <p:nvPr/>
        </p:nvSpPr>
        <p:spPr>
          <a:xfrm>
            <a:off x="16955372" y="27330251"/>
            <a:ext cx="15951213" cy="83099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+mj-lt"/>
              </a:rPr>
              <a:t>This study was funded by the EuroQol Foundation: 436-RA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87AFD5-C165-2601-FA3D-F9EEECE567A8}"/>
              </a:ext>
            </a:extLst>
          </p:cNvPr>
          <p:cNvSpPr/>
          <p:nvPr/>
        </p:nvSpPr>
        <p:spPr>
          <a:xfrm>
            <a:off x="4864896" y="480559"/>
            <a:ext cx="41404600" cy="4926033"/>
          </a:xfrm>
          <a:prstGeom prst="rect">
            <a:avLst/>
          </a:prstGeom>
          <a:solidFill>
            <a:srgbClr val="486D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AU" sz="6600" b="1" dirty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Assessment of HRQoL of sick children admitted to paediatric inpatients in an Ethiopia University Hospital: a comparative analysis of proxy-child dyad responses in repeated measures using the EQ-5D-Y-3L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AU" sz="6000" dirty="0">
                <a:solidFill>
                  <a:schemeClr val="bg1"/>
                </a:solidFill>
                <a:latin typeface="+mj-lt"/>
                <a:cs typeface="Bangla MN" panose="02000500020000000000" pitchFamily="2" charset="0"/>
              </a:rPr>
              <a:t>Begashaw Melaku Gebresillassie</a:t>
            </a:r>
            <a:r>
              <a:rPr lang="en-AU" sz="6000" baseline="30000" dirty="0">
                <a:solidFill>
                  <a:schemeClr val="bg2"/>
                </a:solidFill>
                <a:effectLst/>
                <a:latin typeface="+mj-lt"/>
                <a:ea typeface="Calibri" panose="020F0502020204030204" pitchFamily="34" charset="0"/>
              </a:rPr>
              <a:t>1,2</a:t>
            </a:r>
            <a:r>
              <a:rPr lang="en-AU" sz="6000" dirty="0">
                <a:solidFill>
                  <a:schemeClr val="bg1"/>
                </a:solidFill>
                <a:latin typeface="+mj-lt"/>
                <a:cs typeface="Bangla MN" panose="02000500020000000000" pitchFamily="2" charset="0"/>
              </a:rPr>
              <a:t>, Yared Belete Belay</a:t>
            </a:r>
            <a:r>
              <a:rPr lang="en-AU" sz="6000" baseline="30000" dirty="0">
                <a:solidFill>
                  <a:schemeClr val="bg2"/>
                </a:solidFill>
                <a:effectLst/>
                <a:latin typeface="+mj-lt"/>
                <a:ea typeface="Calibri" panose="020F0502020204030204" pitchFamily="34" charset="0"/>
              </a:rPr>
              <a:t>3</a:t>
            </a:r>
            <a:r>
              <a:rPr lang="en-AU" sz="6000" dirty="0">
                <a:solidFill>
                  <a:schemeClr val="bg1"/>
                </a:solidFill>
                <a:latin typeface="+mj-lt"/>
                <a:cs typeface="Bangla MN" panose="02000500020000000000" pitchFamily="2" charset="0"/>
              </a:rPr>
              <a:t>, Ning Yan Gu</a:t>
            </a:r>
            <a:r>
              <a:rPr lang="en-AU" sz="6000" baseline="30000" dirty="0">
                <a:solidFill>
                  <a:schemeClr val="bg2"/>
                </a:solidFill>
                <a:latin typeface="+mj-lt"/>
                <a:ea typeface="Calibri" panose="020F0502020204030204" pitchFamily="34" charset="0"/>
              </a:rPr>
              <a:t>4</a:t>
            </a:r>
            <a:endParaRPr lang="en-AU" sz="6000" dirty="0">
              <a:solidFill>
                <a:schemeClr val="bg1"/>
              </a:solidFill>
              <a:latin typeface="+mj-lt"/>
              <a:cs typeface="Bangla MN" panose="02000500020000000000" pitchFamily="2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AU" sz="6000" dirty="0">
                <a:solidFill>
                  <a:schemeClr val="bg1"/>
                </a:solidFill>
                <a:latin typeface="+mj-lt"/>
                <a:cs typeface="Bangla MN" panose="02000500020000000000" pitchFamily="2" charset="0"/>
              </a:rPr>
              <a:t> </a:t>
            </a:r>
            <a:r>
              <a:rPr lang="en-AU" sz="4800" dirty="0">
                <a:solidFill>
                  <a:schemeClr val="bg1"/>
                </a:solidFill>
                <a:latin typeface="+mj-lt"/>
                <a:cs typeface="Bangla MN" panose="02000500020000000000" pitchFamily="2" charset="0"/>
              </a:rPr>
              <a:t>1 The University of Newcastle, NSW, Australia; 2 University of Gondar, Ethiopia; 3 Monash University, Australia; 4 University of San Francisco, California, U.S.A.</a:t>
            </a:r>
            <a:endParaRPr lang="en-US" sz="7000" dirty="0">
              <a:solidFill>
                <a:schemeClr val="bg1"/>
              </a:solidFill>
              <a:latin typeface="+mj-lt"/>
              <a:cs typeface="Bangla MN" panose="02000500020000000000" pitchFamily="2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F6A1B3-E956-BB34-7DB5-C58CA159F51D}"/>
              </a:ext>
            </a:extLst>
          </p:cNvPr>
          <p:cNvSpPr txBox="1">
            <a:spLocks/>
          </p:cNvSpPr>
          <p:nvPr/>
        </p:nvSpPr>
        <p:spPr>
          <a:xfrm>
            <a:off x="366142" y="10800872"/>
            <a:ext cx="16582091" cy="8569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352338" tIns="176169" rIns="352338" bIns="176169" rtlCol="0">
            <a:no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Design &amp; Participants: </a:t>
            </a:r>
          </a:p>
          <a:p>
            <a:pPr marL="1244600" lvl="1" indent="0">
              <a:spcBef>
                <a:spcPts val="0"/>
              </a:spcBef>
              <a:buNone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Repeated measures in a cross-sectional study, University of Gondar Comprehensive Specialized Hospital; </a:t>
            </a:r>
          </a:p>
          <a:p>
            <a:pPr marL="1244600" lvl="1" indent="0">
              <a:spcBef>
                <a:spcPts val="0"/>
              </a:spcBef>
              <a:buNone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- 957 dyads of children/adolescents (aged 4-18) and their parents/caregivers were recruited.</a:t>
            </a: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Measures: </a:t>
            </a:r>
          </a:p>
          <a:p>
            <a:pPr marL="1244600" lvl="1" indent="0">
              <a:spcBef>
                <a:spcPts val="0"/>
              </a:spcBef>
              <a:buNone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Amharic versions of EQ-5D-Y-3L self-complete (child/adolescent) and proxy version 1  (parent/caregiver) administered at admission and at discharge.</a:t>
            </a:r>
          </a:p>
          <a:p>
            <a:pPr marL="57150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Statistical Analysis: </a:t>
            </a:r>
          </a:p>
          <a:p>
            <a:pPr marL="2398689" lvl="1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Chi-square, t-test, weighted Cohen’s kappa, and ICC.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65590A-A927-0701-D63C-9C8B5064E5CA}"/>
              </a:ext>
            </a:extLst>
          </p:cNvPr>
          <p:cNvSpPr txBox="1"/>
          <p:nvPr/>
        </p:nvSpPr>
        <p:spPr>
          <a:xfrm>
            <a:off x="16955372" y="6003754"/>
            <a:ext cx="16724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Inadequate income associated to more problems in 'Worried, Sad, or Unhappy' (Child p=0.009, caregiver p&lt;0.001)</a:t>
            </a:r>
          </a:p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Rural residency associated to more problems in mobility (p=0.031).</a:t>
            </a: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AU" sz="4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EQ-5D-Y Index &amp; EQ-VAS Scores:</a:t>
            </a:r>
          </a:p>
          <a:p>
            <a:pPr marL="584200" marR="0" lvl="1" algn="just">
              <a:spcBef>
                <a:spcPts val="0"/>
              </a:spcBef>
              <a:spcAft>
                <a:spcPts val="0"/>
              </a:spcAft>
            </a:pPr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ICC: 0.498 to 0.676 indicating moderate agreement.</a:t>
            </a:r>
            <a:endParaRPr lang="en-AU" sz="4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45D84A-F35B-CC11-CB4D-6065D3B296C8}"/>
              </a:ext>
            </a:extLst>
          </p:cNvPr>
          <p:cNvSpPr txBox="1"/>
          <p:nvPr/>
        </p:nvSpPr>
        <p:spPr>
          <a:xfrm>
            <a:off x="36814244" y="22957410"/>
            <a:ext cx="134178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AU" sz="4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study revealed the influence of demographics in child and parent reports, and variable agreement levels alongside demographic influences.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AU" sz="4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This calls for further study to understand the variations and influencing factors</a:t>
            </a:r>
            <a:r>
              <a:rPr lang="en-US" sz="4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US" sz="4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B7A187-91A9-461C-1900-929CEFA66BBE}"/>
              </a:ext>
            </a:extLst>
          </p:cNvPr>
          <p:cNvSpPr txBox="1"/>
          <p:nvPr/>
        </p:nvSpPr>
        <p:spPr>
          <a:xfrm>
            <a:off x="17371206" y="10883826"/>
            <a:ext cx="162954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4800" b="1" dirty="0">
                <a:solidFill>
                  <a:srgbClr val="486DA8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Table 1. Problems by </a:t>
            </a:r>
            <a:r>
              <a:rPr lang="en-US" sz="4800" b="1">
                <a:solidFill>
                  <a:srgbClr val="486DA8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respondent characteristics</a:t>
            </a:r>
            <a:endParaRPr lang="en-US" sz="4800" b="1" dirty="0">
              <a:solidFill>
                <a:srgbClr val="486DA8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6EEC94-E03E-E3E4-B9D4-5C942451CB9D}"/>
              </a:ext>
            </a:extLst>
          </p:cNvPr>
          <p:cNvSpPr txBox="1"/>
          <p:nvPr/>
        </p:nvSpPr>
        <p:spPr>
          <a:xfrm>
            <a:off x="34426693" y="6003754"/>
            <a:ext cx="1649427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AU" sz="4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Agreement analysis </a:t>
            </a:r>
          </a:p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Weighted kappa: 0.15 to 0.38, indicating poor to fair agreement.</a:t>
            </a:r>
          </a:p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Lowest in 'Worried, Sad, or Unhappy' dimension at discharge.</a:t>
            </a: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AU" sz="4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Subgroup analysis:</a:t>
            </a:r>
            <a:r>
              <a:rPr lang="en-AU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Higher agreement in boys, in the 7-15 age group, and in the rural residents observed.</a:t>
            </a:r>
            <a:endParaRPr lang="en-US" sz="4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EDCCA1-EFB0-59F0-000C-E478A0BDD4D9}"/>
              </a:ext>
            </a:extLst>
          </p:cNvPr>
          <p:cNvSpPr txBox="1"/>
          <p:nvPr/>
        </p:nvSpPr>
        <p:spPr>
          <a:xfrm>
            <a:off x="361691" y="20279375"/>
            <a:ext cx="16273703" cy="821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AU" sz="4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Characteristics:</a:t>
            </a:r>
            <a:r>
              <a:rPr lang="en-AU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 of 985 dyads, 957 (97.1%) dyads included in analysis:  52.7% boys; age 10.7±4.3 years; common illnesses included  pneumonia, meningitis, and malnutrition; median LOS 10 days (IQR 7-15 days).</a:t>
            </a: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AU" sz="4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Reported problems by demographics:</a:t>
            </a:r>
          </a:p>
          <a:p>
            <a:pPr marL="584200" lvl="1" algn="just"/>
            <a:r>
              <a:rPr lang="en-AU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Increase in problems as age advances: specifically, 'Looking After Myself' (p=0.019), 'Doing Usual Activities' (p&lt;0.001), 'Pain/Discomfort' (p&lt;0.001), 'Worried, Sad, or Unhappy' (p&lt;0.001).</a:t>
            </a:r>
          </a:p>
          <a:p>
            <a:pPr marL="584200" lvl="1" algn="just"/>
            <a:r>
              <a:rPr lang="en-AU" sz="4800" dirty="0">
                <a:latin typeface="Calibri" panose="020F0502020204030204" pitchFamily="34" charset="0"/>
                <a:cs typeface="Times New Roman" panose="02020603050405020304" pitchFamily="18" charset="0"/>
              </a:rPr>
              <a:t>- Oldest age group (12-18) reported the highest frequency of problems.</a:t>
            </a:r>
            <a:endParaRPr lang="en-AU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43F9E9-9BA0-0E10-AC48-7FD8493ACCF0}"/>
              </a:ext>
            </a:extLst>
          </p:cNvPr>
          <p:cNvSpPr txBox="1"/>
          <p:nvPr/>
        </p:nvSpPr>
        <p:spPr>
          <a:xfrm>
            <a:off x="36801943" y="11406087"/>
            <a:ext cx="1407866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4800" b="1" dirty="0">
                <a:solidFill>
                  <a:srgbClr val="486DA8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Table 2. </a:t>
            </a:r>
            <a:r>
              <a:rPr lang="en-US" sz="4800" b="1" dirty="0">
                <a:solidFill>
                  <a:srgbClr val="486DA8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Child-caregiver agreement at baseline and discharge measures</a:t>
            </a:r>
            <a:endParaRPr lang="en-US" sz="4800" b="1" dirty="0">
              <a:solidFill>
                <a:srgbClr val="486DA8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3CD81FB8-2CF8-CCC3-C146-9F94D638DCF2}"/>
              </a:ext>
            </a:extLst>
          </p:cNvPr>
          <p:cNvSpPr txBox="1">
            <a:spLocks/>
          </p:cNvSpPr>
          <p:nvPr/>
        </p:nvSpPr>
        <p:spPr>
          <a:xfrm>
            <a:off x="209102" y="19191656"/>
            <a:ext cx="16578882" cy="1068906"/>
          </a:xfrm>
          <a:prstGeom prst="rect">
            <a:avLst/>
          </a:prstGeom>
          <a:solidFill>
            <a:srgbClr val="486DA8"/>
          </a:solidFill>
          <a:ln>
            <a:solidFill>
              <a:schemeClr val="accent1"/>
            </a:solidFill>
          </a:ln>
        </p:spPr>
        <p:txBody>
          <a:bodyPr vert="horz" lIns="352338" tIns="176169" rIns="352338" bIns="176169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R</a:t>
            </a:r>
            <a:r>
              <a:rPr lang="en-AU" sz="4800" b="1" cap="small" dirty="0">
                <a:solidFill>
                  <a:schemeClr val="bg1"/>
                </a:solidFill>
                <a:latin typeface="Calisto MT" panose="02040603050505030304" pitchFamily="18" charset="0"/>
                <a:cs typeface="Bangla MN" panose="02000500020000000000" pitchFamily="2" charset="0"/>
              </a:rPr>
              <a:t>ESULTS</a:t>
            </a:r>
          </a:p>
        </p:txBody>
      </p:sp>
      <p:pic>
        <p:nvPicPr>
          <p:cNvPr id="40" name="Picture 39" descr="new">
            <a:extLst>
              <a:ext uri="{FF2B5EF4-FFF2-40B4-BE49-F238E27FC236}">
                <a16:creationId xmlns:a16="http://schemas.microsoft.com/office/drawing/2014/main" id="{B2D461ED-63FB-4F9E-CD13-E3FE8041C0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6447" y="929340"/>
            <a:ext cx="4518427" cy="409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CF2E492-E585-1FC1-FDC0-9338A9034E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870" t="3100" r="14956" b="1000"/>
          <a:stretch/>
        </p:blipFill>
        <p:spPr>
          <a:xfrm>
            <a:off x="16906854" y="11927952"/>
            <a:ext cx="19582250" cy="14275219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56D3A3D-01F3-C688-80C7-433D60188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29891"/>
              </p:ext>
            </p:extLst>
          </p:nvPr>
        </p:nvGraphicFramePr>
        <p:xfrm>
          <a:off x="36814244" y="13109903"/>
          <a:ext cx="13417869" cy="8665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8545">
                  <a:extLst>
                    <a:ext uri="{9D8B030D-6E8A-4147-A177-3AD203B41FA5}">
                      <a16:colId xmlns:a16="http://schemas.microsoft.com/office/drawing/2014/main" val="3507812422"/>
                    </a:ext>
                  </a:extLst>
                </a:gridCol>
                <a:gridCol w="2512695">
                  <a:extLst>
                    <a:ext uri="{9D8B030D-6E8A-4147-A177-3AD203B41FA5}">
                      <a16:colId xmlns:a16="http://schemas.microsoft.com/office/drawing/2014/main" val="1731605071"/>
                    </a:ext>
                  </a:extLst>
                </a:gridCol>
                <a:gridCol w="2712720">
                  <a:extLst>
                    <a:ext uri="{9D8B030D-6E8A-4147-A177-3AD203B41FA5}">
                      <a16:colId xmlns:a16="http://schemas.microsoft.com/office/drawing/2014/main" val="325880570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9825374"/>
                    </a:ext>
                  </a:extLst>
                </a:gridCol>
                <a:gridCol w="2003109">
                  <a:extLst>
                    <a:ext uri="{9D8B030D-6E8A-4147-A177-3AD203B41FA5}">
                      <a16:colId xmlns:a16="http://schemas.microsoft.com/office/drawing/2014/main" val="1152581449"/>
                    </a:ext>
                  </a:extLst>
                </a:gridCol>
              </a:tblGrid>
              <a:tr h="18603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EQ-5D-Y-3L Dimensions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Time point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Percent exact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agreement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Weighted kappa coefficient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P-value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33995"/>
                  </a:ext>
                </a:extLst>
              </a:tr>
              <a:tr h="680537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Mobility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Baseline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78.9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0.38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2371573316"/>
                  </a:ext>
                </a:extLst>
              </a:tr>
              <a:tr h="6805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Follow up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88.4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0.34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3087222740"/>
                  </a:ext>
                </a:extLst>
              </a:tr>
              <a:tr h="6805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Looking After Myself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Baseline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79.0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0.38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447555813"/>
                  </a:ext>
                </a:extLst>
              </a:tr>
              <a:tr h="6805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Follow up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88.3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0.29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3040539923"/>
                  </a:ext>
                </a:extLst>
              </a:tr>
              <a:tr h="680537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Usual activity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Baseline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74.4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0.28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1885643740"/>
                  </a:ext>
                </a:extLst>
              </a:tr>
              <a:tr h="6805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Follow up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86.9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0.31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905692463"/>
                  </a:ext>
                </a:extLst>
              </a:tr>
              <a:tr h="680537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Pain/discomfort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Baseline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74.0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0.28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2114051813"/>
                  </a:ext>
                </a:extLst>
              </a:tr>
              <a:tr h="6805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Follow up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84.5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0.26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3265126814"/>
                  </a:ext>
                </a:extLst>
              </a:tr>
              <a:tr h="6805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Worried, Sad or Unhappy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rgbClr val="486D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Baseline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72.8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0.36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&lt;0.001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4134604896"/>
                  </a:ext>
                </a:extLst>
              </a:tr>
              <a:tr h="6805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Follow up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89.5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>
                          <a:effectLst/>
                        </a:rPr>
                        <a:t>0.15</a:t>
                      </a:r>
                      <a:endParaRPr lang="en-AU" sz="33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300" kern="100" dirty="0">
                          <a:effectLst/>
                        </a:rPr>
                        <a:t>&lt;0.001</a:t>
                      </a:r>
                      <a:endParaRPr lang="en-AU" sz="33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887886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7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D2EEB"/>
      </a:accent1>
      <a:accent2>
        <a:srgbClr val="FB010A"/>
      </a:accent2>
      <a:accent3>
        <a:srgbClr val="323232"/>
      </a:accent3>
      <a:accent4>
        <a:srgbClr val="B2B2B2"/>
      </a:accent4>
      <a:accent5>
        <a:srgbClr val="F2F2F2"/>
      </a:accent5>
      <a:accent6>
        <a:srgbClr val="FF9600"/>
      </a:accent6>
      <a:hlink>
        <a:srgbClr val="09D369"/>
      </a:hlink>
      <a:folHlink>
        <a:srgbClr val="0F4BE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1F0801EA-7CB9-4C4A-8FC7-84566A2AF807}"/>
</file>

<file path=customXml/itemProps2.xml><?xml version="1.0" encoding="utf-8"?>
<ds:datastoreItem xmlns:ds="http://schemas.openxmlformats.org/officeDocument/2006/customXml" ds:itemID="{500FE4DB-AF40-4B27-ABA8-8EB1479DDAED}"/>
</file>

<file path=customXml/itemProps3.xml><?xml version="1.0" encoding="utf-8"?>
<ds:datastoreItem xmlns:ds="http://schemas.openxmlformats.org/officeDocument/2006/customXml" ds:itemID="{C18609CB-7918-4FFA-A170-25F0C211B9A4}"/>
</file>

<file path=docProps/app.xml><?xml version="1.0" encoding="utf-8"?>
<Properties xmlns="http://schemas.openxmlformats.org/officeDocument/2006/extended-properties" xmlns:vt="http://schemas.openxmlformats.org/officeDocument/2006/docPropsVTypes">
  <TotalTime>23402</TotalTime>
  <Words>553</Words>
  <Application>Microsoft Office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Calisto MT</vt:lpstr>
      <vt:lpstr>Arial</vt:lpstr>
      <vt:lpstr>Wingdings</vt:lpstr>
      <vt:lpstr>Office Theme</vt:lpstr>
      <vt:lpstr>PowerPoint Presentation</vt:lpstr>
    </vt:vector>
  </TitlesOfParts>
  <Company>University of Technology,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Slavica Kochovska</dc:creator>
  <cp:lastModifiedBy>Mandy van Reenen</cp:lastModifiedBy>
  <cp:revision>442</cp:revision>
  <cp:lastPrinted>2022-06-16T04:28:47Z</cp:lastPrinted>
  <dcterms:created xsi:type="dcterms:W3CDTF">2017-08-27T22:42:01Z</dcterms:created>
  <dcterms:modified xsi:type="dcterms:W3CDTF">2024-02-13T15:12:16Z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