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taskpanes.xml" ContentType="application/vnd.ms-office.webextensiontaskpane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7C71B-99BC-4C25-8656-811608C52311}" v="2" dt="2024-02-11T19:27:17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09" autoAdjust="0"/>
  </p:normalViewPr>
  <p:slideViewPr>
    <p:cSldViewPr snapToGrid="0">
      <p:cViewPr varScale="1">
        <p:scale>
          <a:sx n="67" d="100"/>
          <a:sy n="67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322BF-BC75-4189-B2DF-8C4247FE0757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CAABD-0B5C-4BF9-9ED0-31564EC11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0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CAABD-0B5C-4BF9-9ED0-31564EC11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3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4C02-35C8-4F80-51DC-E2489159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1B827-F6EF-1E42-66B2-655696B0D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90EA-DEB3-A339-0558-84E153AC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B816-0865-2E08-03D9-201D1088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802C-CDE6-575E-03D9-4695C3BE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17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4B93-A20C-3B2F-3DAD-E816CE3F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63C72-CE56-7B43-1740-807825427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4183-CD1F-399B-435D-8EC59AC3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1B30-5FCE-149B-30B3-EA314877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CBA1D-6D98-80F7-AE55-9F24A34C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01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21013-E81C-B361-AC84-C9118FADE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9B6C4-95D1-E0DB-3ED3-70775992C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F2EC-8BED-6C25-D239-24DA7D49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E9A3-4EEB-61F4-F957-896A52E9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3D26A-FB06-D8B2-892E-331AA132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133E-11C3-1F94-386C-A2BE53F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B59D-3510-A144-5FE5-CB3369AE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AEFC-BD96-6A29-3DBD-0781E988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263-2E66-F061-6DBD-5E83A2A7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C426-7465-24B6-8592-F65B4606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9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7F64-9431-2E42-6FE3-771207E2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BFEE5-16DC-E9C2-7567-37D46D887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92CC-3068-E5BE-664E-111F5705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4FC2-5959-DFB2-3C49-EEA460B0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18B04-B598-C3E9-C6F8-AD030AAB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7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2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2150-CA8F-35A2-B0BE-799A3E5F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E03A-D083-C4C4-8685-38E1A5765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A522F-2EEC-0358-EB6A-22F28A296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E9453-F033-7BDB-1387-47CD4D50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00364-49C0-3B1E-2EE2-A923005F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0B3EB-0AED-EF32-7E41-B95DB5AB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783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0E86-A384-041C-C6C9-BC7DEEEA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C0FC3-8A64-A18C-6BCF-0C66DE6F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625DD-411B-8746-6433-4D78B9AB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66F7A-8F31-D86F-52E0-39A468C81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EF767-EEDE-9E34-0ECA-6C7617550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520AC-A9ED-84F3-639F-67D755E2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2F585-8AE0-6B32-8926-93F3F291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9C7B1-12EB-52D3-8E15-0FEB2E7A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76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9046-AB4D-9F1D-DCBB-E5F18DE3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65343-6686-FC12-40B5-82C7A394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4B054-FD9C-CEE1-2DE8-C6402FAD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54159-0671-0048-3658-05B7F5E6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32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0A407-4A6D-36F5-934A-43CA5C92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ECC96-B4E7-8FC5-CA65-5C74881D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BFB18-8928-9807-EDF3-118EE5EE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28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25B4-5D8F-4A6D-C0EE-5445D538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2BB9-F177-7965-192B-CC33DDA9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AECD5-8BC7-0153-1BED-696D7F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65E92-3528-998C-3496-F0E2A85E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07034-E4AC-91AE-561E-3324ACDE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E2F45-6B1D-EDF2-8F41-C1D4FBC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70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35D6-39A9-5277-C89B-5969B281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A7C5D-3552-D8FB-2F82-A9874B2A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326AA-4474-B2A8-67D8-D76CCD19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FECD0-65EC-B217-97AE-F78103DE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D1C-08C0-48B2-89CD-7AAE99865564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1B4F5-6412-BE6B-86DD-E45195FB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DBF02-5907-2687-E8DD-6C9DBC8A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B00-6489-4497-B142-3DA3488C5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3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CD820-67FB-4194-033A-DD22D814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38D4E-B598-01E0-5736-C7328841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D311-F16A-521B-CBA4-C8A52369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F55BD1C-08C0-48B2-89CD-7AAE99865564}" type="datetimeFigureOut">
              <a:rPr lang="nb-NO" smtClean="0"/>
              <a:pPr/>
              <a:t>13.02.2024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BD02-ED96-1B15-CEB3-175F54E6B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6540A-C500-7CEC-90B8-A1590AE99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29A4B00-6489-4497-B142-3DA3488C550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7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sevqol.com/ECR2024po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69466-ABCC-0D03-4E2B-5C9C6D31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26EF34-9343-1732-9772-2FF146E8C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82" y="6134943"/>
            <a:ext cx="735218" cy="73521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C6A17AAA-2C81-2D2A-BDB5-B38525E23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8" t="5428" r="17820" b="39436"/>
          <a:stretch/>
        </p:blipFill>
        <p:spPr bwMode="auto">
          <a:xfrm>
            <a:off x="9314377" y="1654444"/>
            <a:ext cx="2621858" cy="1738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5AE5A-6F7E-03BB-8176-99480ACB0437}"/>
              </a:ext>
            </a:extLst>
          </p:cNvPr>
          <p:cNvSpPr txBox="1"/>
          <p:nvPr/>
        </p:nvSpPr>
        <p:spPr>
          <a:xfrm>
            <a:off x="144110" y="1245704"/>
            <a:ext cx="28603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alibri" panose="020F0502020204030204" pitchFamily="34" charset="0"/>
              </a:rPr>
              <a:t>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To examine the assumed public preference to prioritise the worse-off in terms of health, even if this leads to a smaller total health 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Observe priority setting over known individual health utilities for EQ-5D-5L health states, to accommodate heterogeneous health state evaluation.</a:t>
            </a:r>
          </a:p>
          <a:p>
            <a:r>
              <a:rPr lang="en-GB" sz="1000" b="1" dirty="0">
                <a:latin typeface="Calibri" panose="020F0502020204030204" pitchFamily="34" charset="0"/>
              </a:rPr>
              <a:t>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Discrete choice experiment (DCE), using individual computer-assisted interviews with members of the Norwegian general population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The choice was between treating two patient groups, the trade-off being to prioritise the worse-off against a greater total health gain (Fig.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Treatments were framed as improvements in EQ-5D-5L health states (Fig. 2), and individual-level health utility values were obtained prior to the DCE by using time trade-off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Analysis employed mixed-effects models with task and respondent properties</a:t>
            </a:r>
          </a:p>
          <a:p>
            <a:r>
              <a:rPr lang="en-GB" sz="1000" b="1" dirty="0">
                <a:latin typeface="Calibri" panose="020F0502020204030204" pitchFamily="34" charset="0"/>
              </a:rPr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The DCE was given to 468 respondents, each completing four tasks.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Respondent’s choices were not influenced by initial severity, but with the size of the health improvement (Fig. 3, Table 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Choice behavior was influenced by gender, religion and age (Fig. 3, Table 1)</a:t>
            </a:r>
          </a:p>
          <a:p>
            <a:r>
              <a:rPr lang="en-GB" sz="1000" b="1" dirty="0">
                <a:latin typeface="Calibri" panose="020F0502020204030204" pitchFamily="34" charset="0"/>
              </a:rPr>
              <a:t>Conclusion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</a:rPr>
              <a:t>We found no support for a preference for prioritising the worse-off when using individually-calibrated health state utilities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04039-2DE4-7CC3-19A2-187A0FDF0586}"/>
              </a:ext>
            </a:extLst>
          </p:cNvPr>
          <p:cNvSpPr/>
          <p:nvPr/>
        </p:nvSpPr>
        <p:spPr>
          <a:xfrm>
            <a:off x="3219047" y="0"/>
            <a:ext cx="5757769" cy="6863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FE010-2591-4830-D7F4-AA4818904511}"/>
              </a:ext>
            </a:extLst>
          </p:cNvPr>
          <p:cNvSpPr txBox="1"/>
          <p:nvPr/>
        </p:nvSpPr>
        <p:spPr>
          <a:xfrm>
            <a:off x="0" y="68628"/>
            <a:ext cx="33503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GB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preference for the better-off? </a:t>
            </a:r>
            <a:br>
              <a:rPr lang="en-GB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discrete choice experiment using individually calibrated EQ-5D-5L health state values</a:t>
            </a:r>
            <a:endParaRPr lang="en-GB" sz="12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6F964-2115-6DCC-1519-42A9C37C2C51}"/>
              </a:ext>
            </a:extLst>
          </p:cNvPr>
          <p:cNvSpPr txBox="1"/>
          <p:nvPr/>
        </p:nvSpPr>
        <p:spPr>
          <a:xfrm>
            <a:off x="3636020" y="177892"/>
            <a:ext cx="4885333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GB" sz="2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chose to treat the patient group that was better-off, even when there was little additional health benefit by doing so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11A4F8-7CD4-1F53-8C7A-42D8C516E5A4}"/>
              </a:ext>
            </a:extLst>
          </p:cNvPr>
          <p:cNvSpPr txBox="1"/>
          <p:nvPr/>
        </p:nvSpPr>
        <p:spPr>
          <a:xfrm>
            <a:off x="8938326" y="43884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</a:rPr>
              <a:t>Figure 1 - DCE example task structure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527D45C-B5C9-B94B-0E87-6EF1EAD48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82722"/>
              </p:ext>
            </p:extLst>
          </p:nvPr>
        </p:nvGraphicFramePr>
        <p:xfrm>
          <a:off x="9086400" y="3974945"/>
          <a:ext cx="3023999" cy="2159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513">
                  <a:extLst>
                    <a:ext uri="{9D8B030D-6E8A-4147-A177-3AD203B41FA5}">
                      <a16:colId xmlns:a16="http://schemas.microsoft.com/office/drawing/2014/main" val="1827980690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2981663288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2192838638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1024031302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928398778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566461387"/>
                    </a:ext>
                  </a:extLst>
                </a:gridCol>
                <a:gridCol w="306581">
                  <a:extLst>
                    <a:ext uri="{9D8B030D-6E8A-4147-A177-3AD203B41FA5}">
                      <a16:colId xmlns:a16="http://schemas.microsoft.com/office/drawing/2014/main" val="1549666532"/>
                    </a:ext>
                  </a:extLst>
                </a:gridCol>
              </a:tblGrid>
              <a:tr h="19205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>
                          <a:solidFill>
                            <a:schemeClr val="tx1"/>
                          </a:solidFill>
                          <a:effectLst/>
                        </a:rPr>
                        <a:t>Task properties only</a:t>
                      </a:r>
                      <a:endParaRPr lang="en-GB" sz="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 dirty="0">
                          <a:solidFill>
                            <a:schemeClr val="tx1"/>
                          </a:solidFill>
                          <a:effectLst/>
                        </a:rPr>
                        <a:t>Task and respondent properties</a:t>
                      </a:r>
                      <a:endParaRPr lang="en-GB" sz="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282335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Characteristic</a:t>
                      </a:r>
                      <a:endParaRPr lang="en-GB" sz="7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GB" sz="600" b="1" kern="1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>
                          <a:solidFill>
                            <a:schemeClr val="tx1"/>
                          </a:solidFill>
                          <a:effectLst/>
                        </a:rPr>
                        <a:t>95% CI</a:t>
                      </a:r>
                      <a:r>
                        <a:rPr lang="en-GB" sz="600" b="1" kern="1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GB" sz="600" b="1" kern="1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>
                          <a:solidFill>
                            <a:schemeClr val="tx1"/>
                          </a:solidFill>
                          <a:effectLst/>
                        </a:rPr>
                        <a:t>95% CI</a:t>
                      </a:r>
                      <a:r>
                        <a:rPr lang="en-GB" sz="600" b="1" kern="1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kern="1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28787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(Intercept)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0.57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0.39, 0.81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0.47, 1.15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2238742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Difference in initial </a:t>
                      </a:r>
                      <a:b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health utility 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1.05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0.85, 1.31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1.06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0.85, 1.31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8725851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Difference in gain in </a:t>
                      </a:r>
                      <a:b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health utility 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0.65, 0.91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0.64, 0.90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0684525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Gender (ref = Female)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0.53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0.35, 0.82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032135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Religion (ref = Non-religious)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1.67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1.09, 2.56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7691194"/>
                  </a:ext>
                </a:extLst>
              </a:tr>
              <a:tr h="17548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Age group (ref = 18–31)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7973902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31-50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>
                          <a:solidFill>
                            <a:schemeClr val="tx1"/>
                          </a:solidFill>
                          <a:effectLst/>
                        </a:rPr>
                        <a:t>0.44, 1.18</a:t>
                      </a:r>
                      <a:endParaRPr lang="en-GB" sz="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5390310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51+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0.56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0.33, 0.96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0.036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69185"/>
                  </a:ext>
                </a:extLst>
              </a:tr>
              <a:tr h="192050">
                <a:tc gridSpan="7">
                  <a:txBody>
                    <a:bodyPr/>
                    <a:lstStyle/>
                    <a:p>
                      <a:pPr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GB" sz="600" kern="100" dirty="0">
                          <a:solidFill>
                            <a:schemeClr val="tx1"/>
                          </a:solidFill>
                          <a:effectLst/>
                        </a:rPr>
                        <a:t>OR = Odds Ratio, CI = Confidence Interval</a:t>
                      </a:r>
                      <a:endParaRPr lang="en-GB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359379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15957487-4FD1-6561-E1B0-D4ABB174B5E6}"/>
              </a:ext>
            </a:extLst>
          </p:cNvPr>
          <p:cNvSpPr txBox="1"/>
          <p:nvPr/>
        </p:nvSpPr>
        <p:spPr>
          <a:xfrm>
            <a:off x="8927909" y="3759501"/>
            <a:ext cx="3264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</a:rPr>
              <a:t>Table 1 - Mixed effects models for respondents prioritising the worse-off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62C158-21D4-3773-EC22-96544986E3EA}"/>
              </a:ext>
            </a:extLst>
          </p:cNvPr>
          <p:cNvSpPr txBox="1"/>
          <p:nvPr/>
        </p:nvSpPr>
        <p:spPr>
          <a:xfrm>
            <a:off x="3421438" y="6055615"/>
            <a:ext cx="53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Calibri" panose="020F0502020204030204" pitchFamily="34" charset="0"/>
              </a:rPr>
              <a:t>Figure 3 – Illustrative choice predictions based on the mixed-effects model</a:t>
            </a:r>
          </a:p>
          <a:p>
            <a:r>
              <a:rPr lang="en-GB" sz="800" i="1" dirty="0">
                <a:solidFill>
                  <a:schemeClr val="bg1"/>
                </a:solidFill>
                <a:latin typeface="Calibri" panose="020F0502020204030204" pitchFamily="34" charset="0"/>
              </a:rPr>
              <a:t>The lines show the predicted probability of prioritising the worse-off patient group in the discrete choice experiment, based on coefficients from our mixed-effects model. The X-axis shows how much additional health would be gained if participants prioritised the better-off group. Stratifications by gender and religion.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00C9B-6A3F-3CAC-F051-7B50FDF3B0A0}"/>
              </a:ext>
            </a:extLst>
          </p:cNvPr>
          <p:cNvSpPr txBox="1"/>
          <p:nvPr/>
        </p:nvSpPr>
        <p:spPr>
          <a:xfrm>
            <a:off x="221800" y="782326"/>
            <a:ext cx="2844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Marius L Torjusen</a:t>
            </a:r>
            <a:r>
              <a:rPr kumimoji="0" lang="en-GB" sz="800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GB" sz="8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Rand</a:t>
            </a:r>
            <a:r>
              <a:rPr kumimoji="0" lang="en-GB" sz="800" b="0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GT Whitehurst</a:t>
            </a:r>
            <a:r>
              <a:rPr kumimoji="0" lang="en-GB" sz="800" b="0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Knut Stavem</a:t>
            </a:r>
            <a:r>
              <a:rPr kumimoji="0" lang="en-GB" sz="800" b="0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r>
              <a:rPr lang="en-GB" sz="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Mathias Barra</a:t>
            </a:r>
            <a:r>
              <a:rPr kumimoji="0" lang="en-GB" sz="800" b="0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GB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6637D-7C91-C4D8-A354-385853D301A5}"/>
              </a:ext>
            </a:extLst>
          </p:cNvPr>
          <p:cNvSpPr txBox="1"/>
          <p:nvPr/>
        </p:nvSpPr>
        <p:spPr>
          <a:xfrm>
            <a:off x="8947477" y="1355722"/>
            <a:ext cx="2747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</a:rPr>
              <a:t>Figure 2 - DCE screenshot from the data collection software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79BF689-F61A-46D1-57C8-EF665C2B3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38" y="2011301"/>
            <a:ext cx="5329684" cy="3997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EA3D2-CD00-43AA-8DC3-935697BA9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4649" y="342606"/>
            <a:ext cx="2091356" cy="776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134C14D-5FF7-E8AD-9C14-C84B8E911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8943067"/>
                  </p:ext>
                </p:extLst>
              </p:nvPr>
            </p:nvGraphicFramePr>
            <p:xfrm>
              <a:off x="11052539" y="220884"/>
              <a:ext cx="1139461" cy="1049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461">
                      <a:extLst>
                        <a:ext uri="{9D8B030D-6E8A-4147-A177-3AD203B41FA5}">
                          <a16:colId xmlns:a16="http://schemas.microsoft.com/office/drawing/2014/main" val="264761263"/>
                        </a:ext>
                      </a:extLst>
                    </a:gridCol>
                  </a:tblGrid>
                  <a:tr h="816045">
                    <a:tc>
                      <a:txBody>
                        <a:bodyPr/>
                        <a:lstStyle/>
                        <a:p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Schematic representation of the DCE options </a:t>
                          </a:r>
                          <a:b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</a:br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 (worse-off) and </a:t>
                          </a:r>
                          <a:b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</a:br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 (greater total health) </a:t>
                          </a:r>
                          <a:b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</a:br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 a health utility scale</a:t>
                          </a:r>
                          <a:r>
                            <a:rPr lang="en-GB" sz="700" b="0" i="1" baseline="0" dirty="0">
                              <a:solidFill>
                                <a:schemeClr val="tx1"/>
                              </a:solidFill>
                            </a:rPr>
                            <a:t> where</a:t>
                          </a:r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𝐻𝑆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</a:rPr>
                            <a:t> represents the individual utility values for</a:t>
                          </a:r>
                          <a:r>
                            <a:rPr lang="en-GB" sz="700" b="0" i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700" b="0" i="1" dirty="0">
                              <a:solidFill>
                                <a:schemeClr val="tx1"/>
                              </a:solidFill>
                            </a:rPr>
                            <a:t>health states</a:t>
                          </a:r>
                          <a:r>
                            <a:rPr lang="en-GB" sz="700" b="0" i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GB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</m:oMath>
                          </a14:m>
                          <a:r>
                            <a:rPr lang="en-GB" sz="600" b="0" i="1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endParaRPr lang="en-GB" sz="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3021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134C14D-5FF7-E8AD-9C14-C84B8E911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8943067"/>
                  </p:ext>
                </p:extLst>
              </p:nvPr>
            </p:nvGraphicFramePr>
            <p:xfrm>
              <a:off x="11052539" y="220884"/>
              <a:ext cx="1139461" cy="1049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461">
                      <a:extLst>
                        <a:ext uri="{9D8B030D-6E8A-4147-A177-3AD203B41FA5}">
                          <a16:colId xmlns:a16="http://schemas.microsoft.com/office/drawing/2014/main" val="264761263"/>
                        </a:ext>
                      </a:extLst>
                    </a:gridCol>
                  </a:tblGrid>
                  <a:tr h="1049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021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42DDDB7C-CA04-E921-FFA1-F0B368080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345" y="864535"/>
            <a:ext cx="98455" cy="984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11FB97-7133-06F6-9D97-850174496393}"/>
              </a:ext>
            </a:extLst>
          </p:cNvPr>
          <p:cNvGrpSpPr>
            <a:grpSpLocks noChangeAspect="1"/>
          </p:cNvGrpSpPr>
          <p:nvPr/>
        </p:nvGrpSpPr>
        <p:grpSpPr>
          <a:xfrm>
            <a:off x="3614" y="6406284"/>
            <a:ext cx="3281305" cy="549492"/>
            <a:chOff x="5664798" y="5963602"/>
            <a:chExt cx="6654345" cy="1114347"/>
          </a:xfrm>
        </p:grpSpPr>
        <p:pic>
          <p:nvPicPr>
            <p:cNvPr id="18" name="Picture 1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108116D-ADBE-1A94-8341-BC846ECC9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019" y="5963602"/>
              <a:ext cx="1920124" cy="1114347"/>
            </a:xfrm>
            <a:prstGeom prst="rect">
              <a:avLst/>
            </a:prstGeom>
          </p:spPr>
        </p:pic>
        <p:pic>
          <p:nvPicPr>
            <p:cNvPr id="22" name="Picture 21" descr="A red square with white text&#10;&#10;Description automatically generated">
              <a:extLst>
                <a:ext uri="{FF2B5EF4-FFF2-40B4-BE49-F238E27FC236}">
                  <a16:creationId xmlns:a16="http://schemas.microsoft.com/office/drawing/2014/main" id="{01B9D13A-B58B-2671-2684-029917D79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66" b="14686"/>
            <a:stretch/>
          </p:blipFill>
          <p:spPr>
            <a:xfrm>
              <a:off x="9197504" y="6275550"/>
              <a:ext cx="1389329" cy="588587"/>
            </a:xfrm>
            <a:prstGeom prst="rect">
              <a:avLst/>
            </a:prstGeom>
          </p:spPr>
        </p:pic>
        <p:pic>
          <p:nvPicPr>
            <p:cNvPr id="23" name="Picture 22" descr="A blue logo with text&#10;&#10;Description automatically generated">
              <a:extLst>
                <a:ext uri="{FF2B5EF4-FFF2-40B4-BE49-F238E27FC236}">
                  <a16:creationId xmlns:a16="http://schemas.microsoft.com/office/drawing/2014/main" id="{DF6706CA-60E8-E472-3A0B-B12AA16BF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237" y="6349829"/>
              <a:ext cx="591748" cy="3540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265D02-03F5-EBA6-B3CE-D932177E5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350" y="6415050"/>
              <a:ext cx="2383032" cy="2337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4A5640-39AE-957A-BF3B-1D1079FDD14F}"/>
                </a:ext>
              </a:extLst>
            </p:cNvPr>
            <p:cNvSpPr txBox="1"/>
            <p:nvPr/>
          </p:nvSpPr>
          <p:spPr>
            <a:xfrm>
              <a:off x="5664798" y="6177142"/>
              <a:ext cx="465518" cy="405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17A68A-3C89-741A-FF97-C658EF8869D0}"/>
                </a:ext>
              </a:extLst>
            </p:cNvPr>
            <p:cNvSpPr txBox="1"/>
            <p:nvPr/>
          </p:nvSpPr>
          <p:spPr>
            <a:xfrm>
              <a:off x="8845372" y="6177142"/>
              <a:ext cx="465518" cy="405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CF5A66-8C41-B7E6-DD00-04CC77DF3944}"/>
                </a:ext>
              </a:extLst>
            </p:cNvPr>
            <p:cNvSpPr txBox="1"/>
            <p:nvPr/>
          </p:nvSpPr>
          <p:spPr>
            <a:xfrm>
              <a:off x="10468713" y="6177144"/>
              <a:ext cx="465518" cy="405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9E812D-D7A8-0C4F-A387-1FAA189DF62B}"/>
              </a:ext>
            </a:extLst>
          </p:cNvPr>
          <p:cNvSpPr txBox="1"/>
          <p:nvPr/>
        </p:nvSpPr>
        <p:spPr>
          <a:xfrm>
            <a:off x="9998071" y="6427114"/>
            <a:ext cx="15071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More info and app demo:</a:t>
            </a:r>
            <a:br>
              <a:rPr lang="en-GB" sz="900" b="1" dirty="0">
                <a:latin typeface="Calibri" panose="020F0502020204030204" pitchFamily="34" charset="0"/>
              </a:rPr>
            </a:br>
            <a:r>
              <a:rPr lang="en-GB" sz="900" b="1" dirty="0">
                <a:solidFill>
                  <a:schemeClr val="tx2"/>
                </a:solidFill>
                <a:latin typeface="Calibri" panose="020F0502020204030204" pitchFamily="34" charset="0"/>
                <a:hlinkClick r:id="rId14"/>
              </a:rPr>
              <a:t>sevqol.com/ECR2024poster</a:t>
            </a:r>
            <a:endParaRPr lang="en-GB" sz="9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GB" sz="900" b="1" dirty="0">
              <a:latin typeface="Calibri" panose="020F0502020204030204" pitchFamily="34" charset="0"/>
            </a:endParaRPr>
          </a:p>
        </p:txBody>
      </p:sp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4AB97C91-33D2-F039-D4F2-56C8D2F2C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41" y="904337"/>
            <a:ext cx="98455" cy="98455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CAA85968-C96F-CC61-5C0E-66698E133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849" y="902376"/>
            <a:ext cx="98455" cy="9845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C60A971-8FF6-AB82-1E31-0B4B6750B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73813"/>
              </p:ext>
            </p:extLst>
          </p:nvPr>
        </p:nvGraphicFramePr>
        <p:xfrm>
          <a:off x="9314377" y="3381529"/>
          <a:ext cx="2621858" cy="35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858">
                  <a:extLst>
                    <a:ext uri="{9D8B030D-6E8A-4147-A177-3AD203B41FA5}">
                      <a16:colId xmlns:a16="http://schemas.microsoft.com/office/drawing/2014/main" val="264761263"/>
                    </a:ext>
                  </a:extLst>
                </a:gridCol>
              </a:tblGrid>
              <a:tr h="351234">
                <a:tc>
                  <a:txBody>
                    <a:bodyPr/>
                    <a:lstStyle/>
                    <a:p>
                      <a:r>
                        <a:rPr lang="en-GB" sz="600" b="0" i="1" dirty="0">
                          <a:solidFill>
                            <a:schemeClr val="tx1"/>
                          </a:solidFill>
                        </a:rPr>
                        <a:t>Example of a DCE task, as displayed to the participants. Initial EQ-5D-5L health states to the left and treatment health state to the right.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2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17573"/>
      </p:ext>
    </p:extLst>
  </p:cSld>
  <p:clrMapOvr>
    <a:masterClrMapping/>
  </p:clrMapOvr>
</p:sld>
</file>

<file path=ppt/theme/theme1.xml><?xml version="1.0" encoding="utf-8"?>
<a:theme xmlns:a="http://schemas.openxmlformats.org/drawingml/2006/main" name="AHUS dark">
  <a:themeElements>
    <a:clrScheme name="AHUS Dark 1">
      <a:dk1>
        <a:srgbClr val="000000"/>
      </a:dk1>
      <a:lt1>
        <a:sysClr val="window" lastClr="FFFFFF"/>
      </a:lt1>
      <a:dk2>
        <a:srgbClr val="002042"/>
      </a:dk2>
      <a:lt2>
        <a:srgbClr val="D5EEF6"/>
      </a:lt2>
      <a:accent1>
        <a:srgbClr val="D4BFD8"/>
      </a:accent1>
      <a:accent2>
        <a:srgbClr val="F3BDBF"/>
      </a:accent2>
      <a:accent3>
        <a:srgbClr val="FABAA6"/>
      </a:accent3>
      <a:accent4>
        <a:srgbClr val="FECF8D"/>
      </a:accent4>
      <a:accent5>
        <a:srgbClr val="90BFAE"/>
      </a:accent5>
      <a:accent6>
        <a:srgbClr val="6CADDF"/>
      </a:accent6>
      <a:hlink>
        <a:srgbClr val="6CADDF"/>
      </a:hlink>
      <a:folHlink>
        <a:srgbClr val="D4BFD8"/>
      </a:folHlink>
    </a:clrScheme>
    <a:fontScheme name="Lexend">
      <a:majorFont>
        <a:latin typeface="Readex Pro"/>
        <a:ea typeface=""/>
        <a:cs typeface=""/>
      </a:majorFont>
      <a:minorFont>
        <a:latin typeface="Readex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US dark" id="{CA18C9E7-DE66-41AB-AAAC-0D7D4B62A3DF}" vid="{32F24021-6C88-470E-A87B-8290C872B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29C0D7-E216-4DAA-B7D0-D336AD6C8DA6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Een nieuw document maken." ma:contentTypeScope="" ma:versionID="9fcf0e8b982e90c6bc4e9c04fda86dbd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a3c47a98449216ed5bb3b838e96fb514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Props1.xml><?xml version="1.0" encoding="utf-8"?>
<ds:datastoreItem xmlns:ds="http://schemas.openxmlformats.org/officeDocument/2006/customXml" ds:itemID="{985B8939-B5A3-4BDC-A2B8-556538F1EEB0}"/>
</file>

<file path=customXml/itemProps2.xml><?xml version="1.0" encoding="utf-8"?>
<ds:datastoreItem xmlns:ds="http://schemas.openxmlformats.org/officeDocument/2006/customXml" ds:itemID="{42059412-8363-4281-9731-B073FAF88677}"/>
</file>

<file path=customXml/itemProps3.xml><?xml version="1.0" encoding="utf-8"?>
<ds:datastoreItem xmlns:ds="http://schemas.openxmlformats.org/officeDocument/2006/customXml" ds:itemID="{08F77DBF-3DD7-48C3-97A7-7769B77A7A7F}"/>
</file>

<file path=docProps/app.xml><?xml version="1.0" encoding="utf-8"?>
<Properties xmlns="http://schemas.openxmlformats.org/officeDocument/2006/extended-properties" xmlns:vt="http://schemas.openxmlformats.org/officeDocument/2006/docPropsVTypes">
  <Template>AHUS dark</Template>
  <TotalTime>0</TotalTime>
  <Words>570</Words>
  <Application>Microsoft Office PowerPoint</Application>
  <PresentationFormat>Widescreen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Cambria Math</vt:lpstr>
      <vt:lpstr>Times New Roman</vt:lpstr>
      <vt:lpstr>AHUS dark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Lamberg Torjusen</dc:creator>
  <cp:lastModifiedBy>Mandy van Reenen</cp:lastModifiedBy>
  <cp:revision>9</cp:revision>
  <dcterms:created xsi:type="dcterms:W3CDTF">2023-12-08T10:22:10Z</dcterms:created>
  <dcterms:modified xsi:type="dcterms:W3CDTF">2024-02-13T15:16:13Z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0x0101004E296E15BAF57041A774F4D5316366FF</vt:lpwstr>
  </property>
</Properties>
</file>