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4">
  <p:sldMasterIdLst>
    <p:sldMasterId id="2147483660" r:id="rId4"/>
  </p:sldMasterIdLst>
  <p:notesMasterIdLst>
    <p:notesMasterId r:id="rId6"/>
  </p:notesMasterIdLst>
  <p:sldIdLst>
    <p:sldId id="257" r:id="rId5"/>
  </p:sldIdLst>
  <p:sldSz cx="51200050" cy="28800425"/>
  <p:notesSz cx="6858000" cy="9144000"/>
  <p:defaultTextStyle>
    <a:defPPr>
      <a:defRPr lang="en-US"/>
    </a:defPPr>
    <a:lvl1pPr marL="0" algn="l" defTabSz="2281881" rtl="0" eaLnBrk="1" latinLnBrk="0" hangingPunct="1">
      <a:defRPr sz="8982" kern="1200">
        <a:solidFill>
          <a:schemeClr val="tx1"/>
        </a:solidFill>
        <a:latin typeface="+mn-lt"/>
        <a:ea typeface="+mn-ea"/>
        <a:cs typeface="+mn-cs"/>
      </a:defRPr>
    </a:lvl1pPr>
    <a:lvl2pPr marL="2281881" algn="l" defTabSz="2281881" rtl="0" eaLnBrk="1" latinLnBrk="0" hangingPunct="1">
      <a:defRPr sz="8982" kern="1200">
        <a:solidFill>
          <a:schemeClr val="tx1"/>
        </a:solidFill>
        <a:latin typeface="+mn-lt"/>
        <a:ea typeface="+mn-ea"/>
        <a:cs typeface="+mn-cs"/>
      </a:defRPr>
    </a:lvl2pPr>
    <a:lvl3pPr marL="4563768" algn="l" defTabSz="2281881" rtl="0" eaLnBrk="1" latinLnBrk="0" hangingPunct="1">
      <a:defRPr sz="8982" kern="1200">
        <a:solidFill>
          <a:schemeClr val="tx1"/>
        </a:solidFill>
        <a:latin typeface="+mn-lt"/>
        <a:ea typeface="+mn-ea"/>
        <a:cs typeface="+mn-cs"/>
      </a:defRPr>
    </a:lvl3pPr>
    <a:lvl4pPr marL="6845648" algn="l" defTabSz="2281881" rtl="0" eaLnBrk="1" latinLnBrk="0" hangingPunct="1">
      <a:defRPr sz="8982" kern="1200">
        <a:solidFill>
          <a:schemeClr val="tx1"/>
        </a:solidFill>
        <a:latin typeface="+mn-lt"/>
        <a:ea typeface="+mn-ea"/>
        <a:cs typeface="+mn-cs"/>
      </a:defRPr>
    </a:lvl4pPr>
    <a:lvl5pPr marL="9127537" algn="l" defTabSz="2281881" rtl="0" eaLnBrk="1" latinLnBrk="0" hangingPunct="1">
      <a:defRPr sz="8982" kern="1200">
        <a:solidFill>
          <a:schemeClr val="tx1"/>
        </a:solidFill>
        <a:latin typeface="+mn-lt"/>
        <a:ea typeface="+mn-ea"/>
        <a:cs typeface="+mn-cs"/>
      </a:defRPr>
    </a:lvl5pPr>
    <a:lvl6pPr marL="11409417" algn="l" defTabSz="2281881" rtl="0" eaLnBrk="1" latinLnBrk="0" hangingPunct="1">
      <a:defRPr sz="8982" kern="1200">
        <a:solidFill>
          <a:schemeClr val="tx1"/>
        </a:solidFill>
        <a:latin typeface="+mn-lt"/>
        <a:ea typeface="+mn-ea"/>
        <a:cs typeface="+mn-cs"/>
      </a:defRPr>
    </a:lvl6pPr>
    <a:lvl7pPr marL="13691301" algn="l" defTabSz="2281881" rtl="0" eaLnBrk="1" latinLnBrk="0" hangingPunct="1">
      <a:defRPr sz="8982" kern="1200">
        <a:solidFill>
          <a:schemeClr val="tx1"/>
        </a:solidFill>
        <a:latin typeface="+mn-lt"/>
        <a:ea typeface="+mn-ea"/>
        <a:cs typeface="+mn-cs"/>
      </a:defRPr>
    </a:lvl7pPr>
    <a:lvl8pPr marL="15973185" algn="l" defTabSz="2281881" rtl="0" eaLnBrk="1" latinLnBrk="0" hangingPunct="1">
      <a:defRPr sz="8982" kern="1200">
        <a:solidFill>
          <a:schemeClr val="tx1"/>
        </a:solidFill>
        <a:latin typeface="+mn-lt"/>
        <a:ea typeface="+mn-ea"/>
        <a:cs typeface="+mn-cs"/>
      </a:defRPr>
    </a:lvl8pPr>
    <a:lvl9pPr marL="18255067" algn="l" defTabSz="2281881" rtl="0" eaLnBrk="1" latinLnBrk="0" hangingPunct="1">
      <a:defRPr sz="898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071" userDrawn="1">
          <p15:clr>
            <a:srgbClr val="A4A3A4"/>
          </p15:clr>
        </p15:guide>
        <p15:guide id="2" pos="16127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EFB99F40-7037-2828-DB22-788BE233C188}" name="Nance Devlin" initials="ND" userId="462ee49d582f90fd" providerId="Windows Live"/>
  <p188:author id="{61807451-931F-D3BF-A046-B563E11C0E80}" name="Ling Jie / Jeremy" initials="LJ/J" userId="S::sphclj@nus.edu.sg::bce00b8e-6127-4cda-83a8-3a2d9e12262e" providerId="AD"/>
  <p188:author id="{122E9A63-48FF-F63A-505C-F6C6DC322649}" name="Cheng Ling Jie" initials="CLJ" userId="Cheng Ling Jie" providerId="None"/>
  <p188:author id="{BFC5CECD-4F98-DD2B-EBEA-98D678B0F5E4}" name="tianxin pan" initials="tp" userId="052cd6ed3c5a53dc" providerId="Windows Live"/>
  <p188:author id="{A199D9ED-4E2A-E6DA-A810-332A52D45D7B}" name="Brendan Mulhern" initials="BM" userId="S::Brendan.Mulhern@uts.edu.au::4cc2c911-c1e7-4abd-8bb1-1fdd6436d6e4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reimeier, Simone" initials="KS" lastIdx="7" clrIdx="0">
    <p:extLst>
      <p:ext uri="{19B8F6BF-5375-455C-9EA6-DF929625EA0E}">
        <p15:presenceInfo xmlns:p15="http://schemas.microsoft.com/office/powerpoint/2012/main" userId="S-1-5-21-283016044-3387516373-1648638545-30169" providerId="AD"/>
      </p:ext>
    </p:extLst>
  </p:cmAuthor>
  <p:cmAuthor id="2" name="Ling Jie / Jeremy" initials="LJ/J" lastIdx="10" clrIdx="1">
    <p:extLst>
      <p:ext uri="{19B8F6BF-5375-455C-9EA6-DF929625EA0E}">
        <p15:presenceInfo xmlns:p15="http://schemas.microsoft.com/office/powerpoint/2012/main" userId="S::sphclj@nus.edu.sg::bce00b8e-6127-4cda-83a8-3a2d9e12262e" providerId="AD"/>
      </p:ext>
    </p:extLst>
  </p:cmAuthor>
  <p:cmAuthor id="3" name="Michael Herdman" initials="MH" lastIdx="7" clrIdx="2">
    <p:extLst>
      <p:ext uri="{19B8F6BF-5375-455C-9EA6-DF929625EA0E}">
        <p15:presenceInfo xmlns:p15="http://schemas.microsoft.com/office/powerpoint/2012/main" userId="bbf0bae7e5f6ac16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7C02"/>
    <a:srgbClr val="1F66B1"/>
    <a:srgbClr val="FFFFFF"/>
    <a:srgbClr val="3F8ADD"/>
    <a:srgbClr val="B4D2F2"/>
    <a:srgbClr val="FEB96E"/>
    <a:srgbClr val="A3C7EF"/>
    <a:srgbClr val="CCCCCC"/>
    <a:srgbClr val="5A3F99"/>
    <a:srgbClr val="5E43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405" autoAdjust="0"/>
    <p:restoredTop sz="95655" autoAdjust="0"/>
  </p:normalViewPr>
  <p:slideViewPr>
    <p:cSldViewPr snapToObjects="1">
      <p:cViewPr>
        <p:scale>
          <a:sx n="25" d="100"/>
          <a:sy n="25" d="100"/>
        </p:scale>
        <p:origin x="-426" y="-738"/>
      </p:cViewPr>
      <p:guideLst>
        <p:guide orient="horz" pos="9071"/>
        <p:guide pos="16127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D55ADF-2FAE-B64E-B4E2-F04686D2D4EE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037AD2-DFEE-9F4C-8BBC-4200231E16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7518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10651" rtl="0" eaLnBrk="1" latinLnBrk="0" hangingPunct="1">
      <a:defRPr sz="1078" kern="1200">
        <a:solidFill>
          <a:schemeClr val="tx1"/>
        </a:solidFill>
        <a:latin typeface="+mn-lt"/>
        <a:ea typeface="+mn-ea"/>
        <a:cs typeface="+mn-cs"/>
      </a:defRPr>
    </a:lvl1pPr>
    <a:lvl2pPr marL="410651" algn="l" defTabSz="410651" rtl="0" eaLnBrk="1" latinLnBrk="0" hangingPunct="1">
      <a:defRPr sz="1078" kern="1200">
        <a:solidFill>
          <a:schemeClr val="tx1"/>
        </a:solidFill>
        <a:latin typeface="+mn-lt"/>
        <a:ea typeface="+mn-ea"/>
        <a:cs typeface="+mn-cs"/>
      </a:defRPr>
    </a:lvl2pPr>
    <a:lvl3pPr marL="821302" algn="l" defTabSz="410651" rtl="0" eaLnBrk="1" latinLnBrk="0" hangingPunct="1">
      <a:defRPr sz="1078" kern="1200">
        <a:solidFill>
          <a:schemeClr val="tx1"/>
        </a:solidFill>
        <a:latin typeface="+mn-lt"/>
        <a:ea typeface="+mn-ea"/>
        <a:cs typeface="+mn-cs"/>
      </a:defRPr>
    </a:lvl3pPr>
    <a:lvl4pPr marL="1231950" algn="l" defTabSz="410651" rtl="0" eaLnBrk="1" latinLnBrk="0" hangingPunct="1">
      <a:defRPr sz="1078" kern="1200">
        <a:solidFill>
          <a:schemeClr val="tx1"/>
        </a:solidFill>
        <a:latin typeface="+mn-lt"/>
        <a:ea typeface="+mn-ea"/>
        <a:cs typeface="+mn-cs"/>
      </a:defRPr>
    </a:lvl4pPr>
    <a:lvl5pPr marL="1642600" algn="l" defTabSz="410651" rtl="0" eaLnBrk="1" latinLnBrk="0" hangingPunct="1">
      <a:defRPr sz="1078" kern="1200">
        <a:solidFill>
          <a:schemeClr val="tx1"/>
        </a:solidFill>
        <a:latin typeface="+mn-lt"/>
        <a:ea typeface="+mn-ea"/>
        <a:cs typeface="+mn-cs"/>
      </a:defRPr>
    </a:lvl5pPr>
    <a:lvl6pPr marL="2053251" algn="l" defTabSz="410651" rtl="0" eaLnBrk="1" latinLnBrk="0" hangingPunct="1">
      <a:defRPr sz="1078" kern="1200">
        <a:solidFill>
          <a:schemeClr val="tx1"/>
        </a:solidFill>
        <a:latin typeface="+mn-lt"/>
        <a:ea typeface="+mn-ea"/>
        <a:cs typeface="+mn-cs"/>
      </a:defRPr>
    </a:lvl6pPr>
    <a:lvl7pPr marL="2463902" algn="l" defTabSz="410651" rtl="0" eaLnBrk="1" latinLnBrk="0" hangingPunct="1">
      <a:defRPr sz="1078" kern="1200">
        <a:solidFill>
          <a:schemeClr val="tx1"/>
        </a:solidFill>
        <a:latin typeface="+mn-lt"/>
        <a:ea typeface="+mn-ea"/>
        <a:cs typeface="+mn-cs"/>
      </a:defRPr>
    </a:lvl7pPr>
    <a:lvl8pPr marL="2874552" algn="l" defTabSz="410651" rtl="0" eaLnBrk="1" latinLnBrk="0" hangingPunct="1">
      <a:defRPr sz="1078" kern="1200">
        <a:solidFill>
          <a:schemeClr val="tx1"/>
        </a:solidFill>
        <a:latin typeface="+mn-lt"/>
        <a:ea typeface="+mn-ea"/>
        <a:cs typeface="+mn-cs"/>
      </a:defRPr>
    </a:lvl8pPr>
    <a:lvl9pPr marL="3285203" algn="l" defTabSz="410651" rtl="0" eaLnBrk="1" latinLnBrk="0" hangingPunct="1">
      <a:defRPr sz="107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1065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037AD2-DFEE-9F4C-8BBC-4200231E16B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9648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40004" y="8946803"/>
            <a:ext cx="43520043" cy="61734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80009" y="16320242"/>
            <a:ext cx="35840034" cy="736010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5078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0156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5234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0313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5391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90469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5548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20626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3F68E-A82E-724F-9348-B3EDD78E4171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8285C-BFDA-C249-A9CF-73743D2EE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1579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3F68E-A82E-724F-9348-B3EDD78E4171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8285C-BFDA-C249-A9CF-73743D2EE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907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120038" y="1153354"/>
            <a:ext cx="11520011" cy="24573696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60003" y="1153354"/>
            <a:ext cx="33706700" cy="2457369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3F68E-A82E-724F-9348-B3EDD78E4171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8285C-BFDA-C249-A9CF-73743D2EE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644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3F68E-A82E-724F-9348-B3EDD78E4171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8285C-BFDA-C249-A9CF-73743D2EE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195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4451" y="18506944"/>
            <a:ext cx="43520043" cy="5720084"/>
          </a:xfrm>
        </p:spPr>
        <p:txBody>
          <a:bodyPr anchor="t"/>
          <a:lstStyle>
            <a:lvl1pPr algn="l">
              <a:defRPr sz="13174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44451" y="12206852"/>
            <a:ext cx="43520043" cy="6300090"/>
          </a:xfrm>
        </p:spPr>
        <p:txBody>
          <a:bodyPr anchor="b"/>
          <a:lstStyle>
            <a:lvl1pPr marL="0" indent="0">
              <a:buNone/>
              <a:defRPr sz="6587">
                <a:solidFill>
                  <a:schemeClr val="tx1">
                    <a:tint val="75000"/>
                  </a:schemeClr>
                </a:solidFill>
              </a:defRPr>
            </a:lvl1pPr>
            <a:lvl2pPr marL="1507830" indent="0">
              <a:buNone/>
              <a:defRPr sz="5934">
                <a:solidFill>
                  <a:schemeClr val="tx1">
                    <a:tint val="75000"/>
                  </a:schemeClr>
                </a:solidFill>
              </a:defRPr>
            </a:lvl2pPr>
            <a:lvl3pPr marL="3015658" indent="0">
              <a:buNone/>
              <a:defRPr sz="5281">
                <a:solidFill>
                  <a:schemeClr val="tx1">
                    <a:tint val="75000"/>
                  </a:schemeClr>
                </a:solidFill>
              </a:defRPr>
            </a:lvl3pPr>
            <a:lvl4pPr marL="4523489" indent="0">
              <a:buNone/>
              <a:defRPr sz="4628">
                <a:solidFill>
                  <a:schemeClr val="tx1">
                    <a:tint val="75000"/>
                  </a:schemeClr>
                </a:solidFill>
              </a:defRPr>
            </a:lvl4pPr>
            <a:lvl5pPr marL="6031319" indent="0">
              <a:buNone/>
              <a:defRPr sz="4628">
                <a:solidFill>
                  <a:schemeClr val="tx1">
                    <a:tint val="75000"/>
                  </a:schemeClr>
                </a:solidFill>
              </a:defRPr>
            </a:lvl5pPr>
            <a:lvl6pPr marL="7539148" indent="0">
              <a:buNone/>
              <a:defRPr sz="4628">
                <a:solidFill>
                  <a:schemeClr val="tx1">
                    <a:tint val="75000"/>
                  </a:schemeClr>
                </a:solidFill>
              </a:defRPr>
            </a:lvl6pPr>
            <a:lvl7pPr marL="9046978" indent="0">
              <a:buNone/>
              <a:defRPr sz="4628">
                <a:solidFill>
                  <a:schemeClr val="tx1">
                    <a:tint val="75000"/>
                  </a:schemeClr>
                </a:solidFill>
              </a:defRPr>
            </a:lvl7pPr>
            <a:lvl8pPr marL="10554807" indent="0">
              <a:buNone/>
              <a:defRPr sz="4628">
                <a:solidFill>
                  <a:schemeClr val="tx1">
                    <a:tint val="75000"/>
                  </a:schemeClr>
                </a:solidFill>
              </a:defRPr>
            </a:lvl8pPr>
            <a:lvl9pPr marL="12062637" indent="0">
              <a:buNone/>
              <a:defRPr sz="462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3F68E-A82E-724F-9348-B3EDD78E4171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8285C-BFDA-C249-A9CF-73743D2EE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71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60005" y="6720102"/>
            <a:ext cx="22613354" cy="19006949"/>
          </a:xfrm>
        </p:spPr>
        <p:txBody>
          <a:bodyPr/>
          <a:lstStyle>
            <a:lvl1pPr>
              <a:defRPr sz="9257"/>
            </a:lvl1pPr>
            <a:lvl2pPr>
              <a:defRPr sz="7893"/>
            </a:lvl2pPr>
            <a:lvl3pPr>
              <a:defRPr sz="6587"/>
            </a:lvl3pPr>
            <a:lvl4pPr>
              <a:defRPr sz="5934"/>
            </a:lvl4pPr>
            <a:lvl5pPr>
              <a:defRPr sz="5934"/>
            </a:lvl5pPr>
            <a:lvl6pPr>
              <a:defRPr sz="5934"/>
            </a:lvl6pPr>
            <a:lvl7pPr>
              <a:defRPr sz="5934"/>
            </a:lvl7pPr>
            <a:lvl8pPr>
              <a:defRPr sz="5934"/>
            </a:lvl8pPr>
            <a:lvl9pPr>
              <a:defRPr sz="593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26693" y="6720102"/>
            <a:ext cx="22613354" cy="19006949"/>
          </a:xfrm>
        </p:spPr>
        <p:txBody>
          <a:bodyPr/>
          <a:lstStyle>
            <a:lvl1pPr>
              <a:defRPr sz="9257"/>
            </a:lvl1pPr>
            <a:lvl2pPr>
              <a:defRPr sz="7893"/>
            </a:lvl2pPr>
            <a:lvl3pPr>
              <a:defRPr sz="6587"/>
            </a:lvl3pPr>
            <a:lvl4pPr>
              <a:defRPr sz="5934"/>
            </a:lvl4pPr>
            <a:lvl5pPr>
              <a:defRPr sz="5934"/>
            </a:lvl5pPr>
            <a:lvl6pPr>
              <a:defRPr sz="5934"/>
            </a:lvl6pPr>
            <a:lvl7pPr>
              <a:defRPr sz="5934"/>
            </a:lvl7pPr>
            <a:lvl8pPr>
              <a:defRPr sz="5934"/>
            </a:lvl8pPr>
            <a:lvl9pPr>
              <a:defRPr sz="593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3F68E-A82E-724F-9348-B3EDD78E4171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8285C-BFDA-C249-A9CF-73743D2EE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375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60003" y="6446766"/>
            <a:ext cx="22622247" cy="2686704"/>
          </a:xfrm>
        </p:spPr>
        <p:txBody>
          <a:bodyPr anchor="b"/>
          <a:lstStyle>
            <a:lvl1pPr marL="0" indent="0">
              <a:buNone/>
              <a:defRPr sz="7893" b="1"/>
            </a:lvl1pPr>
            <a:lvl2pPr marL="1507830" indent="0">
              <a:buNone/>
              <a:defRPr sz="6587" b="1"/>
            </a:lvl2pPr>
            <a:lvl3pPr marL="3015658" indent="0">
              <a:buNone/>
              <a:defRPr sz="5934" b="1"/>
            </a:lvl3pPr>
            <a:lvl4pPr marL="4523489" indent="0">
              <a:buNone/>
              <a:defRPr sz="5281" b="1"/>
            </a:lvl4pPr>
            <a:lvl5pPr marL="6031319" indent="0">
              <a:buNone/>
              <a:defRPr sz="5281" b="1"/>
            </a:lvl5pPr>
            <a:lvl6pPr marL="7539148" indent="0">
              <a:buNone/>
              <a:defRPr sz="5281" b="1"/>
            </a:lvl6pPr>
            <a:lvl7pPr marL="9046978" indent="0">
              <a:buNone/>
              <a:defRPr sz="5281" b="1"/>
            </a:lvl7pPr>
            <a:lvl8pPr marL="10554807" indent="0">
              <a:buNone/>
              <a:defRPr sz="5281" b="1"/>
            </a:lvl8pPr>
            <a:lvl9pPr marL="12062637" indent="0">
              <a:buNone/>
              <a:defRPr sz="528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60003" y="9133469"/>
            <a:ext cx="22622247" cy="16593581"/>
          </a:xfrm>
        </p:spPr>
        <p:txBody>
          <a:bodyPr/>
          <a:lstStyle>
            <a:lvl1pPr>
              <a:defRPr sz="7893"/>
            </a:lvl1pPr>
            <a:lvl2pPr>
              <a:defRPr sz="6587"/>
            </a:lvl2pPr>
            <a:lvl3pPr>
              <a:defRPr sz="5934"/>
            </a:lvl3pPr>
            <a:lvl4pPr>
              <a:defRPr sz="5281"/>
            </a:lvl4pPr>
            <a:lvl5pPr>
              <a:defRPr sz="5281"/>
            </a:lvl5pPr>
            <a:lvl6pPr>
              <a:defRPr sz="5281"/>
            </a:lvl6pPr>
            <a:lvl7pPr>
              <a:defRPr sz="5281"/>
            </a:lvl7pPr>
            <a:lvl8pPr>
              <a:defRPr sz="5281"/>
            </a:lvl8pPr>
            <a:lvl9pPr>
              <a:defRPr sz="528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6008919" y="6446766"/>
            <a:ext cx="22631132" cy="2686704"/>
          </a:xfrm>
        </p:spPr>
        <p:txBody>
          <a:bodyPr anchor="b"/>
          <a:lstStyle>
            <a:lvl1pPr marL="0" indent="0">
              <a:buNone/>
              <a:defRPr sz="7893" b="1"/>
            </a:lvl1pPr>
            <a:lvl2pPr marL="1507830" indent="0">
              <a:buNone/>
              <a:defRPr sz="6587" b="1"/>
            </a:lvl2pPr>
            <a:lvl3pPr marL="3015658" indent="0">
              <a:buNone/>
              <a:defRPr sz="5934" b="1"/>
            </a:lvl3pPr>
            <a:lvl4pPr marL="4523489" indent="0">
              <a:buNone/>
              <a:defRPr sz="5281" b="1"/>
            </a:lvl4pPr>
            <a:lvl5pPr marL="6031319" indent="0">
              <a:buNone/>
              <a:defRPr sz="5281" b="1"/>
            </a:lvl5pPr>
            <a:lvl6pPr marL="7539148" indent="0">
              <a:buNone/>
              <a:defRPr sz="5281" b="1"/>
            </a:lvl6pPr>
            <a:lvl7pPr marL="9046978" indent="0">
              <a:buNone/>
              <a:defRPr sz="5281" b="1"/>
            </a:lvl7pPr>
            <a:lvl8pPr marL="10554807" indent="0">
              <a:buNone/>
              <a:defRPr sz="5281" b="1"/>
            </a:lvl8pPr>
            <a:lvl9pPr marL="12062637" indent="0">
              <a:buNone/>
              <a:defRPr sz="528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008919" y="9133469"/>
            <a:ext cx="22631132" cy="16593581"/>
          </a:xfrm>
        </p:spPr>
        <p:txBody>
          <a:bodyPr/>
          <a:lstStyle>
            <a:lvl1pPr>
              <a:defRPr sz="7893"/>
            </a:lvl1pPr>
            <a:lvl2pPr>
              <a:defRPr sz="6587"/>
            </a:lvl2pPr>
            <a:lvl3pPr>
              <a:defRPr sz="5934"/>
            </a:lvl3pPr>
            <a:lvl4pPr>
              <a:defRPr sz="5281"/>
            </a:lvl4pPr>
            <a:lvl5pPr>
              <a:defRPr sz="5281"/>
            </a:lvl5pPr>
            <a:lvl6pPr>
              <a:defRPr sz="5281"/>
            </a:lvl6pPr>
            <a:lvl7pPr>
              <a:defRPr sz="5281"/>
            </a:lvl7pPr>
            <a:lvl8pPr>
              <a:defRPr sz="5281"/>
            </a:lvl8pPr>
            <a:lvl9pPr>
              <a:defRPr sz="528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3F68E-A82E-724F-9348-B3EDD78E4171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8285C-BFDA-C249-A9CF-73743D2EE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472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3F68E-A82E-724F-9348-B3EDD78E4171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8285C-BFDA-C249-A9CF-73743D2EE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7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3F68E-A82E-724F-9348-B3EDD78E4171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8285C-BFDA-C249-A9CF-73743D2EE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086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007" y="1146686"/>
            <a:ext cx="16844463" cy="4880071"/>
          </a:xfrm>
        </p:spPr>
        <p:txBody>
          <a:bodyPr anchor="b"/>
          <a:lstStyle>
            <a:lvl1pPr algn="l">
              <a:defRPr sz="6587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17802" y="1146688"/>
            <a:ext cx="28622250" cy="24580364"/>
          </a:xfrm>
        </p:spPr>
        <p:txBody>
          <a:bodyPr/>
          <a:lstStyle>
            <a:lvl1pPr>
              <a:defRPr sz="10562"/>
            </a:lvl1pPr>
            <a:lvl2pPr>
              <a:defRPr sz="9257"/>
            </a:lvl2pPr>
            <a:lvl3pPr>
              <a:defRPr sz="7893"/>
            </a:lvl3pPr>
            <a:lvl4pPr>
              <a:defRPr sz="6587"/>
            </a:lvl4pPr>
            <a:lvl5pPr>
              <a:defRPr sz="6587"/>
            </a:lvl5pPr>
            <a:lvl6pPr>
              <a:defRPr sz="6587"/>
            </a:lvl6pPr>
            <a:lvl7pPr>
              <a:defRPr sz="6587"/>
            </a:lvl7pPr>
            <a:lvl8pPr>
              <a:defRPr sz="6587"/>
            </a:lvl8pPr>
            <a:lvl9pPr>
              <a:defRPr sz="658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007" y="6026762"/>
            <a:ext cx="16844463" cy="19700293"/>
          </a:xfrm>
        </p:spPr>
        <p:txBody>
          <a:bodyPr/>
          <a:lstStyle>
            <a:lvl1pPr marL="0" indent="0">
              <a:buNone/>
              <a:defRPr sz="4628"/>
            </a:lvl1pPr>
            <a:lvl2pPr marL="1507830" indent="0">
              <a:buNone/>
              <a:defRPr sz="3975"/>
            </a:lvl2pPr>
            <a:lvl3pPr marL="3015658" indent="0">
              <a:buNone/>
              <a:defRPr sz="3322"/>
            </a:lvl3pPr>
            <a:lvl4pPr marL="4523489" indent="0">
              <a:buNone/>
              <a:defRPr sz="2968"/>
            </a:lvl4pPr>
            <a:lvl5pPr marL="6031319" indent="0">
              <a:buNone/>
              <a:defRPr sz="2968"/>
            </a:lvl5pPr>
            <a:lvl6pPr marL="7539148" indent="0">
              <a:buNone/>
              <a:defRPr sz="2968"/>
            </a:lvl6pPr>
            <a:lvl7pPr marL="9046978" indent="0">
              <a:buNone/>
              <a:defRPr sz="2968"/>
            </a:lvl7pPr>
            <a:lvl8pPr marL="10554807" indent="0">
              <a:buNone/>
              <a:defRPr sz="2968"/>
            </a:lvl8pPr>
            <a:lvl9pPr marL="12062637" indent="0">
              <a:buNone/>
              <a:defRPr sz="296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3F68E-A82E-724F-9348-B3EDD78E4171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8285C-BFDA-C249-A9CF-73743D2EE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997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35570" y="20160297"/>
            <a:ext cx="30720030" cy="2380038"/>
          </a:xfrm>
        </p:spPr>
        <p:txBody>
          <a:bodyPr anchor="b"/>
          <a:lstStyle>
            <a:lvl1pPr algn="l">
              <a:defRPr sz="6587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35570" y="2573376"/>
            <a:ext cx="30720030" cy="17280255"/>
          </a:xfrm>
        </p:spPr>
        <p:txBody>
          <a:bodyPr/>
          <a:lstStyle>
            <a:lvl1pPr marL="0" indent="0">
              <a:buNone/>
              <a:defRPr sz="10562"/>
            </a:lvl1pPr>
            <a:lvl2pPr marL="1507830" indent="0">
              <a:buNone/>
              <a:defRPr sz="9257"/>
            </a:lvl2pPr>
            <a:lvl3pPr marL="3015658" indent="0">
              <a:buNone/>
              <a:defRPr sz="7893"/>
            </a:lvl3pPr>
            <a:lvl4pPr marL="4523489" indent="0">
              <a:buNone/>
              <a:defRPr sz="6587"/>
            </a:lvl4pPr>
            <a:lvl5pPr marL="6031319" indent="0">
              <a:buNone/>
              <a:defRPr sz="6587"/>
            </a:lvl5pPr>
            <a:lvl6pPr marL="7539148" indent="0">
              <a:buNone/>
              <a:defRPr sz="6587"/>
            </a:lvl6pPr>
            <a:lvl7pPr marL="9046978" indent="0">
              <a:buNone/>
              <a:defRPr sz="6587"/>
            </a:lvl7pPr>
            <a:lvl8pPr marL="10554807" indent="0">
              <a:buNone/>
              <a:defRPr sz="6587"/>
            </a:lvl8pPr>
            <a:lvl9pPr marL="12062637" indent="0">
              <a:buNone/>
              <a:defRPr sz="6587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35570" y="22540337"/>
            <a:ext cx="30720030" cy="3380047"/>
          </a:xfrm>
        </p:spPr>
        <p:txBody>
          <a:bodyPr/>
          <a:lstStyle>
            <a:lvl1pPr marL="0" indent="0">
              <a:buNone/>
              <a:defRPr sz="4628"/>
            </a:lvl1pPr>
            <a:lvl2pPr marL="1507830" indent="0">
              <a:buNone/>
              <a:defRPr sz="3975"/>
            </a:lvl2pPr>
            <a:lvl3pPr marL="3015658" indent="0">
              <a:buNone/>
              <a:defRPr sz="3322"/>
            </a:lvl3pPr>
            <a:lvl4pPr marL="4523489" indent="0">
              <a:buNone/>
              <a:defRPr sz="2968"/>
            </a:lvl4pPr>
            <a:lvl5pPr marL="6031319" indent="0">
              <a:buNone/>
              <a:defRPr sz="2968"/>
            </a:lvl5pPr>
            <a:lvl6pPr marL="7539148" indent="0">
              <a:buNone/>
              <a:defRPr sz="2968"/>
            </a:lvl6pPr>
            <a:lvl7pPr marL="9046978" indent="0">
              <a:buNone/>
              <a:defRPr sz="2968"/>
            </a:lvl7pPr>
            <a:lvl8pPr marL="10554807" indent="0">
              <a:buNone/>
              <a:defRPr sz="2968"/>
            </a:lvl8pPr>
            <a:lvl9pPr marL="12062637" indent="0">
              <a:buNone/>
              <a:defRPr sz="296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3F68E-A82E-724F-9348-B3EDD78E4171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8285C-BFDA-C249-A9CF-73743D2EE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933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60003" y="1153351"/>
            <a:ext cx="46080046" cy="4800072"/>
          </a:xfrm>
          <a:prstGeom prst="rect">
            <a:avLst/>
          </a:prstGeom>
        </p:spPr>
        <p:txBody>
          <a:bodyPr vert="horz" lIns="508196" tIns="254098" rIns="508196" bIns="254098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60003" y="6720102"/>
            <a:ext cx="46080046" cy="19006949"/>
          </a:xfrm>
          <a:prstGeom prst="rect">
            <a:avLst/>
          </a:prstGeom>
        </p:spPr>
        <p:txBody>
          <a:bodyPr vert="horz" lIns="508196" tIns="254098" rIns="508196" bIns="254098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60003" y="26693729"/>
            <a:ext cx="11946678" cy="1533356"/>
          </a:xfrm>
          <a:prstGeom prst="rect">
            <a:avLst/>
          </a:prstGeom>
        </p:spPr>
        <p:txBody>
          <a:bodyPr vert="horz" lIns="508196" tIns="254098" rIns="508196" bIns="254098" rtlCol="0" anchor="ctr"/>
          <a:lstStyle>
            <a:lvl1pPr algn="l">
              <a:defRPr sz="3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63F68E-A82E-724F-9348-B3EDD78E4171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93351" y="26693729"/>
            <a:ext cx="16213349" cy="1533356"/>
          </a:xfrm>
          <a:prstGeom prst="rect">
            <a:avLst/>
          </a:prstGeom>
        </p:spPr>
        <p:txBody>
          <a:bodyPr vert="horz" lIns="508196" tIns="254098" rIns="508196" bIns="254098" rtlCol="0" anchor="ctr"/>
          <a:lstStyle>
            <a:lvl1pPr algn="ctr">
              <a:defRPr sz="3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693370" y="26693729"/>
            <a:ext cx="11946678" cy="1533356"/>
          </a:xfrm>
          <a:prstGeom prst="rect">
            <a:avLst/>
          </a:prstGeom>
        </p:spPr>
        <p:txBody>
          <a:bodyPr vert="horz" lIns="508196" tIns="254098" rIns="508196" bIns="254098" rtlCol="0" anchor="ctr"/>
          <a:lstStyle>
            <a:lvl1pPr algn="r">
              <a:defRPr sz="3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78285C-BFDA-C249-A9CF-73743D2EE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213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1507830" rtl="0" eaLnBrk="1" latinLnBrk="0" hangingPunct="1">
        <a:spcBef>
          <a:spcPct val="0"/>
        </a:spcBef>
        <a:buNone/>
        <a:defRPr sz="145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30873" indent="-1130873" algn="l" defTabSz="1507830" rtl="0" eaLnBrk="1" latinLnBrk="0" hangingPunct="1">
        <a:spcBef>
          <a:spcPct val="20000"/>
        </a:spcBef>
        <a:buFont typeface="Arial"/>
        <a:buChar char="•"/>
        <a:defRPr sz="10562" kern="1200">
          <a:solidFill>
            <a:schemeClr val="tx1"/>
          </a:solidFill>
          <a:latin typeface="+mn-lt"/>
          <a:ea typeface="+mn-ea"/>
          <a:cs typeface="+mn-cs"/>
        </a:defRPr>
      </a:lvl1pPr>
      <a:lvl2pPr marL="2450223" indent="-942393" algn="l" defTabSz="1507830" rtl="0" eaLnBrk="1" latinLnBrk="0" hangingPunct="1">
        <a:spcBef>
          <a:spcPct val="20000"/>
        </a:spcBef>
        <a:buFont typeface="Arial"/>
        <a:buChar char="–"/>
        <a:defRPr sz="9257" kern="1200">
          <a:solidFill>
            <a:schemeClr val="tx1"/>
          </a:solidFill>
          <a:latin typeface="+mn-lt"/>
          <a:ea typeface="+mn-ea"/>
          <a:cs typeface="+mn-cs"/>
        </a:defRPr>
      </a:lvl2pPr>
      <a:lvl3pPr marL="3769574" indent="-753916" algn="l" defTabSz="1507830" rtl="0" eaLnBrk="1" latinLnBrk="0" hangingPunct="1">
        <a:spcBef>
          <a:spcPct val="20000"/>
        </a:spcBef>
        <a:buFont typeface="Arial"/>
        <a:buChar char="•"/>
        <a:defRPr sz="7893" kern="1200">
          <a:solidFill>
            <a:schemeClr val="tx1"/>
          </a:solidFill>
          <a:latin typeface="+mn-lt"/>
          <a:ea typeface="+mn-ea"/>
          <a:cs typeface="+mn-cs"/>
        </a:defRPr>
      </a:lvl3pPr>
      <a:lvl4pPr marL="5277404" indent="-753916" algn="l" defTabSz="1507830" rtl="0" eaLnBrk="1" latinLnBrk="0" hangingPunct="1">
        <a:spcBef>
          <a:spcPct val="20000"/>
        </a:spcBef>
        <a:buFont typeface="Arial"/>
        <a:buChar char="–"/>
        <a:defRPr sz="6587" kern="1200">
          <a:solidFill>
            <a:schemeClr val="tx1"/>
          </a:solidFill>
          <a:latin typeface="+mn-lt"/>
          <a:ea typeface="+mn-ea"/>
          <a:cs typeface="+mn-cs"/>
        </a:defRPr>
      </a:lvl4pPr>
      <a:lvl5pPr marL="6785234" indent="-753916" algn="l" defTabSz="1507830" rtl="0" eaLnBrk="1" latinLnBrk="0" hangingPunct="1">
        <a:spcBef>
          <a:spcPct val="20000"/>
        </a:spcBef>
        <a:buFont typeface="Arial"/>
        <a:buChar char="»"/>
        <a:defRPr sz="6587" kern="1200">
          <a:solidFill>
            <a:schemeClr val="tx1"/>
          </a:solidFill>
          <a:latin typeface="+mn-lt"/>
          <a:ea typeface="+mn-ea"/>
          <a:cs typeface="+mn-cs"/>
        </a:defRPr>
      </a:lvl5pPr>
      <a:lvl6pPr marL="8293063" indent="-753916" algn="l" defTabSz="1507830" rtl="0" eaLnBrk="1" latinLnBrk="0" hangingPunct="1">
        <a:spcBef>
          <a:spcPct val="20000"/>
        </a:spcBef>
        <a:buFont typeface="Arial"/>
        <a:buChar char="•"/>
        <a:defRPr sz="6587" kern="1200">
          <a:solidFill>
            <a:schemeClr val="tx1"/>
          </a:solidFill>
          <a:latin typeface="+mn-lt"/>
          <a:ea typeface="+mn-ea"/>
          <a:cs typeface="+mn-cs"/>
        </a:defRPr>
      </a:lvl6pPr>
      <a:lvl7pPr marL="9800891" indent="-753916" algn="l" defTabSz="1507830" rtl="0" eaLnBrk="1" latinLnBrk="0" hangingPunct="1">
        <a:spcBef>
          <a:spcPct val="20000"/>
        </a:spcBef>
        <a:buFont typeface="Arial"/>
        <a:buChar char="•"/>
        <a:defRPr sz="6587" kern="1200">
          <a:solidFill>
            <a:schemeClr val="tx1"/>
          </a:solidFill>
          <a:latin typeface="+mn-lt"/>
          <a:ea typeface="+mn-ea"/>
          <a:cs typeface="+mn-cs"/>
        </a:defRPr>
      </a:lvl7pPr>
      <a:lvl8pPr marL="11308723" indent="-753916" algn="l" defTabSz="1507830" rtl="0" eaLnBrk="1" latinLnBrk="0" hangingPunct="1">
        <a:spcBef>
          <a:spcPct val="20000"/>
        </a:spcBef>
        <a:buFont typeface="Arial"/>
        <a:buChar char="•"/>
        <a:defRPr sz="6587" kern="1200">
          <a:solidFill>
            <a:schemeClr val="tx1"/>
          </a:solidFill>
          <a:latin typeface="+mn-lt"/>
          <a:ea typeface="+mn-ea"/>
          <a:cs typeface="+mn-cs"/>
        </a:defRPr>
      </a:lvl8pPr>
      <a:lvl9pPr marL="12816553" indent="-753916" algn="l" defTabSz="1507830" rtl="0" eaLnBrk="1" latinLnBrk="0" hangingPunct="1">
        <a:spcBef>
          <a:spcPct val="20000"/>
        </a:spcBef>
        <a:buFont typeface="Arial"/>
        <a:buChar char="•"/>
        <a:defRPr sz="658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507830" rtl="0" eaLnBrk="1" latinLnBrk="0" hangingPunct="1">
        <a:defRPr sz="5934" kern="1200">
          <a:solidFill>
            <a:schemeClr val="tx1"/>
          </a:solidFill>
          <a:latin typeface="+mn-lt"/>
          <a:ea typeface="+mn-ea"/>
          <a:cs typeface="+mn-cs"/>
        </a:defRPr>
      </a:lvl1pPr>
      <a:lvl2pPr marL="1507830" algn="l" defTabSz="1507830" rtl="0" eaLnBrk="1" latinLnBrk="0" hangingPunct="1">
        <a:defRPr sz="5934" kern="1200">
          <a:solidFill>
            <a:schemeClr val="tx1"/>
          </a:solidFill>
          <a:latin typeface="+mn-lt"/>
          <a:ea typeface="+mn-ea"/>
          <a:cs typeface="+mn-cs"/>
        </a:defRPr>
      </a:lvl2pPr>
      <a:lvl3pPr marL="3015658" algn="l" defTabSz="1507830" rtl="0" eaLnBrk="1" latinLnBrk="0" hangingPunct="1">
        <a:defRPr sz="5934" kern="1200">
          <a:solidFill>
            <a:schemeClr val="tx1"/>
          </a:solidFill>
          <a:latin typeface="+mn-lt"/>
          <a:ea typeface="+mn-ea"/>
          <a:cs typeface="+mn-cs"/>
        </a:defRPr>
      </a:lvl3pPr>
      <a:lvl4pPr marL="4523489" algn="l" defTabSz="1507830" rtl="0" eaLnBrk="1" latinLnBrk="0" hangingPunct="1">
        <a:defRPr sz="5934" kern="1200">
          <a:solidFill>
            <a:schemeClr val="tx1"/>
          </a:solidFill>
          <a:latin typeface="+mn-lt"/>
          <a:ea typeface="+mn-ea"/>
          <a:cs typeface="+mn-cs"/>
        </a:defRPr>
      </a:lvl4pPr>
      <a:lvl5pPr marL="6031319" algn="l" defTabSz="1507830" rtl="0" eaLnBrk="1" latinLnBrk="0" hangingPunct="1">
        <a:defRPr sz="5934" kern="1200">
          <a:solidFill>
            <a:schemeClr val="tx1"/>
          </a:solidFill>
          <a:latin typeface="+mn-lt"/>
          <a:ea typeface="+mn-ea"/>
          <a:cs typeface="+mn-cs"/>
        </a:defRPr>
      </a:lvl5pPr>
      <a:lvl6pPr marL="7539148" algn="l" defTabSz="1507830" rtl="0" eaLnBrk="1" latinLnBrk="0" hangingPunct="1">
        <a:defRPr sz="5934" kern="1200">
          <a:solidFill>
            <a:schemeClr val="tx1"/>
          </a:solidFill>
          <a:latin typeface="+mn-lt"/>
          <a:ea typeface="+mn-ea"/>
          <a:cs typeface="+mn-cs"/>
        </a:defRPr>
      </a:lvl6pPr>
      <a:lvl7pPr marL="9046978" algn="l" defTabSz="1507830" rtl="0" eaLnBrk="1" latinLnBrk="0" hangingPunct="1">
        <a:defRPr sz="5934" kern="1200">
          <a:solidFill>
            <a:schemeClr val="tx1"/>
          </a:solidFill>
          <a:latin typeface="+mn-lt"/>
          <a:ea typeface="+mn-ea"/>
          <a:cs typeface="+mn-cs"/>
        </a:defRPr>
      </a:lvl7pPr>
      <a:lvl8pPr marL="10554807" algn="l" defTabSz="1507830" rtl="0" eaLnBrk="1" latinLnBrk="0" hangingPunct="1">
        <a:defRPr sz="5934" kern="1200">
          <a:solidFill>
            <a:schemeClr val="tx1"/>
          </a:solidFill>
          <a:latin typeface="+mn-lt"/>
          <a:ea typeface="+mn-ea"/>
          <a:cs typeface="+mn-cs"/>
        </a:defRPr>
      </a:lvl8pPr>
      <a:lvl9pPr marL="12062637" algn="l" defTabSz="1507830" rtl="0" eaLnBrk="1" latinLnBrk="0" hangingPunct="1">
        <a:defRPr sz="593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emf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85973" y="209264"/>
            <a:ext cx="50628104" cy="4362138"/>
          </a:xfrm>
          <a:prstGeom prst="roundRect">
            <a:avLst>
              <a:gd name="adj" fmla="val 7782"/>
            </a:avLst>
          </a:prstGeom>
          <a:noFill/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447"/>
          </a:p>
        </p:txBody>
      </p:sp>
      <p:sp>
        <p:nvSpPr>
          <p:cNvPr id="9" name="Rectangle 8"/>
          <p:cNvSpPr/>
          <p:nvPr/>
        </p:nvSpPr>
        <p:spPr>
          <a:xfrm>
            <a:off x="8966177" y="209264"/>
            <a:ext cx="3095617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000" b="1" i="1" dirty="0">
                <a:ea typeface="DengXian" panose="02010600030101010101" pitchFamily="2" charset="-122"/>
              </a:rPr>
              <a:t>Systematic review of Minimally Important Difference (MID) estimates for EQ-5D Index and VAS Scores and their influential factors </a:t>
            </a:r>
            <a:endParaRPr lang="en-US" sz="8000" b="1" dirty="0"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801170" y="2588221"/>
            <a:ext cx="38692277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66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Ling Jie CHENG</a:t>
            </a:r>
            <a:r>
              <a:rPr lang="en-SG" sz="6600" baseline="300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en-SG" sz="66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, </a:t>
            </a:r>
            <a:r>
              <a:rPr lang="en-GB" sz="66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Michael HERDMAN</a:t>
            </a:r>
            <a:r>
              <a:rPr lang="en-SG" sz="6600" baseline="300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1</a:t>
            </a:r>
            <a:r>
              <a:rPr lang="en-GB" sz="66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,</a:t>
            </a:r>
            <a:r>
              <a:rPr lang="en-GB" sz="66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Le Ann CHEN</a:t>
            </a:r>
            <a:r>
              <a:rPr lang="en-SG" sz="6600" baseline="300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en-GB" sz="66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, </a:t>
            </a:r>
            <a:r>
              <a:rPr lang="en-SG" sz="66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Nan LUO</a:t>
            </a:r>
            <a:r>
              <a:rPr lang="en-SG" sz="6600" baseline="300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1</a:t>
            </a:r>
          </a:p>
          <a:p>
            <a:pPr algn="ctr"/>
            <a:r>
              <a:rPr lang="en-US" sz="4400" kern="1400" spc="-15" baseline="30000" dirty="0">
                <a:ea typeface="Times New Roman" panose="02020603050405020304" pitchFamily="18" charset="0"/>
              </a:rPr>
              <a:t>1 </a:t>
            </a:r>
            <a:r>
              <a:rPr lang="en-US" sz="4400" kern="1400" spc="-15" dirty="0">
                <a:ea typeface="Times New Roman" panose="02020603050405020304" pitchFamily="18" charset="0"/>
              </a:rPr>
              <a:t>Saw </a:t>
            </a:r>
            <a:r>
              <a:rPr lang="en-US" sz="4400" kern="1400" spc="-15" dirty="0" err="1">
                <a:ea typeface="Times New Roman" panose="02020603050405020304" pitchFamily="18" charset="0"/>
              </a:rPr>
              <a:t>Swee</a:t>
            </a:r>
            <a:r>
              <a:rPr lang="en-US" sz="4400" kern="1400" spc="-15" dirty="0">
                <a:ea typeface="Times New Roman" panose="02020603050405020304" pitchFamily="18" charset="0"/>
              </a:rPr>
              <a:t> Hock School of Public Health, National University of Singapore, Singapore, Singapore</a:t>
            </a:r>
          </a:p>
        </p:txBody>
      </p:sp>
      <p:pic>
        <p:nvPicPr>
          <p:cNvPr id="46" name="Picture 2" descr="Image result for nus hd logo">
            <a:extLst>
              <a:ext uri="{FF2B5EF4-FFF2-40B4-BE49-F238E27FC236}">
                <a16:creationId xmlns:a16="http://schemas.microsoft.com/office/drawing/2014/main" id="{48A27953-3CA1-4189-AD12-0CF40D53C0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5487" y="1006724"/>
            <a:ext cx="6132303" cy="2800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Table 10">
            <a:extLst>
              <a:ext uri="{FF2B5EF4-FFF2-40B4-BE49-F238E27FC236}">
                <a16:creationId xmlns:a16="http://schemas.microsoft.com/office/drawing/2014/main" id="{CB70365F-88DD-4D82-B505-025D01F008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3013554"/>
              </p:ext>
            </p:extLst>
          </p:nvPr>
        </p:nvGraphicFramePr>
        <p:xfrm>
          <a:off x="424968" y="4751140"/>
          <a:ext cx="18879411" cy="6093526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18879411">
                  <a:extLst>
                    <a:ext uri="{9D8B030D-6E8A-4147-A177-3AD203B41FA5}">
                      <a16:colId xmlns:a16="http://schemas.microsoft.com/office/drawing/2014/main" val="3531925424"/>
                    </a:ext>
                  </a:extLst>
                </a:gridCol>
              </a:tblGrid>
              <a:tr h="970085">
                <a:tc>
                  <a:txBody>
                    <a:bodyPr/>
                    <a:lstStyle/>
                    <a:p>
                      <a:pPr algn="ctr"/>
                      <a:r>
                        <a:rPr lang="en-SG" sz="8000" dirty="0"/>
                        <a:t>BACKGROUND</a:t>
                      </a:r>
                    </a:p>
                  </a:txBody>
                  <a:tcPr marL="91582" marR="91582" marT="45791" marB="45791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66B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7695987"/>
                  </a:ext>
                </a:extLst>
              </a:tr>
              <a:tr h="4782744">
                <a:tc>
                  <a:txBody>
                    <a:bodyPr/>
                    <a:lstStyle/>
                    <a:p>
                      <a:pPr marL="857250" indent="-857250" algn="just">
                        <a:buFont typeface="Arial" panose="020B0604020202020204" pitchFamily="34" charset="0"/>
                        <a:buChar char="•"/>
                      </a:pPr>
                      <a:r>
                        <a:rPr lang="en-US" sz="4000" dirty="0">
                          <a:solidFill>
                            <a:schemeClr val="tx1"/>
                          </a:solidFill>
                          <a:cs typeface="Arial"/>
                        </a:rPr>
                        <a:t>Although originally developed as preference-weighted measures of health outcomes for use in economic evaluations, EQ-5D instruments are increasingly used as PROMs. </a:t>
                      </a:r>
                    </a:p>
                    <a:p>
                      <a:pPr marL="857250" indent="-857250" algn="just">
                        <a:buFont typeface="Arial" panose="020B0604020202020204" pitchFamily="34" charset="0"/>
                        <a:buChar char="•"/>
                      </a:pPr>
                      <a:r>
                        <a:rPr lang="en-US" sz="4000" dirty="0">
                          <a:solidFill>
                            <a:schemeClr val="tx1"/>
                          </a:solidFill>
                          <a:cs typeface="Arial"/>
                        </a:rPr>
                        <a:t>The minimally important difference (MID) provides a useful guide for interpreting PROM data, and there are MID studies for EQ-5D instruments in various patient groups. </a:t>
                      </a:r>
                    </a:p>
                    <a:p>
                      <a:pPr marL="857250" indent="-857250" algn="just">
                        <a:buFont typeface="Arial" panose="020B0604020202020204" pitchFamily="34" charset="0"/>
                        <a:buChar char="•"/>
                      </a:pPr>
                      <a:r>
                        <a:rPr lang="en-US" sz="4000" dirty="0">
                          <a:solidFill>
                            <a:schemeClr val="tx1"/>
                          </a:solidFill>
                          <a:cs typeface="Arial"/>
                        </a:rPr>
                        <a:t>However, to date, there has been limited and outdated published systematic review of well-founded MID estimates or systematic exploration of factors affecting them. </a:t>
                      </a:r>
                    </a:p>
                  </a:txBody>
                  <a:tcPr marL="91582" marR="91582" marT="45791" marB="45791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53255503"/>
                  </a:ext>
                </a:extLst>
              </a:tr>
            </a:tbl>
          </a:graphicData>
        </a:graphic>
      </p:graphicFrame>
      <p:graphicFrame>
        <p:nvGraphicFramePr>
          <p:cNvPr id="52" name="Table 10">
            <a:extLst>
              <a:ext uri="{FF2B5EF4-FFF2-40B4-BE49-F238E27FC236}">
                <a16:creationId xmlns:a16="http://schemas.microsoft.com/office/drawing/2014/main" id="{E45F02E2-359B-4CC2-9C94-F25C2E02FD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1419209"/>
              </p:ext>
            </p:extLst>
          </p:nvPr>
        </p:nvGraphicFramePr>
        <p:xfrm>
          <a:off x="371132" y="11132482"/>
          <a:ext cx="18852758" cy="3123714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18852758">
                  <a:extLst>
                    <a:ext uri="{9D8B030D-6E8A-4147-A177-3AD203B41FA5}">
                      <a16:colId xmlns:a16="http://schemas.microsoft.com/office/drawing/2014/main" val="3531925424"/>
                    </a:ext>
                  </a:extLst>
                </a:gridCol>
              </a:tblGrid>
              <a:tr h="1032412">
                <a:tc>
                  <a:txBody>
                    <a:bodyPr/>
                    <a:lstStyle/>
                    <a:p>
                      <a:pPr algn="ctr"/>
                      <a:r>
                        <a:rPr lang="en-SG" sz="8000" dirty="0">
                          <a:solidFill>
                            <a:schemeClr val="bg1"/>
                          </a:solidFill>
                        </a:rPr>
                        <a:t>AIMS</a:t>
                      </a:r>
                    </a:p>
                  </a:txBody>
                  <a:tcPr marL="91582" marR="91582" marT="45791" marB="45791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66B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7695987"/>
                  </a:ext>
                </a:extLst>
              </a:tr>
              <a:tr h="1812932">
                <a:tc>
                  <a:txBody>
                    <a:bodyPr/>
                    <a:lstStyle/>
                    <a:p>
                      <a:pPr marL="857250" indent="-857250" algn="just">
                        <a:buFont typeface="Arial" panose="020B0604020202020204" pitchFamily="34" charset="0"/>
                        <a:buChar char="•"/>
                      </a:pPr>
                      <a:r>
                        <a:rPr lang="en-US" sz="4000" dirty="0">
                          <a:solidFill>
                            <a:schemeClr val="tx1"/>
                          </a:solidFill>
                          <a:cs typeface="Arial"/>
                        </a:rPr>
                        <a:t>To provide a summary of anchor-based MID estimates for EQ-5D index (EQ index) and EQ VAS and to identify factors influencing these estimates.</a:t>
                      </a:r>
                    </a:p>
                  </a:txBody>
                  <a:tcPr marL="91582" marR="91582" marT="45791" marB="45791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53255503"/>
                  </a:ext>
                </a:extLst>
              </a:tr>
            </a:tbl>
          </a:graphicData>
        </a:graphic>
      </p:graphicFrame>
      <p:graphicFrame>
        <p:nvGraphicFramePr>
          <p:cNvPr id="53" name="Table 10">
            <a:extLst>
              <a:ext uri="{FF2B5EF4-FFF2-40B4-BE49-F238E27FC236}">
                <a16:creationId xmlns:a16="http://schemas.microsoft.com/office/drawing/2014/main" id="{A90C25C1-83BF-42A9-AD96-1A659967B6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8653468"/>
              </p:ext>
            </p:extLst>
          </p:nvPr>
        </p:nvGraphicFramePr>
        <p:xfrm>
          <a:off x="360656" y="13906915"/>
          <a:ext cx="18943723" cy="12009546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18943723">
                  <a:extLst>
                    <a:ext uri="{9D8B030D-6E8A-4147-A177-3AD203B41FA5}">
                      <a16:colId xmlns:a16="http://schemas.microsoft.com/office/drawing/2014/main" val="3531925424"/>
                    </a:ext>
                  </a:extLst>
                </a:gridCol>
              </a:tblGrid>
              <a:tr h="1030928">
                <a:tc>
                  <a:txBody>
                    <a:bodyPr/>
                    <a:lstStyle/>
                    <a:p>
                      <a:pPr algn="ctr"/>
                      <a:r>
                        <a:rPr lang="en-SG" sz="8000" dirty="0">
                          <a:solidFill>
                            <a:schemeClr val="bg1"/>
                          </a:solidFill>
                        </a:rPr>
                        <a:t>METHODS</a:t>
                      </a:r>
                    </a:p>
                  </a:txBody>
                  <a:tcPr marL="91582" marR="91582" marT="45791" marB="45791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66B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7695987"/>
                  </a:ext>
                </a:extLst>
              </a:tr>
              <a:tr h="5825424">
                <a:tc>
                  <a:txBody>
                    <a:bodyPr/>
                    <a:lstStyle/>
                    <a:p>
                      <a:pPr marL="857250" indent="-857250" algn="just">
                        <a:buFont typeface="Arial" panose="020B0604020202020204" pitchFamily="34" charset="0"/>
                        <a:buChar char="•"/>
                      </a:pPr>
                      <a:r>
                        <a:rPr lang="en-US" sz="4000" dirty="0">
                          <a:solidFill>
                            <a:schemeClr val="tx1"/>
                          </a:solidFill>
                          <a:cs typeface="Arial"/>
                        </a:rPr>
                        <a:t>A comprehensive search of eight electronic databases was conducted from January 1990 to March 2023. </a:t>
                      </a:r>
                    </a:p>
                    <a:p>
                      <a:pPr marL="857250" indent="-857250" algn="just">
                        <a:buFont typeface="Arial" panose="020B0604020202020204" pitchFamily="34" charset="0"/>
                        <a:buChar char="•"/>
                      </a:pPr>
                      <a:r>
                        <a:rPr lang="en-US" sz="4000" dirty="0">
                          <a:solidFill>
                            <a:schemeClr val="tx1"/>
                          </a:solidFill>
                          <a:cs typeface="Arial"/>
                        </a:rPr>
                        <a:t>Two independent reviewers performed study selection, data extraction and credibility assessment using the tool suggested by Devji et al.</a:t>
                      </a:r>
                      <a:r>
                        <a:rPr lang="en-US" sz="4000" baseline="30000" dirty="0">
                          <a:solidFill>
                            <a:schemeClr val="tx1"/>
                          </a:solidFill>
                          <a:cs typeface="Arial"/>
                        </a:rPr>
                        <a:t>1</a:t>
                      </a:r>
                      <a:r>
                        <a:rPr lang="en-US" sz="4000" dirty="0">
                          <a:solidFill>
                            <a:schemeClr val="tx1"/>
                          </a:solidFill>
                          <a:cs typeface="Arial"/>
                        </a:rPr>
                        <a:t> </a:t>
                      </a:r>
                    </a:p>
                    <a:p>
                      <a:pPr marL="857250" indent="-857250" algn="just">
                        <a:buFont typeface="Arial" panose="020B0604020202020204" pitchFamily="34" charset="0"/>
                        <a:buChar char="•"/>
                      </a:pPr>
                      <a:r>
                        <a:rPr lang="en-US" sz="4000" dirty="0">
                          <a:solidFill>
                            <a:schemeClr val="tx1"/>
                          </a:solidFill>
                          <a:cs typeface="Arial"/>
                        </a:rPr>
                        <a:t>To account for variations in several key study designs, we descriptively summarized MID estimates separately for:</a:t>
                      </a:r>
                    </a:p>
                    <a:p>
                      <a:pPr marL="2365080" lvl="1" indent="-857250" algn="just">
                        <a:buFont typeface="+mj-lt"/>
                        <a:buAutoNum type="arabicPeriod"/>
                      </a:pPr>
                      <a:r>
                        <a:rPr lang="en-US" sz="3500" b="1" i="1" dirty="0">
                          <a:solidFill>
                            <a:schemeClr val="tx1"/>
                          </a:solidFill>
                          <a:cs typeface="Arial"/>
                        </a:rPr>
                        <a:t>Baseline EQ-5D index/ VAS score</a:t>
                      </a:r>
                      <a:r>
                        <a:rPr lang="en-US" sz="3500" i="1" dirty="0">
                          <a:solidFill>
                            <a:schemeClr val="tx1"/>
                          </a:solidFill>
                          <a:cs typeface="Arial"/>
                        </a:rPr>
                        <a:t>,</a:t>
                      </a:r>
                    </a:p>
                    <a:p>
                      <a:pPr marL="2365080" lvl="1" indent="-857250" algn="just">
                        <a:buFont typeface="+mj-lt"/>
                        <a:buAutoNum type="arabicPeriod"/>
                      </a:pPr>
                      <a:r>
                        <a:rPr lang="en-US" sz="3500" b="1" i="1" dirty="0">
                          <a:solidFill>
                            <a:schemeClr val="tx1"/>
                          </a:solidFill>
                          <a:cs typeface="Arial"/>
                        </a:rPr>
                        <a:t>Different directions of score change </a:t>
                      </a:r>
                      <a:r>
                        <a:rPr lang="en-US" sz="3500" i="1" dirty="0">
                          <a:solidFill>
                            <a:schemeClr val="tx1"/>
                          </a:solidFill>
                          <a:cs typeface="Arial"/>
                        </a:rPr>
                        <a:t>(improved vs deteriorated),</a:t>
                      </a:r>
                    </a:p>
                    <a:p>
                      <a:pPr marL="2365080" lvl="1" indent="-857250" algn="just">
                        <a:buFont typeface="+mj-lt"/>
                        <a:buAutoNum type="arabicPeriod"/>
                      </a:pPr>
                      <a:r>
                        <a:rPr lang="en-US" sz="3500" b="1" i="1" dirty="0">
                          <a:solidFill>
                            <a:schemeClr val="tx1"/>
                          </a:solidFill>
                          <a:cs typeface="Arial"/>
                        </a:rPr>
                        <a:t>Data source </a:t>
                      </a:r>
                      <a:r>
                        <a:rPr lang="en-US" sz="3500" i="1" dirty="0">
                          <a:solidFill>
                            <a:schemeClr val="tx1"/>
                          </a:solidFill>
                          <a:cs typeface="Arial"/>
                        </a:rPr>
                        <a:t>(Europe vs North America vs Asia),</a:t>
                      </a:r>
                    </a:p>
                    <a:p>
                      <a:pPr marL="2365080" lvl="1" indent="-857250" algn="just">
                        <a:buFont typeface="+mj-lt"/>
                        <a:buAutoNum type="arabicPeriod"/>
                      </a:pPr>
                      <a:r>
                        <a:rPr lang="en-US" sz="3500" b="1" i="1" dirty="0">
                          <a:solidFill>
                            <a:schemeClr val="tx1"/>
                          </a:solidFill>
                          <a:cs typeface="Arial"/>
                        </a:rPr>
                        <a:t>Types of treatment causing score change </a:t>
                      </a:r>
                      <a:r>
                        <a:rPr lang="en-US" sz="3500" i="1" dirty="0">
                          <a:solidFill>
                            <a:schemeClr val="tx1"/>
                          </a:solidFill>
                          <a:cs typeface="Arial"/>
                        </a:rPr>
                        <a:t>(surgical vs non-surgical), </a:t>
                      </a:r>
                    </a:p>
                    <a:p>
                      <a:pPr marL="2365080" lvl="1" indent="-857250" algn="just">
                        <a:buFont typeface="+mj-lt"/>
                        <a:buAutoNum type="arabicPeriod"/>
                      </a:pPr>
                      <a:r>
                        <a:rPr lang="en-US" sz="3500" b="1" i="1" dirty="0">
                          <a:solidFill>
                            <a:schemeClr val="tx1"/>
                          </a:solidFill>
                          <a:cs typeface="Arial"/>
                        </a:rPr>
                        <a:t>Value set </a:t>
                      </a:r>
                      <a:r>
                        <a:rPr lang="en-US" sz="3500" i="1" dirty="0">
                          <a:solidFill>
                            <a:schemeClr val="tx1"/>
                          </a:solidFill>
                          <a:cs typeface="Arial"/>
                        </a:rPr>
                        <a:t>(United Kingdom vs others) – excluded subsequently due to multicollinearity, and </a:t>
                      </a:r>
                    </a:p>
                    <a:p>
                      <a:pPr marL="2365080" lvl="1" indent="-857250" algn="just">
                        <a:buFont typeface="+mj-lt"/>
                        <a:buAutoNum type="arabicPeriod"/>
                      </a:pPr>
                      <a:r>
                        <a:rPr lang="en-US" sz="3500" b="1" i="1" dirty="0">
                          <a:solidFill>
                            <a:schemeClr val="tx1"/>
                          </a:solidFill>
                          <a:cs typeface="Arial"/>
                        </a:rPr>
                        <a:t>Types of anchors </a:t>
                      </a:r>
                      <a:r>
                        <a:rPr lang="en-US" sz="3500" i="1" dirty="0">
                          <a:solidFill>
                            <a:schemeClr val="tx1"/>
                          </a:solidFill>
                          <a:cs typeface="Arial"/>
                        </a:rPr>
                        <a:t>(self-rated vs clinical).</a:t>
                      </a:r>
                    </a:p>
                  </a:txBody>
                  <a:tcPr marL="91582" marR="91582" marT="45791" marB="45791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53255503"/>
                  </a:ext>
                </a:extLst>
              </a:tr>
              <a:tr h="2469277">
                <a:tc>
                  <a:txBody>
                    <a:bodyPr/>
                    <a:lstStyle/>
                    <a:p>
                      <a:pPr marL="857250" marR="0" lvl="0" indent="-857250" algn="just" defTabSz="150783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4000" dirty="0">
                          <a:solidFill>
                            <a:schemeClr val="tx1"/>
                          </a:solidFill>
                          <a:cs typeface="Arial"/>
                        </a:rPr>
                        <a:t>We investigated the impact of various factors on anchor-based MID estimates using linear mixed-effects regression. </a:t>
                      </a:r>
                    </a:p>
                    <a:p>
                      <a:pPr marL="857250" marR="0" lvl="0" indent="-857250" algn="just" defTabSz="150783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4000" dirty="0">
                          <a:solidFill>
                            <a:schemeClr val="tx1"/>
                          </a:solidFill>
                          <a:cs typeface="Arial"/>
                        </a:rPr>
                        <a:t>The relationship between significant variables and MID estimates was further explored using four non-linear models, including logarithmic, exponential, power-law, and polynomial regressions, to identify the best-fitting model. </a:t>
                      </a:r>
                    </a:p>
                    <a:p>
                      <a:pPr marL="857250" indent="-857250" algn="just">
                        <a:buFont typeface="Arial" panose="020B0604020202020204" pitchFamily="34" charset="0"/>
                        <a:buChar char="•"/>
                      </a:pPr>
                      <a:endParaRPr lang="en-US" sz="4000" dirty="0">
                        <a:solidFill>
                          <a:schemeClr val="tx1"/>
                        </a:solidFill>
                        <a:cs typeface="Arial"/>
                      </a:endParaRPr>
                    </a:p>
                  </a:txBody>
                  <a:tcPr marL="91582" marR="91582" marT="45791" marB="45791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85013689"/>
                  </a:ext>
                </a:extLst>
              </a:tr>
            </a:tbl>
          </a:graphicData>
        </a:graphic>
      </p:graphicFrame>
      <p:graphicFrame>
        <p:nvGraphicFramePr>
          <p:cNvPr id="56" name="Table 10">
            <a:extLst>
              <a:ext uri="{FF2B5EF4-FFF2-40B4-BE49-F238E27FC236}">
                <a16:creationId xmlns:a16="http://schemas.microsoft.com/office/drawing/2014/main" id="{8FD41A7A-BAD1-4FB6-81AE-DD04295023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4223307"/>
              </p:ext>
            </p:extLst>
          </p:nvPr>
        </p:nvGraphicFramePr>
        <p:xfrm>
          <a:off x="19479345" y="4753607"/>
          <a:ext cx="31379668" cy="2011964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31379668">
                  <a:extLst>
                    <a:ext uri="{9D8B030D-6E8A-4147-A177-3AD203B41FA5}">
                      <a16:colId xmlns:a16="http://schemas.microsoft.com/office/drawing/2014/main" val="3531925424"/>
                    </a:ext>
                  </a:extLst>
                </a:gridCol>
              </a:tblGrid>
              <a:tr h="792862">
                <a:tc>
                  <a:txBody>
                    <a:bodyPr/>
                    <a:lstStyle/>
                    <a:p>
                      <a:pPr algn="ctr"/>
                      <a:r>
                        <a:rPr lang="en-SG" sz="8000" dirty="0"/>
                        <a:t>RESULTS</a:t>
                      </a:r>
                    </a:p>
                  </a:txBody>
                  <a:tcPr marL="91582" marR="91582" marT="45791" marB="45791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66B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7695987"/>
                  </a:ext>
                </a:extLst>
              </a:tr>
              <a:tr h="440791">
                <a:tc>
                  <a:txBody>
                    <a:bodyPr/>
                    <a:lstStyle/>
                    <a:p>
                      <a:pPr marL="571500" indent="-571500" algn="just">
                        <a:buFont typeface="Arial" panose="020B0604020202020204" pitchFamily="34" charset="0"/>
                        <a:buChar char="•"/>
                      </a:pPr>
                      <a:endParaRPr lang="en-US" sz="4000" dirty="0">
                        <a:solidFill>
                          <a:schemeClr val="tx1"/>
                        </a:solidFill>
                        <a:cs typeface="Arial"/>
                      </a:endParaRPr>
                    </a:p>
                  </a:txBody>
                  <a:tcPr marL="91582" marR="91582" marT="45791" marB="45791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53255503"/>
                  </a:ext>
                </a:extLst>
              </a:tr>
            </a:tbl>
          </a:graphicData>
        </a:graphic>
      </p:graphicFrame>
      <p:graphicFrame>
        <p:nvGraphicFramePr>
          <p:cNvPr id="60" name="Table 10">
            <a:extLst>
              <a:ext uri="{FF2B5EF4-FFF2-40B4-BE49-F238E27FC236}">
                <a16:creationId xmlns:a16="http://schemas.microsoft.com/office/drawing/2014/main" id="{58480B4F-03FE-4417-ADBB-78DA981FDD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689500"/>
              </p:ext>
            </p:extLst>
          </p:nvPr>
        </p:nvGraphicFramePr>
        <p:xfrm>
          <a:off x="337362" y="25498640"/>
          <a:ext cx="40168319" cy="3231164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40168319">
                  <a:extLst>
                    <a:ext uri="{9D8B030D-6E8A-4147-A177-3AD203B41FA5}">
                      <a16:colId xmlns:a16="http://schemas.microsoft.com/office/drawing/2014/main" val="3531925424"/>
                    </a:ext>
                  </a:extLst>
                </a:gridCol>
              </a:tblGrid>
              <a:tr h="999431">
                <a:tc>
                  <a:txBody>
                    <a:bodyPr/>
                    <a:lstStyle/>
                    <a:p>
                      <a:pPr algn="ctr"/>
                      <a:r>
                        <a:rPr lang="en-SG" sz="8000" dirty="0"/>
                        <a:t>CONCLUSIONS</a:t>
                      </a:r>
                    </a:p>
                  </a:txBody>
                  <a:tcPr marL="91582" marR="91582" marT="45791" marB="45791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66B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7695987"/>
                  </a:ext>
                </a:extLst>
              </a:tr>
              <a:tr h="1001454">
                <a:tc>
                  <a:txBody>
                    <a:bodyPr/>
                    <a:lstStyle/>
                    <a:p>
                      <a:pPr marL="914400" indent="-914400">
                        <a:buFont typeface="Arial" panose="020B0604020202020204" pitchFamily="34" charset="0"/>
                        <a:buChar char="•"/>
                      </a:pPr>
                      <a:r>
                        <a:rPr lang="en-US" sz="4000" dirty="0">
                          <a:solidFill>
                            <a:schemeClr val="tx1"/>
                          </a:solidFill>
                          <a:effectLst/>
                        </a:rPr>
                        <a:t>This review reveals and quantifies a non-linear association between baseline scores and, offering a </a:t>
                      </a:r>
                      <a:r>
                        <a:rPr lang="en-US" sz="4000" dirty="0">
                          <a:solidFill>
                            <a:srgbClr val="FF0000"/>
                          </a:solidFill>
                          <a:effectLst/>
                        </a:rPr>
                        <a:t>potentially </a:t>
                      </a:r>
                      <a:r>
                        <a:rPr lang="en-US" sz="4000" dirty="0">
                          <a:solidFill>
                            <a:schemeClr val="tx1"/>
                          </a:solidFill>
                          <a:effectLst/>
                        </a:rPr>
                        <a:t>more precise MID determination</a:t>
                      </a:r>
                      <a:r>
                        <a:rPr lang="en-US" sz="4000" dirty="0">
                          <a:solidFill>
                            <a:srgbClr val="FF0000"/>
                          </a:solidFill>
                          <a:effectLst/>
                        </a:rPr>
                        <a:t> method</a:t>
                      </a:r>
                      <a:r>
                        <a:rPr lang="en-US" sz="4000" dirty="0">
                          <a:solidFill>
                            <a:schemeClr val="tx1"/>
                          </a:solidFill>
                          <a:effectLst/>
                        </a:rPr>
                        <a:t> compared to a fixed-point estimate or range for use in clinical settings, randomized trials, and guideline development. </a:t>
                      </a:r>
                    </a:p>
                    <a:p>
                      <a:pPr marL="914400" indent="-914400">
                        <a:buFont typeface="Arial" panose="020B0604020202020204" pitchFamily="34" charset="0"/>
                        <a:buChar char="•"/>
                      </a:pPr>
                      <a:r>
                        <a:rPr lang="en-US" sz="4000" dirty="0">
                          <a:solidFill>
                            <a:schemeClr val="tx1"/>
                          </a:solidFill>
                          <a:effectLst/>
                        </a:rPr>
                        <a:t>The suboptimal quality and quantity of the reviewed data suggests that the </a:t>
                      </a:r>
                      <a:r>
                        <a:rPr lang="en-GB" sz="4000" noProof="0" dirty="0">
                          <a:solidFill>
                            <a:schemeClr val="tx1"/>
                          </a:solidFill>
                          <a:effectLst/>
                        </a:rPr>
                        <a:t>summarised</a:t>
                      </a:r>
                      <a:r>
                        <a:rPr lang="en-US" sz="4000" dirty="0">
                          <a:solidFill>
                            <a:schemeClr val="tx1"/>
                          </a:solidFill>
                          <a:effectLst/>
                        </a:rPr>
                        <a:t> MID estimates should be considered as preliminary. </a:t>
                      </a:r>
                    </a:p>
                  </a:txBody>
                  <a:tcPr marL="91582" marR="91582" marT="45791" marB="45791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53255503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5912821D-FF9C-4B51-D54E-7817F51B62E5}"/>
              </a:ext>
            </a:extLst>
          </p:cNvPr>
          <p:cNvSpPr txBox="1"/>
          <p:nvPr/>
        </p:nvSpPr>
        <p:spPr>
          <a:xfrm>
            <a:off x="19479345" y="6119862"/>
            <a:ext cx="22353797" cy="117878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en-US" sz="4000" dirty="0">
                <a:cs typeface="Arial"/>
              </a:rPr>
              <a:t>Of the 6,786 initially identified records, we identified </a:t>
            </a:r>
            <a:r>
              <a:rPr lang="en-US" sz="4000" b="1" dirty="0">
                <a:cs typeface="Arial"/>
              </a:rPr>
              <a:t>210 MID estimates from 47 articles</a:t>
            </a:r>
            <a:r>
              <a:rPr lang="en-US" sz="4000" dirty="0">
                <a:cs typeface="Arial"/>
              </a:rPr>
              <a:t>, with 122 for 3L, 51 for 5L, and 47 for VAS.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en-US" sz="4000" dirty="0">
                <a:cs typeface="Arial"/>
              </a:rPr>
              <a:t>Most estimates originated from Europe and North America and the majority of EQ index MIDs were based on the United Kingdom value sets for 3L and 5L.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en-US" sz="4000" dirty="0">
                <a:cs typeface="Arial"/>
              </a:rPr>
              <a:t>Non-surgical patients were more common, and the primary anchor for MID estimation was self-rating.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en-US" sz="4000" dirty="0">
                <a:cs typeface="Arial"/>
              </a:rPr>
              <a:t>Out of the 210 estimates, 190 (90.5%) received a high overall credibility rating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en-US" sz="4000" dirty="0">
                <a:cs typeface="Arial"/>
              </a:rPr>
              <a:t>The </a:t>
            </a:r>
            <a:r>
              <a:rPr lang="en-US" sz="4000" b="1" dirty="0">
                <a:cs typeface="Arial"/>
              </a:rPr>
              <a:t>MID ranges (number of observations) for improved and deteriorated scores </a:t>
            </a:r>
            <a:r>
              <a:rPr lang="en-US" sz="4000" dirty="0">
                <a:cs typeface="Arial"/>
              </a:rPr>
              <a:t>were -0.13-0.68 (90) and -0.22-0.20 (32) for 3L, 0.01-0.41 (31) and -0.09-0.00 (10) for 5L, and 0.42-80.0 (42) and -7.3 - -4.88 (5) for VAS. 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en-US" sz="4000" dirty="0">
                <a:cs typeface="Arial"/>
              </a:rPr>
              <a:t>The </a:t>
            </a:r>
            <a:r>
              <a:rPr lang="en-US" sz="4000" b="1" dirty="0">
                <a:cs typeface="Arial"/>
              </a:rPr>
              <a:t>univariate analyses</a:t>
            </a:r>
            <a:r>
              <a:rPr lang="en-US" sz="4000" dirty="0">
                <a:cs typeface="Arial"/>
              </a:rPr>
              <a:t> showed that MID estimates decreased by -0.62 (95% CI -0.84, -0.39), -0.52 (-0.62, -0.62), and -0.6 (-0.4, -0.1)   for every 0.10/0.10/1.0-point increase in 3L, 5L, and VAS, respectively. </a:t>
            </a:r>
          </a:p>
          <a:p>
            <a:pPr marL="1444625" lvl="1" indent="-571500" algn="just">
              <a:buFont typeface="Courier New" panose="02070309020205020404" pitchFamily="49" charset="0"/>
              <a:buChar char="o"/>
              <a:tabLst>
                <a:tab pos="1444625" algn="l"/>
              </a:tabLst>
            </a:pPr>
            <a:r>
              <a:rPr lang="en-US" sz="4000" dirty="0">
                <a:cs typeface="Arial"/>
              </a:rPr>
              <a:t>MIDs for the 3L and 5L indices were statistically higher for surgical groups by 0.15-0.16 compared to non-surgical groups. </a:t>
            </a:r>
          </a:p>
          <a:p>
            <a:pPr marL="1444625" lvl="1" indent="-571500" algn="just">
              <a:buFont typeface="Courier New" panose="02070309020205020404" pitchFamily="49" charset="0"/>
              <a:buChar char="o"/>
              <a:tabLst>
                <a:tab pos="1444625" algn="l"/>
              </a:tabLst>
            </a:pPr>
            <a:r>
              <a:rPr lang="en-US" sz="4000" dirty="0">
                <a:cs typeface="Arial"/>
              </a:rPr>
              <a:t>No significant association was observed across different regions, value sets, and types of anchors. 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en-US" sz="4000" dirty="0">
                <a:cs typeface="Arial"/>
              </a:rPr>
              <a:t>The </a:t>
            </a:r>
            <a:r>
              <a:rPr lang="en-US" sz="4000" b="1" dirty="0">
                <a:cs typeface="Arial"/>
              </a:rPr>
              <a:t>multivariable analyses </a:t>
            </a:r>
            <a:r>
              <a:rPr lang="en-US" sz="4000" dirty="0">
                <a:cs typeface="Arial"/>
              </a:rPr>
              <a:t>revealed that MID estimates decreased by -0.51 (-0.75, -0.27) and -0.47 (-0.65, -0.30) with every 0.1-point increase in the EQ-5D indices. This significance was not observed for EQ VAS (</a:t>
            </a:r>
            <a:r>
              <a:rPr lang="en-US" sz="4000" u="sng" dirty="0">
                <a:cs typeface="Arial"/>
              </a:rPr>
              <a:t>Table 1</a:t>
            </a:r>
            <a:r>
              <a:rPr lang="en-US" sz="4000" dirty="0">
                <a:cs typeface="Arial"/>
              </a:rPr>
              <a:t>).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en-US" sz="4000" dirty="0">
                <a:cs typeface="Arial"/>
              </a:rPr>
              <a:t>The non-linear polynomial and exponential regression models outperformed the linear and other models in fitting both EQ index and EQ VAS MID data, respectively (</a:t>
            </a:r>
            <a:r>
              <a:rPr lang="en-US" sz="4000" u="sng" dirty="0">
                <a:cs typeface="Arial"/>
              </a:rPr>
              <a:t>Figure 1</a:t>
            </a:r>
            <a:r>
              <a:rPr lang="en-US" sz="4000" dirty="0">
                <a:cs typeface="Arial"/>
              </a:rPr>
              <a:t>).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770454B-F341-B319-B716-594525EB8F4F}"/>
              </a:ext>
            </a:extLst>
          </p:cNvPr>
          <p:cNvSpPr txBox="1"/>
          <p:nvPr/>
        </p:nvSpPr>
        <p:spPr>
          <a:xfrm>
            <a:off x="42074878" y="6139038"/>
            <a:ext cx="8770415" cy="865173"/>
          </a:xfrm>
          <a:prstGeom prst="rect">
            <a:avLst/>
          </a:prstGeom>
          <a:solidFill>
            <a:srgbClr val="EF7C02"/>
          </a:solidFill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4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Figure 1: </a:t>
            </a: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Line p</a:t>
            </a:r>
            <a:r>
              <a:rPr lang="en-US" sz="24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lots illustrating the non-linear relationship between baseline scores and MIDs of EQ-5D using improved scores.</a:t>
            </a:r>
            <a:endParaRPr lang="en-SG" sz="2400" b="1" dirty="0">
              <a:solidFill>
                <a:schemeClr val="bg1"/>
              </a:solidFill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28" name="Table 27">
            <a:extLst>
              <a:ext uri="{FF2B5EF4-FFF2-40B4-BE49-F238E27FC236}">
                <a16:creationId xmlns:a16="http://schemas.microsoft.com/office/drawing/2014/main" id="{0F02A595-28BC-5858-8A68-9FAE4428D2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4071482"/>
              </p:ext>
            </p:extLst>
          </p:nvPr>
        </p:nvGraphicFramePr>
        <p:xfrm>
          <a:off x="19499533" y="18252589"/>
          <a:ext cx="22302359" cy="7133472"/>
        </p:xfrm>
        <a:graphic>
          <a:graphicData uri="http://schemas.openxmlformats.org/drawingml/2006/table">
            <a:tbl>
              <a:tblPr firstRow="1" firstCol="1" bandRow="1">
                <a:tableStyleId>{17292A2E-F333-43FB-9621-5CBBE7FDCDCB}</a:tableStyleId>
              </a:tblPr>
              <a:tblGrid>
                <a:gridCol w="4638890">
                  <a:extLst>
                    <a:ext uri="{9D8B030D-6E8A-4147-A177-3AD203B41FA5}">
                      <a16:colId xmlns:a16="http://schemas.microsoft.com/office/drawing/2014/main" val="139870814"/>
                    </a:ext>
                  </a:extLst>
                </a:gridCol>
                <a:gridCol w="811806">
                  <a:extLst>
                    <a:ext uri="{9D8B030D-6E8A-4147-A177-3AD203B41FA5}">
                      <a16:colId xmlns:a16="http://schemas.microsoft.com/office/drawing/2014/main" val="481003770"/>
                    </a:ext>
                  </a:extLst>
                </a:gridCol>
                <a:gridCol w="3233842">
                  <a:extLst>
                    <a:ext uri="{9D8B030D-6E8A-4147-A177-3AD203B41FA5}">
                      <a16:colId xmlns:a16="http://schemas.microsoft.com/office/drawing/2014/main" val="2262968068"/>
                    </a:ext>
                  </a:extLst>
                </a:gridCol>
                <a:gridCol w="1525481">
                  <a:extLst>
                    <a:ext uri="{9D8B030D-6E8A-4147-A177-3AD203B41FA5}">
                      <a16:colId xmlns:a16="http://schemas.microsoft.com/office/drawing/2014/main" val="3955787090"/>
                    </a:ext>
                  </a:extLst>
                </a:gridCol>
                <a:gridCol w="477271">
                  <a:extLst>
                    <a:ext uri="{9D8B030D-6E8A-4147-A177-3AD203B41FA5}">
                      <a16:colId xmlns:a16="http://schemas.microsoft.com/office/drawing/2014/main" val="3636255482"/>
                    </a:ext>
                  </a:extLst>
                </a:gridCol>
                <a:gridCol w="811806">
                  <a:extLst>
                    <a:ext uri="{9D8B030D-6E8A-4147-A177-3AD203B41FA5}">
                      <a16:colId xmlns:a16="http://schemas.microsoft.com/office/drawing/2014/main" val="198571490"/>
                    </a:ext>
                  </a:extLst>
                </a:gridCol>
                <a:gridCol w="3233842">
                  <a:extLst>
                    <a:ext uri="{9D8B030D-6E8A-4147-A177-3AD203B41FA5}">
                      <a16:colId xmlns:a16="http://schemas.microsoft.com/office/drawing/2014/main" val="1170560698"/>
                    </a:ext>
                  </a:extLst>
                </a:gridCol>
                <a:gridCol w="1525481">
                  <a:extLst>
                    <a:ext uri="{9D8B030D-6E8A-4147-A177-3AD203B41FA5}">
                      <a16:colId xmlns:a16="http://schemas.microsoft.com/office/drawing/2014/main" val="1346846840"/>
                    </a:ext>
                  </a:extLst>
                </a:gridCol>
                <a:gridCol w="477271">
                  <a:extLst>
                    <a:ext uri="{9D8B030D-6E8A-4147-A177-3AD203B41FA5}">
                      <a16:colId xmlns:a16="http://schemas.microsoft.com/office/drawing/2014/main" val="2499003338"/>
                    </a:ext>
                  </a:extLst>
                </a:gridCol>
                <a:gridCol w="811806">
                  <a:extLst>
                    <a:ext uri="{9D8B030D-6E8A-4147-A177-3AD203B41FA5}">
                      <a16:colId xmlns:a16="http://schemas.microsoft.com/office/drawing/2014/main" val="764090118"/>
                    </a:ext>
                  </a:extLst>
                </a:gridCol>
                <a:gridCol w="3233842">
                  <a:extLst>
                    <a:ext uri="{9D8B030D-6E8A-4147-A177-3AD203B41FA5}">
                      <a16:colId xmlns:a16="http://schemas.microsoft.com/office/drawing/2014/main" val="1918788576"/>
                    </a:ext>
                  </a:extLst>
                </a:gridCol>
                <a:gridCol w="1521021">
                  <a:extLst>
                    <a:ext uri="{9D8B030D-6E8A-4147-A177-3AD203B41FA5}">
                      <a16:colId xmlns:a16="http://schemas.microsoft.com/office/drawing/2014/main" val="1781246356"/>
                    </a:ext>
                  </a:extLst>
                </a:gridCol>
              </a:tblGrid>
              <a:tr h="42298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400" kern="100" dirty="0">
                          <a:effectLst/>
                        </a:rPr>
                        <a:t> </a:t>
                      </a:r>
                      <a:endParaRPr lang="en-SG" sz="4000" kern="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>
                      <a:noFill/>
                    </a:lnR>
                    <a:solidFill>
                      <a:srgbClr val="1F66B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400" b="1" kern="100" dirty="0">
                          <a:effectLst/>
                        </a:rPr>
                        <a:t>3L (36 articles, 90 estimates)</a:t>
                      </a:r>
                      <a:endParaRPr lang="en-SG" sz="4000" kern="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66B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400" b="1" kern="100">
                          <a:effectLst/>
                        </a:rPr>
                        <a:t> </a:t>
                      </a:r>
                      <a:endParaRPr lang="en-SG" sz="4000" kern="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solidFill>
                      <a:srgbClr val="1F66B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400" b="1" kern="100" dirty="0">
                          <a:effectLst/>
                        </a:rPr>
                        <a:t>5L (11 articles, 31 estimates)</a:t>
                      </a:r>
                      <a:endParaRPr lang="en-SG" sz="4000" kern="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66B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400" b="1" kern="100">
                          <a:effectLst/>
                        </a:rPr>
                        <a:t> </a:t>
                      </a:r>
                      <a:endParaRPr lang="en-SG" sz="4000" kern="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1F66B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400" b="1" kern="100" dirty="0">
                          <a:effectLst/>
                        </a:rPr>
                        <a:t>VAS (17 articles, 42 estimates)</a:t>
                      </a:r>
                      <a:endParaRPr lang="en-SG" sz="4000" kern="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66B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8348165"/>
                  </a:ext>
                </a:extLst>
              </a:tr>
              <a:tr h="42298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400" kern="100" dirty="0">
                          <a:effectLst/>
                        </a:rPr>
                        <a:t> </a:t>
                      </a:r>
                      <a:endParaRPr lang="en-SG" sz="4000" kern="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1F66B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400" b="1" kern="100" dirty="0">
                          <a:solidFill>
                            <a:schemeClr val="bg1"/>
                          </a:solidFill>
                          <a:effectLst/>
                        </a:rPr>
                        <a:t>K</a:t>
                      </a:r>
                      <a:endParaRPr lang="en-SG" sz="4000" kern="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1F66B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400" b="1" kern="100" dirty="0">
                          <a:solidFill>
                            <a:schemeClr val="bg1"/>
                          </a:solidFill>
                          <a:effectLst/>
                        </a:rPr>
                        <a:t>Adjusted </a:t>
                      </a:r>
                      <a:r>
                        <a:rPr lang="en-GB" sz="2400" b="1" i="1" kern="100" dirty="0">
                          <a:solidFill>
                            <a:schemeClr val="bg1"/>
                          </a:solidFill>
                          <a:effectLst/>
                        </a:rPr>
                        <a:t>β</a:t>
                      </a:r>
                      <a:r>
                        <a:rPr lang="en-GB" sz="2400" b="1" kern="100" dirty="0">
                          <a:solidFill>
                            <a:schemeClr val="bg1"/>
                          </a:solidFill>
                          <a:effectLst/>
                        </a:rPr>
                        <a:t> (95% CI)</a:t>
                      </a:r>
                      <a:r>
                        <a:rPr lang="en-GB" sz="2400" b="1" kern="100" baseline="30000" dirty="0">
                          <a:solidFill>
                            <a:schemeClr val="bg1"/>
                          </a:solidFill>
                          <a:effectLst/>
                        </a:rPr>
                        <a:t> ¥</a:t>
                      </a:r>
                      <a:endParaRPr lang="en-SG" sz="4000" kern="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1F66B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400" b="1" i="1" kern="100" dirty="0">
                          <a:solidFill>
                            <a:schemeClr val="bg1"/>
                          </a:solidFill>
                          <a:effectLst/>
                        </a:rPr>
                        <a:t>p</a:t>
                      </a:r>
                      <a:r>
                        <a:rPr lang="en-GB" sz="2400" b="1" kern="100" dirty="0">
                          <a:solidFill>
                            <a:schemeClr val="bg1"/>
                          </a:solidFill>
                          <a:effectLst/>
                        </a:rPr>
                        <a:t>-value</a:t>
                      </a:r>
                      <a:endParaRPr lang="en-SG" sz="4000" kern="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1F66B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400" b="1" kern="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SG" sz="4000" kern="1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1F66B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400" b="1" kern="100" dirty="0">
                          <a:solidFill>
                            <a:schemeClr val="bg1"/>
                          </a:solidFill>
                          <a:effectLst/>
                        </a:rPr>
                        <a:t>K</a:t>
                      </a:r>
                      <a:endParaRPr lang="en-SG" sz="4000" kern="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1F66B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400" b="1" kern="100" dirty="0">
                          <a:solidFill>
                            <a:schemeClr val="bg1"/>
                          </a:solidFill>
                          <a:effectLst/>
                        </a:rPr>
                        <a:t>Adjusted </a:t>
                      </a:r>
                      <a:r>
                        <a:rPr lang="en-GB" sz="2400" b="1" i="1" kern="100" dirty="0">
                          <a:solidFill>
                            <a:schemeClr val="bg1"/>
                          </a:solidFill>
                          <a:effectLst/>
                        </a:rPr>
                        <a:t>β</a:t>
                      </a:r>
                      <a:r>
                        <a:rPr lang="en-GB" sz="2400" b="1" kern="100" dirty="0">
                          <a:solidFill>
                            <a:schemeClr val="bg1"/>
                          </a:solidFill>
                          <a:effectLst/>
                        </a:rPr>
                        <a:t> (95% CI)</a:t>
                      </a:r>
                      <a:r>
                        <a:rPr lang="en-GB" sz="2400" b="1" kern="100" baseline="30000" dirty="0">
                          <a:solidFill>
                            <a:schemeClr val="bg1"/>
                          </a:solidFill>
                          <a:effectLst/>
                        </a:rPr>
                        <a:t> ¥</a:t>
                      </a:r>
                      <a:endParaRPr lang="en-SG" sz="4000" kern="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1F66B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400" b="1" i="1" kern="100" dirty="0">
                          <a:solidFill>
                            <a:schemeClr val="bg1"/>
                          </a:solidFill>
                          <a:effectLst/>
                        </a:rPr>
                        <a:t>p</a:t>
                      </a:r>
                      <a:r>
                        <a:rPr lang="en-GB" sz="2400" b="1" kern="100" dirty="0">
                          <a:solidFill>
                            <a:schemeClr val="bg1"/>
                          </a:solidFill>
                          <a:effectLst/>
                        </a:rPr>
                        <a:t>-value</a:t>
                      </a:r>
                      <a:endParaRPr lang="en-SG" sz="4000" kern="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1F66B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400" b="1" kern="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SG" sz="4000" kern="1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1F66B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400" b="1" kern="100" dirty="0">
                          <a:solidFill>
                            <a:schemeClr val="bg1"/>
                          </a:solidFill>
                          <a:effectLst/>
                        </a:rPr>
                        <a:t>K</a:t>
                      </a:r>
                      <a:endParaRPr lang="en-SG" sz="4000" kern="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1F66B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400" b="1" kern="100" dirty="0">
                          <a:solidFill>
                            <a:schemeClr val="bg1"/>
                          </a:solidFill>
                          <a:effectLst/>
                        </a:rPr>
                        <a:t>Adjusted </a:t>
                      </a:r>
                      <a:r>
                        <a:rPr lang="en-GB" sz="2400" b="1" i="1" kern="100" dirty="0">
                          <a:solidFill>
                            <a:schemeClr val="bg1"/>
                          </a:solidFill>
                          <a:effectLst/>
                        </a:rPr>
                        <a:t>β</a:t>
                      </a:r>
                      <a:r>
                        <a:rPr lang="en-GB" sz="2400" b="1" kern="100" dirty="0">
                          <a:solidFill>
                            <a:schemeClr val="bg1"/>
                          </a:solidFill>
                          <a:effectLst/>
                        </a:rPr>
                        <a:t> (95% CI)</a:t>
                      </a:r>
                      <a:r>
                        <a:rPr lang="en-GB" sz="2400" b="1" kern="100" baseline="30000" dirty="0">
                          <a:solidFill>
                            <a:schemeClr val="bg1"/>
                          </a:solidFill>
                          <a:effectLst/>
                        </a:rPr>
                        <a:t> ¥</a:t>
                      </a:r>
                      <a:endParaRPr lang="en-SG" sz="4000" kern="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1F66B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400" b="1" i="1" kern="100" dirty="0">
                          <a:solidFill>
                            <a:schemeClr val="bg1"/>
                          </a:solidFill>
                          <a:effectLst/>
                        </a:rPr>
                        <a:t>p</a:t>
                      </a:r>
                      <a:r>
                        <a:rPr lang="en-GB" sz="2400" b="1" kern="100" dirty="0">
                          <a:solidFill>
                            <a:schemeClr val="bg1"/>
                          </a:solidFill>
                          <a:effectLst/>
                        </a:rPr>
                        <a:t>-value</a:t>
                      </a:r>
                      <a:endParaRPr lang="en-SG" sz="4000" kern="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1F66B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722682"/>
                  </a:ext>
                </a:extLst>
              </a:tr>
              <a:tr h="42298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400" b="1" kern="100" dirty="0">
                          <a:effectLst/>
                        </a:rPr>
                        <a:t>Study-level data</a:t>
                      </a:r>
                      <a:endParaRPr lang="en-SG" sz="4000" kern="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400" kern="100">
                          <a:effectLst/>
                        </a:rPr>
                        <a:t> </a:t>
                      </a:r>
                      <a:endParaRPr lang="en-SG" sz="4000" kern="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400" kern="100">
                          <a:effectLst/>
                        </a:rPr>
                        <a:t> </a:t>
                      </a:r>
                      <a:endParaRPr lang="en-SG" sz="4000" kern="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400" kern="100">
                          <a:effectLst/>
                        </a:rPr>
                        <a:t> </a:t>
                      </a:r>
                      <a:endParaRPr lang="en-SG" sz="4000" kern="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400" kern="100">
                          <a:effectLst/>
                        </a:rPr>
                        <a:t> </a:t>
                      </a:r>
                      <a:endParaRPr lang="en-SG" sz="4000" kern="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400" kern="100">
                          <a:effectLst/>
                        </a:rPr>
                        <a:t> </a:t>
                      </a:r>
                      <a:endParaRPr lang="en-SG" sz="4000" kern="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400" kern="100" dirty="0">
                          <a:effectLst/>
                        </a:rPr>
                        <a:t> </a:t>
                      </a:r>
                      <a:endParaRPr lang="en-SG" sz="4000" kern="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400" kern="100" dirty="0">
                          <a:effectLst/>
                        </a:rPr>
                        <a:t> </a:t>
                      </a:r>
                      <a:endParaRPr lang="en-SG" sz="4000" kern="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400" kern="100">
                          <a:effectLst/>
                        </a:rPr>
                        <a:t> </a:t>
                      </a:r>
                      <a:endParaRPr lang="en-SG" sz="4000" kern="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400" kern="100">
                          <a:effectLst/>
                        </a:rPr>
                        <a:t> </a:t>
                      </a:r>
                      <a:endParaRPr lang="en-SG" sz="4000" kern="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400" kern="100" dirty="0">
                          <a:effectLst/>
                        </a:rPr>
                        <a:t> </a:t>
                      </a:r>
                      <a:endParaRPr lang="en-SG" sz="4000" kern="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400" kern="100" dirty="0">
                          <a:effectLst/>
                        </a:rPr>
                        <a:t> </a:t>
                      </a:r>
                      <a:endParaRPr lang="en-SG" sz="4000" kern="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9395214"/>
                  </a:ext>
                </a:extLst>
              </a:tr>
              <a:tr h="422982">
                <a:tc>
                  <a:txBody>
                    <a:bodyPr/>
                    <a:lstStyle/>
                    <a:p>
                      <a:pPr marL="266700"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400" b="1" kern="100" dirty="0">
                          <a:effectLst/>
                        </a:rPr>
                        <a:t>Baseline index/VAS score</a:t>
                      </a:r>
                      <a:endParaRPr lang="en-SG" sz="4000" kern="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400" kern="100" dirty="0">
                          <a:effectLst/>
                        </a:rPr>
                        <a:t>67</a:t>
                      </a:r>
                      <a:endParaRPr lang="en-SG" sz="4000" kern="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400" kern="100" dirty="0">
                          <a:effectLst/>
                        </a:rPr>
                        <a:t>-0.51 (-0.75, -0.27)</a:t>
                      </a:r>
                      <a:endParaRPr lang="en-SG" sz="4000" kern="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400" kern="100">
                          <a:effectLst/>
                        </a:rPr>
                        <a:t>&lt;0.001</a:t>
                      </a:r>
                      <a:endParaRPr lang="en-SG" sz="4000" kern="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400" kern="100">
                          <a:effectLst/>
                        </a:rPr>
                        <a:t> </a:t>
                      </a:r>
                      <a:endParaRPr lang="en-SG" sz="4000" kern="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400" kern="100">
                          <a:effectLst/>
                        </a:rPr>
                        <a:t>31</a:t>
                      </a:r>
                      <a:endParaRPr lang="en-SG" sz="4000" kern="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400" kern="100" dirty="0">
                          <a:effectLst/>
                        </a:rPr>
                        <a:t>-0.47 (-0.65, -0.30)</a:t>
                      </a:r>
                      <a:endParaRPr lang="en-SG" sz="4000" kern="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400" kern="100">
                          <a:effectLst/>
                        </a:rPr>
                        <a:t>&lt;0.001</a:t>
                      </a:r>
                      <a:endParaRPr lang="en-SG" sz="4000" kern="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400" kern="100">
                          <a:effectLst/>
                        </a:rPr>
                        <a:t> </a:t>
                      </a:r>
                      <a:endParaRPr lang="en-SG" sz="4000" kern="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400" kern="100">
                          <a:effectLst/>
                        </a:rPr>
                        <a:t>42</a:t>
                      </a:r>
                      <a:endParaRPr lang="en-SG" sz="4000" kern="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400" kern="100" dirty="0">
                          <a:effectLst/>
                        </a:rPr>
                        <a:t>-0.1 (-0.8, -0.7)</a:t>
                      </a:r>
                      <a:endParaRPr lang="en-SG" sz="4000" kern="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400" kern="100" dirty="0">
                          <a:effectLst/>
                        </a:rPr>
                        <a:t>0.63</a:t>
                      </a:r>
                      <a:endParaRPr lang="en-SG" sz="4000" kern="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8441804"/>
                  </a:ext>
                </a:extLst>
              </a:tr>
              <a:tr h="422982">
                <a:tc>
                  <a:txBody>
                    <a:bodyPr/>
                    <a:lstStyle/>
                    <a:p>
                      <a:pPr marL="266700"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400" b="1" kern="100" dirty="0">
                          <a:effectLst/>
                        </a:rPr>
                        <a:t>Regions</a:t>
                      </a:r>
                      <a:endParaRPr lang="en-SG" sz="4000" kern="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400" kern="100">
                          <a:effectLst/>
                        </a:rPr>
                        <a:t> </a:t>
                      </a:r>
                      <a:endParaRPr lang="en-SG" sz="4000" kern="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400" kern="100">
                          <a:effectLst/>
                        </a:rPr>
                        <a:t> </a:t>
                      </a:r>
                      <a:endParaRPr lang="en-SG" sz="4000" kern="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400" kern="100">
                          <a:effectLst/>
                        </a:rPr>
                        <a:t> </a:t>
                      </a:r>
                      <a:endParaRPr lang="en-SG" sz="4000" kern="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400" kern="100">
                          <a:effectLst/>
                        </a:rPr>
                        <a:t> </a:t>
                      </a:r>
                      <a:endParaRPr lang="en-SG" sz="4000" kern="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400" kern="100">
                          <a:effectLst/>
                        </a:rPr>
                        <a:t> </a:t>
                      </a:r>
                      <a:endParaRPr lang="en-SG" sz="4000" kern="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400" kern="100" dirty="0">
                          <a:effectLst/>
                        </a:rPr>
                        <a:t> </a:t>
                      </a:r>
                      <a:endParaRPr lang="en-SG" sz="4000" kern="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400" kern="100">
                          <a:effectLst/>
                        </a:rPr>
                        <a:t> </a:t>
                      </a:r>
                      <a:endParaRPr lang="en-SG" sz="4000" kern="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400" kern="100">
                          <a:effectLst/>
                        </a:rPr>
                        <a:t> </a:t>
                      </a:r>
                      <a:endParaRPr lang="en-SG" sz="4000" kern="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400" kern="100">
                          <a:effectLst/>
                        </a:rPr>
                        <a:t> </a:t>
                      </a:r>
                      <a:endParaRPr lang="en-SG" sz="4000" kern="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400" kern="100">
                          <a:effectLst/>
                        </a:rPr>
                        <a:t> </a:t>
                      </a:r>
                      <a:endParaRPr lang="en-SG" sz="4000" kern="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400" kern="100">
                          <a:effectLst/>
                        </a:rPr>
                        <a:t> </a:t>
                      </a:r>
                      <a:endParaRPr lang="en-SG" sz="4000" kern="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2339158"/>
                  </a:ext>
                </a:extLst>
              </a:tr>
              <a:tr h="422982">
                <a:tc>
                  <a:txBody>
                    <a:bodyPr/>
                    <a:lstStyle/>
                    <a:p>
                      <a:pPr marL="533400"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400" b="0" kern="100" dirty="0">
                          <a:effectLst/>
                        </a:rPr>
                        <a:t>Europe</a:t>
                      </a:r>
                      <a:endParaRPr lang="en-SG" sz="4000" b="0" kern="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400" kern="100">
                          <a:effectLst/>
                        </a:rPr>
                        <a:t>41</a:t>
                      </a:r>
                      <a:endParaRPr lang="en-SG" sz="4000" kern="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400" kern="100" dirty="0">
                          <a:effectLst/>
                        </a:rPr>
                        <a:t>Ref</a:t>
                      </a:r>
                      <a:endParaRPr lang="en-SG" sz="4000" kern="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400" kern="100">
                          <a:effectLst/>
                        </a:rPr>
                        <a:t>-</a:t>
                      </a:r>
                      <a:endParaRPr lang="en-SG" sz="4000" kern="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400" kern="100">
                          <a:effectLst/>
                        </a:rPr>
                        <a:t> </a:t>
                      </a:r>
                      <a:endParaRPr lang="en-SG" sz="4000" kern="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400" kern="100">
                          <a:effectLst/>
                        </a:rPr>
                        <a:t>14</a:t>
                      </a:r>
                      <a:endParaRPr lang="en-SG" sz="4000" kern="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400" kern="100" dirty="0">
                          <a:effectLst/>
                        </a:rPr>
                        <a:t>Ref</a:t>
                      </a:r>
                      <a:endParaRPr lang="en-SG" sz="4000" kern="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400" kern="100" dirty="0">
                          <a:effectLst/>
                        </a:rPr>
                        <a:t>-</a:t>
                      </a:r>
                      <a:endParaRPr lang="en-SG" sz="4000" kern="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400" kern="100">
                          <a:effectLst/>
                        </a:rPr>
                        <a:t> </a:t>
                      </a:r>
                      <a:endParaRPr lang="en-SG" sz="4000" kern="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400" kern="100" dirty="0">
                          <a:effectLst/>
                        </a:rPr>
                        <a:t>18</a:t>
                      </a:r>
                      <a:endParaRPr lang="en-SG" sz="4000" kern="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400" kern="100" dirty="0">
                          <a:effectLst/>
                        </a:rPr>
                        <a:t>Ref</a:t>
                      </a:r>
                      <a:endParaRPr lang="en-SG" sz="4000" kern="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400" kern="100" dirty="0">
                          <a:effectLst/>
                        </a:rPr>
                        <a:t>-</a:t>
                      </a:r>
                      <a:endParaRPr lang="en-SG" sz="4000" kern="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2022787"/>
                  </a:ext>
                </a:extLst>
              </a:tr>
              <a:tr h="422982">
                <a:tc>
                  <a:txBody>
                    <a:bodyPr/>
                    <a:lstStyle/>
                    <a:p>
                      <a:pPr marL="533400"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400" b="0" kern="100" dirty="0">
                          <a:effectLst/>
                        </a:rPr>
                        <a:t>North America</a:t>
                      </a:r>
                      <a:endParaRPr lang="en-SG" sz="4000" b="0" kern="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400" kern="100" dirty="0">
                          <a:effectLst/>
                        </a:rPr>
                        <a:t>37</a:t>
                      </a:r>
                      <a:endParaRPr lang="en-SG" sz="4000" kern="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400" kern="100" dirty="0">
                          <a:effectLst/>
                        </a:rPr>
                        <a:t>0.02 (-0.06, 0.11)</a:t>
                      </a:r>
                      <a:endParaRPr lang="en-SG" sz="4000" kern="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400" kern="100" dirty="0">
                          <a:effectLst/>
                        </a:rPr>
                        <a:t>0.60</a:t>
                      </a:r>
                      <a:endParaRPr lang="en-SG" sz="4000" kern="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400" kern="100">
                          <a:effectLst/>
                        </a:rPr>
                        <a:t> </a:t>
                      </a:r>
                      <a:endParaRPr lang="en-SG" sz="4000" kern="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400" kern="100">
                          <a:effectLst/>
                        </a:rPr>
                        <a:t>15</a:t>
                      </a:r>
                      <a:endParaRPr lang="en-SG" sz="4000" kern="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400" kern="100" dirty="0">
                          <a:effectLst/>
                        </a:rPr>
                        <a:t>-0.01 (-0.05, 0.04)</a:t>
                      </a:r>
                      <a:endParaRPr lang="en-SG" sz="4000" kern="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400" kern="100" dirty="0">
                          <a:effectLst/>
                        </a:rPr>
                        <a:t>0.65</a:t>
                      </a:r>
                      <a:endParaRPr lang="en-SG" sz="4000" kern="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400" kern="100">
                          <a:effectLst/>
                        </a:rPr>
                        <a:t> </a:t>
                      </a:r>
                      <a:endParaRPr lang="en-SG" sz="4000" kern="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400" kern="100">
                          <a:effectLst/>
                        </a:rPr>
                        <a:t>19</a:t>
                      </a:r>
                      <a:endParaRPr lang="en-SG" sz="4000" kern="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400" kern="100" dirty="0">
                          <a:effectLst/>
                        </a:rPr>
                        <a:t>-6.5 (-23.9, 10.8)</a:t>
                      </a: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400" kern="100" dirty="0">
                          <a:effectLst/>
                        </a:rPr>
                        <a:t>0.43</a:t>
                      </a:r>
                      <a:endParaRPr lang="en-SG" sz="4000" kern="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4644341"/>
                  </a:ext>
                </a:extLst>
              </a:tr>
              <a:tr h="341388">
                <a:tc>
                  <a:txBody>
                    <a:bodyPr/>
                    <a:lstStyle/>
                    <a:p>
                      <a:pPr marL="533400"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400" b="0" kern="100" dirty="0">
                          <a:effectLst/>
                        </a:rPr>
                        <a:t>Asia</a:t>
                      </a:r>
                      <a:endParaRPr lang="en-SG" sz="4000" b="0" kern="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400" kern="100" dirty="0">
                          <a:effectLst/>
                        </a:rPr>
                        <a:t>12</a:t>
                      </a:r>
                      <a:endParaRPr lang="en-SG" sz="4000" kern="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400" kern="100" dirty="0">
                          <a:effectLst/>
                        </a:rPr>
                        <a:t>-0.10 (-0.20, -0.01)</a:t>
                      </a:r>
                      <a:endParaRPr lang="en-SG" sz="4000" kern="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400" kern="100" dirty="0">
                          <a:effectLst/>
                        </a:rPr>
                        <a:t>0.04</a:t>
                      </a:r>
                      <a:endParaRPr lang="en-SG" sz="4000" kern="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400" kern="100">
                          <a:effectLst/>
                        </a:rPr>
                        <a:t> </a:t>
                      </a:r>
                      <a:endParaRPr lang="en-SG" sz="4000" kern="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400" kern="100">
                          <a:effectLst/>
                        </a:rPr>
                        <a:t>2</a:t>
                      </a:r>
                      <a:endParaRPr lang="en-SG" sz="4000" kern="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400" kern="100" dirty="0">
                          <a:effectLst/>
                        </a:rPr>
                        <a:t>0.04 (-0.03, 0.11)</a:t>
                      </a:r>
                      <a:endParaRPr lang="en-SG" sz="4000" kern="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400" kern="100">
                          <a:effectLst/>
                        </a:rPr>
                        <a:t>0.21</a:t>
                      </a:r>
                      <a:endParaRPr lang="en-SG" sz="4000" kern="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400" kern="100">
                          <a:effectLst/>
                        </a:rPr>
                        <a:t> </a:t>
                      </a:r>
                      <a:endParaRPr lang="en-SG" sz="4000" kern="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400" kern="100">
                          <a:effectLst/>
                        </a:rPr>
                        <a:t>3</a:t>
                      </a:r>
                      <a:endParaRPr lang="en-SG" sz="4000" kern="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400" kern="100" dirty="0">
                          <a:effectLst/>
                        </a:rPr>
                        <a:t>-6.1 (-22.8, 10.7)</a:t>
                      </a: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400" kern="100" dirty="0">
                          <a:effectLst/>
                        </a:rPr>
                        <a:t>0.45</a:t>
                      </a:r>
                      <a:endParaRPr lang="en-SG" sz="4000" kern="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7509269"/>
                  </a:ext>
                </a:extLst>
              </a:tr>
              <a:tr h="422982">
                <a:tc>
                  <a:txBody>
                    <a:bodyPr/>
                    <a:lstStyle/>
                    <a:p>
                      <a:pPr marL="533400"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400" b="0" kern="100" dirty="0">
                          <a:effectLst/>
                        </a:rPr>
                        <a:t>Multi-countries</a:t>
                      </a:r>
                      <a:endParaRPr lang="en-SG" sz="4000" b="0" kern="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400" kern="100">
                          <a:effectLst/>
                        </a:rPr>
                        <a:t> </a:t>
                      </a:r>
                      <a:endParaRPr lang="en-SG" sz="4000" kern="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400" kern="100">
                          <a:effectLst/>
                        </a:rPr>
                        <a:t> </a:t>
                      </a:r>
                      <a:endParaRPr lang="en-SG" sz="4000" kern="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400" kern="100" dirty="0">
                          <a:effectLst/>
                        </a:rPr>
                        <a:t> </a:t>
                      </a:r>
                      <a:endParaRPr lang="en-SG" sz="4000" kern="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400" kern="100">
                          <a:effectLst/>
                        </a:rPr>
                        <a:t> </a:t>
                      </a:r>
                      <a:endParaRPr lang="en-SG" sz="4000" kern="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400" kern="100">
                          <a:effectLst/>
                        </a:rPr>
                        <a:t> </a:t>
                      </a:r>
                      <a:endParaRPr lang="en-SG" sz="4000" kern="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400" kern="100" dirty="0">
                          <a:effectLst/>
                        </a:rPr>
                        <a:t> </a:t>
                      </a:r>
                      <a:endParaRPr lang="en-SG" sz="4000" kern="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400" kern="100">
                          <a:effectLst/>
                        </a:rPr>
                        <a:t> </a:t>
                      </a:r>
                      <a:endParaRPr lang="en-SG" sz="4000" kern="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400" kern="100">
                          <a:effectLst/>
                        </a:rPr>
                        <a:t> </a:t>
                      </a:r>
                      <a:endParaRPr lang="en-SG" sz="4000" kern="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400" kern="100">
                          <a:effectLst/>
                        </a:rPr>
                        <a:t>2</a:t>
                      </a:r>
                      <a:endParaRPr lang="en-SG" sz="4000" kern="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400" kern="100" dirty="0">
                          <a:effectLst/>
                        </a:rPr>
                        <a:t>-1.4 (-6.8, 4.00)</a:t>
                      </a: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400" kern="100">
                          <a:effectLst/>
                        </a:rPr>
                        <a:t>0.59</a:t>
                      </a:r>
                      <a:endParaRPr lang="en-SG" sz="4000" kern="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9180006"/>
                  </a:ext>
                </a:extLst>
              </a:tr>
              <a:tr h="422982">
                <a:tc>
                  <a:txBody>
                    <a:bodyPr/>
                    <a:lstStyle/>
                    <a:p>
                      <a:pPr marL="266700"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400" b="1" kern="100" dirty="0">
                          <a:effectLst/>
                        </a:rPr>
                        <a:t>Types of patients</a:t>
                      </a:r>
                      <a:endParaRPr lang="en-SG" sz="4000" kern="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400" kern="100">
                          <a:effectLst/>
                        </a:rPr>
                        <a:t> </a:t>
                      </a:r>
                      <a:endParaRPr lang="en-SG" sz="4000" kern="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400" kern="100">
                          <a:effectLst/>
                        </a:rPr>
                        <a:t> </a:t>
                      </a:r>
                      <a:endParaRPr lang="en-SG" sz="4000" kern="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400" kern="100">
                          <a:effectLst/>
                        </a:rPr>
                        <a:t> </a:t>
                      </a:r>
                      <a:endParaRPr lang="en-SG" sz="4000" kern="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400" kern="100">
                          <a:effectLst/>
                        </a:rPr>
                        <a:t> </a:t>
                      </a:r>
                      <a:endParaRPr lang="en-SG" sz="4000" kern="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400" kern="100">
                          <a:effectLst/>
                        </a:rPr>
                        <a:t> </a:t>
                      </a:r>
                      <a:endParaRPr lang="en-SG" sz="4000" kern="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400" kern="100" dirty="0">
                          <a:effectLst/>
                        </a:rPr>
                        <a:t> </a:t>
                      </a:r>
                      <a:endParaRPr lang="en-SG" sz="4000" kern="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400" kern="100">
                          <a:effectLst/>
                        </a:rPr>
                        <a:t> </a:t>
                      </a:r>
                      <a:endParaRPr lang="en-SG" sz="4000" kern="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400" kern="100">
                          <a:effectLst/>
                        </a:rPr>
                        <a:t> </a:t>
                      </a:r>
                      <a:endParaRPr lang="en-SG" sz="4000" kern="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400" kern="100">
                          <a:effectLst/>
                        </a:rPr>
                        <a:t> </a:t>
                      </a:r>
                      <a:endParaRPr lang="en-SG" sz="4000" kern="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400" kern="100">
                          <a:effectLst/>
                        </a:rPr>
                        <a:t> </a:t>
                      </a:r>
                      <a:endParaRPr lang="en-SG" sz="4000" kern="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400" kern="100">
                          <a:effectLst/>
                        </a:rPr>
                        <a:t> </a:t>
                      </a:r>
                      <a:endParaRPr lang="en-SG" sz="4000" kern="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9234242"/>
                  </a:ext>
                </a:extLst>
              </a:tr>
              <a:tr h="422982">
                <a:tc>
                  <a:txBody>
                    <a:bodyPr/>
                    <a:lstStyle/>
                    <a:p>
                      <a:pPr marL="533400"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400" b="0" kern="100" dirty="0">
                          <a:effectLst/>
                        </a:rPr>
                        <a:t>Non-surgical</a:t>
                      </a:r>
                      <a:endParaRPr lang="en-SG" sz="4000" b="0" kern="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400" kern="100">
                          <a:effectLst/>
                        </a:rPr>
                        <a:t>52</a:t>
                      </a:r>
                      <a:endParaRPr lang="en-SG" sz="4000" kern="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400" kern="100" dirty="0">
                          <a:effectLst/>
                        </a:rPr>
                        <a:t>Ref</a:t>
                      </a:r>
                      <a:endParaRPr lang="en-SG" sz="4000" kern="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400" kern="100" dirty="0">
                          <a:effectLst/>
                        </a:rPr>
                        <a:t>-</a:t>
                      </a:r>
                      <a:endParaRPr lang="en-SG" sz="4000" kern="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400" kern="100">
                          <a:effectLst/>
                        </a:rPr>
                        <a:t> </a:t>
                      </a:r>
                      <a:endParaRPr lang="en-SG" sz="4000" kern="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400" kern="100">
                          <a:effectLst/>
                        </a:rPr>
                        <a:t>20</a:t>
                      </a:r>
                      <a:endParaRPr lang="en-SG" sz="4000" kern="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400" kern="100" dirty="0">
                          <a:effectLst/>
                        </a:rPr>
                        <a:t>Ref</a:t>
                      </a:r>
                      <a:endParaRPr lang="en-SG" sz="4000" kern="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400" kern="100" dirty="0">
                          <a:effectLst/>
                        </a:rPr>
                        <a:t>-</a:t>
                      </a:r>
                      <a:endParaRPr lang="en-SG" sz="4000" kern="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400" kern="100" dirty="0">
                          <a:effectLst/>
                        </a:rPr>
                        <a:t> </a:t>
                      </a:r>
                      <a:endParaRPr lang="en-SG" sz="4000" kern="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400" kern="100" dirty="0">
                          <a:effectLst/>
                        </a:rPr>
                        <a:t>26</a:t>
                      </a:r>
                      <a:endParaRPr lang="en-SG" sz="4000" kern="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400" kern="100" dirty="0">
                          <a:effectLst/>
                        </a:rPr>
                        <a:t>Ref</a:t>
                      </a:r>
                      <a:endParaRPr lang="en-SG" sz="4000" kern="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400" kern="100" dirty="0">
                          <a:effectLst/>
                        </a:rPr>
                        <a:t>-</a:t>
                      </a:r>
                      <a:endParaRPr lang="en-SG" sz="4000" kern="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942655"/>
                  </a:ext>
                </a:extLst>
              </a:tr>
              <a:tr h="422982">
                <a:tc>
                  <a:txBody>
                    <a:bodyPr/>
                    <a:lstStyle/>
                    <a:p>
                      <a:pPr marL="533400"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400" b="0" kern="100" dirty="0">
                          <a:effectLst/>
                        </a:rPr>
                        <a:t>Surgical</a:t>
                      </a:r>
                      <a:endParaRPr lang="en-SG" sz="4000" b="0" kern="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400" kern="100">
                          <a:effectLst/>
                        </a:rPr>
                        <a:t>38</a:t>
                      </a:r>
                      <a:endParaRPr lang="en-SG" sz="4000" kern="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400" kern="100" dirty="0">
                          <a:effectLst/>
                        </a:rPr>
                        <a:t>0.09 (-0.01, 0.18)</a:t>
                      </a:r>
                      <a:endParaRPr lang="en-SG" sz="4000" kern="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400" kern="100">
                          <a:effectLst/>
                        </a:rPr>
                        <a:t>0.07</a:t>
                      </a:r>
                      <a:endParaRPr lang="en-SG" sz="4000" kern="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400" kern="100">
                          <a:effectLst/>
                        </a:rPr>
                        <a:t> </a:t>
                      </a:r>
                      <a:endParaRPr lang="en-SG" sz="4000" kern="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400" kern="100">
                          <a:effectLst/>
                        </a:rPr>
                        <a:t>11</a:t>
                      </a:r>
                      <a:endParaRPr lang="en-SG" sz="4000" kern="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400" kern="100" dirty="0">
                          <a:effectLst/>
                        </a:rPr>
                        <a:t>0.05 (-0.05, 0.14)</a:t>
                      </a:r>
                      <a:endParaRPr lang="en-SG" sz="4000" kern="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400" kern="100" dirty="0">
                          <a:effectLst/>
                        </a:rPr>
                        <a:t>0.29</a:t>
                      </a:r>
                      <a:endParaRPr lang="en-SG" sz="4000" kern="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400" kern="100" dirty="0">
                          <a:effectLst/>
                        </a:rPr>
                        <a:t> </a:t>
                      </a:r>
                      <a:endParaRPr lang="en-SG" sz="4000" kern="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400" kern="100">
                          <a:effectLst/>
                        </a:rPr>
                        <a:t>16</a:t>
                      </a:r>
                      <a:endParaRPr lang="en-SG" sz="4000" kern="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400" kern="100" dirty="0">
                          <a:effectLst/>
                        </a:rPr>
                        <a:t>6.8 (-9.0, 22.6)</a:t>
                      </a:r>
                      <a:endParaRPr lang="en-SG" sz="4000" kern="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400" kern="100" dirty="0">
                          <a:effectLst/>
                        </a:rPr>
                        <a:t>0.37</a:t>
                      </a:r>
                      <a:endParaRPr lang="en-SG" sz="4000" kern="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8584102"/>
                  </a:ext>
                </a:extLst>
              </a:tr>
              <a:tr h="42298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400" b="1" kern="100" dirty="0">
                          <a:effectLst/>
                        </a:rPr>
                        <a:t>Anchor information</a:t>
                      </a:r>
                      <a:endParaRPr lang="en-SG" sz="4000" kern="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400" kern="100">
                          <a:effectLst/>
                        </a:rPr>
                        <a:t> </a:t>
                      </a:r>
                      <a:endParaRPr lang="en-SG" sz="4000" kern="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400" kern="100">
                          <a:effectLst/>
                        </a:rPr>
                        <a:t> </a:t>
                      </a:r>
                      <a:endParaRPr lang="en-SG" sz="4000" kern="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400" kern="100">
                          <a:effectLst/>
                        </a:rPr>
                        <a:t> </a:t>
                      </a:r>
                      <a:endParaRPr lang="en-SG" sz="4000" kern="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400" kern="100">
                          <a:effectLst/>
                        </a:rPr>
                        <a:t> </a:t>
                      </a:r>
                      <a:endParaRPr lang="en-SG" sz="4000" kern="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400" kern="100">
                          <a:effectLst/>
                        </a:rPr>
                        <a:t> </a:t>
                      </a:r>
                      <a:endParaRPr lang="en-SG" sz="4000" kern="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400" kern="100">
                          <a:effectLst/>
                        </a:rPr>
                        <a:t> </a:t>
                      </a:r>
                      <a:endParaRPr lang="en-SG" sz="4000" kern="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400" kern="100">
                          <a:effectLst/>
                        </a:rPr>
                        <a:t> </a:t>
                      </a:r>
                      <a:endParaRPr lang="en-SG" sz="4000" kern="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400" kern="100" dirty="0">
                          <a:effectLst/>
                        </a:rPr>
                        <a:t> </a:t>
                      </a:r>
                      <a:endParaRPr lang="en-SG" sz="4000" kern="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400" kern="100" dirty="0">
                          <a:effectLst/>
                        </a:rPr>
                        <a:t> </a:t>
                      </a:r>
                      <a:endParaRPr lang="en-SG" sz="4000" kern="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400" kern="100">
                          <a:effectLst/>
                        </a:rPr>
                        <a:t> </a:t>
                      </a:r>
                      <a:endParaRPr lang="en-SG" sz="4000" kern="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400" kern="100" dirty="0">
                          <a:effectLst/>
                        </a:rPr>
                        <a:t> </a:t>
                      </a:r>
                      <a:endParaRPr lang="en-SG" sz="4000" kern="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4916712"/>
                  </a:ext>
                </a:extLst>
              </a:tr>
              <a:tr h="422982">
                <a:tc>
                  <a:txBody>
                    <a:bodyPr/>
                    <a:lstStyle/>
                    <a:p>
                      <a:pPr marL="266700"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400" b="1" kern="100" dirty="0">
                          <a:effectLst/>
                        </a:rPr>
                        <a:t>Types of anchors</a:t>
                      </a:r>
                      <a:endParaRPr lang="en-SG" sz="4000" kern="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400" kern="100">
                          <a:effectLst/>
                        </a:rPr>
                        <a:t> </a:t>
                      </a:r>
                      <a:endParaRPr lang="en-SG" sz="4000" kern="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400" kern="100">
                          <a:effectLst/>
                        </a:rPr>
                        <a:t> </a:t>
                      </a:r>
                      <a:endParaRPr lang="en-SG" sz="4000" kern="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400" kern="100">
                          <a:effectLst/>
                        </a:rPr>
                        <a:t> </a:t>
                      </a:r>
                      <a:endParaRPr lang="en-SG" sz="4000" kern="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400" kern="100">
                          <a:effectLst/>
                        </a:rPr>
                        <a:t> </a:t>
                      </a:r>
                      <a:endParaRPr lang="en-SG" sz="4000" kern="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400" kern="100">
                          <a:effectLst/>
                        </a:rPr>
                        <a:t> </a:t>
                      </a:r>
                      <a:endParaRPr lang="en-SG" sz="4000" kern="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400" kern="100">
                          <a:effectLst/>
                        </a:rPr>
                        <a:t> </a:t>
                      </a:r>
                      <a:endParaRPr lang="en-SG" sz="4000" kern="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400" kern="100">
                          <a:effectLst/>
                        </a:rPr>
                        <a:t> </a:t>
                      </a:r>
                      <a:endParaRPr lang="en-SG" sz="4000" kern="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400" kern="100">
                          <a:effectLst/>
                        </a:rPr>
                        <a:t> </a:t>
                      </a:r>
                      <a:endParaRPr lang="en-SG" sz="4000" kern="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400" kern="100">
                          <a:effectLst/>
                        </a:rPr>
                        <a:t> </a:t>
                      </a:r>
                      <a:endParaRPr lang="en-SG" sz="4000" kern="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400" kern="100" dirty="0">
                          <a:effectLst/>
                        </a:rPr>
                        <a:t> </a:t>
                      </a:r>
                      <a:endParaRPr lang="en-SG" sz="4000" kern="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400" kern="100">
                          <a:effectLst/>
                        </a:rPr>
                        <a:t> </a:t>
                      </a:r>
                      <a:endParaRPr lang="en-SG" sz="4000" kern="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6298046"/>
                  </a:ext>
                </a:extLst>
              </a:tr>
              <a:tr h="422982">
                <a:tc>
                  <a:txBody>
                    <a:bodyPr/>
                    <a:lstStyle/>
                    <a:p>
                      <a:pPr marL="533400"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400" b="0" kern="100" dirty="0">
                          <a:effectLst/>
                        </a:rPr>
                        <a:t>Patient-reported outcomes</a:t>
                      </a:r>
                      <a:endParaRPr lang="en-SG" sz="4000" b="0" kern="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400" kern="100">
                          <a:effectLst/>
                        </a:rPr>
                        <a:t>78</a:t>
                      </a:r>
                      <a:endParaRPr lang="en-SG" sz="4000" kern="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400" kern="100">
                          <a:effectLst/>
                        </a:rPr>
                        <a:t>Ref</a:t>
                      </a:r>
                      <a:endParaRPr lang="en-SG" sz="4000" kern="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400" kern="100">
                          <a:effectLst/>
                        </a:rPr>
                        <a:t>-</a:t>
                      </a:r>
                      <a:endParaRPr lang="en-SG" sz="4000" kern="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400" kern="100">
                          <a:effectLst/>
                        </a:rPr>
                        <a:t> </a:t>
                      </a:r>
                      <a:endParaRPr lang="en-SG" sz="4000" kern="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400" kern="100">
                          <a:effectLst/>
                        </a:rPr>
                        <a:t>12</a:t>
                      </a:r>
                      <a:endParaRPr lang="en-SG" sz="4000" kern="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400" kern="100">
                          <a:effectLst/>
                        </a:rPr>
                        <a:t>Ref</a:t>
                      </a:r>
                      <a:endParaRPr lang="en-SG" sz="4000" kern="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400" kern="100">
                          <a:effectLst/>
                        </a:rPr>
                        <a:t>-</a:t>
                      </a:r>
                      <a:endParaRPr lang="en-SG" sz="4000" kern="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400" kern="100">
                          <a:effectLst/>
                        </a:rPr>
                        <a:t> </a:t>
                      </a:r>
                      <a:endParaRPr lang="en-SG" sz="4000" kern="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400" kern="100">
                          <a:effectLst/>
                        </a:rPr>
                        <a:t>34</a:t>
                      </a:r>
                      <a:endParaRPr lang="en-SG" sz="4000" kern="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400" kern="100" dirty="0">
                          <a:effectLst/>
                        </a:rPr>
                        <a:t>Ref</a:t>
                      </a:r>
                      <a:endParaRPr lang="en-SG" sz="4000" kern="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400" kern="100" dirty="0">
                          <a:effectLst/>
                        </a:rPr>
                        <a:t>-</a:t>
                      </a:r>
                      <a:endParaRPr lang="en-SG" sz="4000" kern="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0020353"/>
                  </a:ext>
                </a:extLst>
              </a:tr>
              <a:tr h="422982">
                <a:tc>
                  <a:txBody>
                    <a:bodyPr/>
                    <a:lstStyle/>
                    <a:p>
                      <a:pPr marL="533400"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400" b="0" kern="100" dirty="0">
                          <a:effectLst/>
                        </a:rPr>
                        <a:t>Clinical</a:t>
                      </a:r>
                      <a:endParaRPr lang="en-SG" sz="4000" b="0" kern="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400" kern="100">
                          <a:effectLst/>
                        </a:rPr>
                        <a:t>12</a:t>
                      </a:r>
                      <a:endParaRPr lang="en-SG" sz="4000" kern="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400" kern="100">
                          <a:effectLst/>
                        </a:rPr>
                        <a:t>0.03 (-0.04, 0.11)</a:t>
                      </a:r>
                      <a:endParaRPr lang="en-SG" sz="4000" kern="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400" kern="100">
                          <a:effectLst/>
                        </a:rPr>
                        <a:t>0.39</a:t>
                      </a:r>
                      <a:endParaRPr lang="en-SG" sz="4000" kern="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400" kern="100">
                          <a:effectLst/>
                        </a:rPr>
                        <a:t> </a:t>
                      </a:r>
                      <a:endParaRPr lang="en-SG" sz="4000" kern="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400" kern="100">
                          <a:effectLst/>
                        </a:rPr>
                        <a:t>19</a:t>
                      </a:r>
                      <a:endParaRPr lang="en-SG" sz="4000" kern="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400" kern="100">
                          <a:effectLst/>
                        </a:rPr>
                        <a:t>-0.02 (-0.07, 0.11)</a:t>
                      </a:r>
                      <a:endParaRPr lang="en-SG" sz="4000" kern="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400" kern="100">
                          <a:effectLst/>
                        </a:rPr>
                        <a:t>0.66</a:t>
                      </a:r>
                      <a:endParaRPr lang="en-SG" sz="4000" kern="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400" kern="100">
                          <a:effectLst/>
                        </a:rPr>
                        <a:t> </a:t>
                      </a:r>
                      <a:endParaRPr lang="en-SG" sz="4000" kern="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400" kern="100">
                          <a:effectLst/>
                        </a:rPr>
                        <a:t>8</a:t>
                      </a:r>
                      <a:endParaRPr lang="en-SG" sz="4000" kern="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400" kern="100" dirty="0">
                          <a:effectLst/>
                        </a:rPr>
                        <a:t>1.4 (-4.6, 7.3)</a:t>
                      </a:r>
                      <a:endParaRPr lang="en-SG" sz="4000" kern="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400" kern="100" dirty="0">
                          <a:effectLst/>
                        </a:rPr>
                        <a:t>0.63</a:t>
                      </a:r>
                      <a:endParaRPr lang="en-SG" sz="4000" kern="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4161317"/>
                  </a:ext>
                </a:extLst>
              </a:tr>
              <a:tr h="422982">
                <a:tc gridSpan="1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400" b="0" kern="100" dirty="0">
                          <a:solidFill>
                            <a:schemeClr val="bg1"/>
                          </a:solidFill>
                          <a:effectLst/>
                        </a:rPr>
                        <a:t>K = Number of estimates; Estimator for variance = Robust standard error adjusted for clusters; </a:t>
                      </a:r>
                      <a:r>
                        <a:rPr lang="en-GB" sz="2400" b="0" kern="100" baseline="30000" dirty="0">
                          <a:solidFill>
                            <a:schemeClr val="bg1"/>
                          </a:solidFill>
                          <a:effectLst/>
                        </a:rPr>
                        <a:t>¥</a:t>
                      </a:r>
                      <a:r>
                        <a:rPr lang="en-GB" sz="2400" b="0" kern="100" dirty="0">
                          <a:solidFill>
                            <a:schemeClr val="bg1"/>
                          </a:solidFill>
                          <a:effectLst/>
                        </a:rPr>
                        <a:t> Accounting for the clustering of the studies on top of the full model.</a:t>
                      </a:r>
                      <a:endParaRPr lang="en-SG" sz="4000" b="0" kern="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1F66B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5700203"/>
                  </a:ext>
                </a:extLst>
              </a:tr>
            </a:tbl>
          </a:graphicData>
        </a:graphic>
      </p:graphicFrame>
      <p:sp>
        <p:nvSpPr>
          <p:cNvPr id="29" name="TextBox 28">
            <a:extLst>
              <a:ext uri="{FF2B5EF4-FFF2-40B4-BE49-F238E27FC236}">
                <a16:creationId xmlns:a16="http://schemas.microsoft.com/office/drawing/2014/main" id="{E5CA031D-3EA6-45DA-7750-7D0A88EC34D9}"/>
              </a:ext>
            </a:extLst>
          </p:cNvPr>
          <p:cNvSpPr txBox="1"/>
          <p:nvPr/>
        </p:nvSpPr>
        <p:spPr>
          <a:xfrm>
            <a:off x="19499534" y="17784588"/>
            <a:ext cx="22302358" cy="468001"/>
          </a:xfrm>
          <a:prstGeom prst="rect">
            <a:avLst/>
          </a:prstGeom>
          <a:solidFill>
            <a:srgbClr val="EF7C02"/>
          </a:solidFill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4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Table 1. Multivariable regression analysis of reported MID estimates for EQ index and EQ VAS using improved scores.</a:t>
            </a:r>
            <a:endParaRPr lang="en-SG" sz="2400" b="1" dirty="0">
              <a:solidFill>
                <a:schemeClr val="bg1"/>
              </a:solidFill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30" name="Table 10">
            <a:extLst>
              <a:ext uri="{FF2B5EF4-FFF2-40B4-BE49-F238E27FC236}">
                <a16:creationId xmlns:a16="http://schemas.microsoft.com/office/drawing/2014/main" id="{42985BF1-472F-5E3B-8F11-1FA4B0347F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5143144"/>
              </p:ext>
            </p:extLst>
          </p:nvPr>
        </p:nvGraphicFramePr>
        <p:xfrm>
          <a:off x="40692356" y="25504973"/>
          <a:ext cx="10098441" cy="3231164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10098441">
                  <a:extLst>
                    <a:ext uri="{9D8B030D-6E8A-4147-A177-3AD203B41FA5}">
                      <a16:colId xmlns:a16="http://schemas.microsoft.com/office/drawing/2014/main" val="3531925424"/>
                    </a:ext>
                  </a:extLst>
                </a:gridCol>
              </a:tblGrid>
              <a:tr h="999431">
                <a:tc>
                  <a:txBody>
                    <a:bodyPr/>
                    <a:lstStyle/>
                    <a:p>
                      <a:pPr algn="ctr"/>
                      <a:r>
                        <a:rPr lang="en-SG" sz="6000" dirty="0"/>
                        <a:t>References</a:t>
                      </a:r>
                    </a:p>
                  </a:txBody>
                  <a:tcPr marL="91582" marR="91582" marT="45791" marB="45791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F7C0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7695987"/>
                  </a:ext>
                </a:extLst>
              </a:tr>
              <a:tr h="1001454">
                <a:tc>
                  <a:txBody>
                    <a:bodyPr/>
                    <a:lstStyle/>
                    <a:p>
                      <a:pPr marL="914400" indent="-914400" algn="just">
                        <a:buFont typeface="+mj-lt"/>
                        <a:buAutoNum type="arabicPeriod"/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</a:rPr>
                        <a:t>Devji T, Carrasco-Labra A, Qasim A, et al. Evaluating the credibility of anchor-based estimates of minimal important differences for patient reported outcomes: instrument development and reliability study. </a:t>
                      </a:r>
                      <a:r>
                        <a:rPr lang="en-US" sz="2800" i="1" dirty="0">
                          <a:solidFill>
                            <a:schemeClr val="tx1"/>
                          </a:solidFill>
                          <a:effectLst/>
                        </a:rPr>
                        <a:t>BMJ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</a:rPr>
                        <a:t>. 2020;369:m1714. Published 2020 Jun 4. doi:10.1136/bmj.m1714</a:t>
                      </a:r>
                    </a:p>
                  </a:txBody>
                  <a:tcPr marL="91582" marR="91582" marT="45791" marB="45791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53255503"/>
                  </a:ext>
                </a:extLst>
              </a:tr>
            </a:tbl>
          </a:graphicData>
        </a:graphic>
      </p:graphicFrame>
      <p:grpSp>
        <p:nvGrpSpPr>
          <p:cNvPr id="7" name="Group 6">
            <a:extLst>
              <a:ext uri="{FF2B5EF4-FFF2-40B4-BE49-F238E27FC236}">
                <a16:creationId xmlns:a16="http://schemas.microsoft.com/office/drawing/2014/main" id="{93484400-E22B-7AC8-FD20-E2851472232F}"/>
              </a:ext>
            </a:extLst>
          </p:cNvPr>
          <p:cNvGrpSpPr/>
          <p:nvPr/>
        </p:nvGrpSpPr>
        <p:grpSpPr>
          <a:xfrm>
            <a:off x="42074879" y="7013712"/>
            <a:ext cx="8811644" cy="18252622"/>
            <a:chOff x="42390397" y="7805760"/>
            <a:chExt cx="8209576" cy="17668953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108BC9A3-3151-6B61-0329-1ABF5B5AFEC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398362" y="7805760"/>
              <a:ext cx="8201611" cy="596531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11B71179-F29C-EF38-D5A2-2A7DEBFE6DD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390397" y="13655114"/>
              <a:ext cx="8196404" cy="5965311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6B9FFBC7-D94C-5475-FB1B-D780DD06F136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390397" y="19534713"/>
              <a:ext cx="8167727" cy="5940000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1034" name="Picture 10" descr="PANDA | Physical Activity and Nutrition Determinants in Asia Programme">
            <a:extLst>
              <a:ext uri="{FF2B5EF4-FFF2-40B4-BE49-F238E27FC236}">
                <a16:creationId xmlns:a16="http://schemas.microsoft.com/office/drawing/2014/main" id="{2495177A-0222-D0C3-5F42-B3BD4DE7DFD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36" t="9200" r="5609" b="12379"/>
          <a:stretch/>
        </p:blipFill>
        <p:spPr bwMode="auto">
          <a:xfrm>
            <a:off x="39687883" y="999566"/>
            <a:ext cx="10915354" cy="2681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95973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d7e201e0-7ba1-4fd0-b022-03ac33d052c0">
      <Terms xmlns="http://schemas.microsoft.com/office/infopath/2007/PartnerControls"/>
    </lcf76f155ced4ddcb4097134ff3c332f>
    <TaxCatchAll xmlns="e25f615b-eebd-4e2a-b1e3-b3bb6a011368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E296E15BAF57041A774F4D5316366FF" ma:contentTypeVersion="14" ma:contentTypeDescription="Create a new document." ma:contentTypeScope="" ma:versionID="5b3d31f9406923266e19a251e7e1925f">
  <xsd:schema xmlns:xsd="http://www.w3.org/2001/XMLSchema" xmlns:xs="http://www.w3.org/2001/XMLSchema" xmlns:p="http://schemas.microsoft.com/office/2006/metadata/properties" xmlns:ns2="d7e201e0-7ba1-4fd0-b022-03ac33d052c0" xmlns:ns3="e25f615b-eebd-4e2a-b1e3-b3bb6a011368" targetNamespace="http://schemas.microsoft.com/office/2006/metadata/properties" ma:root="true" ma:fieldsID="4218752b27ed29a11fa65fc7df10aeab" ns2:_="" ns3:_="">
    <xsd:import namespace="d7e201e0-7ba1-4fd0-b022-03ac33d052c0"/>
    <xsd:import namespace="e25f615b-eebd-4e2a-b1e3-b3bb6a01136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7e201e0-7ba1-4fd0-b022-03ac33d052c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6" nillable="true" ma:taxonomy="true" ma:internalName="lcf76f155ced4ddcb4097134ff3c332f" ma:taxonomyFieldName="MediaServiceImageTags" ma:displayName="Image Tags" ma:readOnly="false" ma:fieldId="{5cf76f15-5ced-4ddc-b409-7134ff3c332f}" ma:taxonomyMulti="true" ma:sspId="6f72f27b-f989-48c3-999a-f20f870c1ee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5f615b-eebd-4e2a-b1e3-b3bb6a011368" elementFormDefault="qualified">
    <xsd:import namespace="http://schemas.microsoft.com/office/2006/documentManagement/types"/>
    <xsd:import namespace="http://schemas.microsoft.com/office/infopath/2007/PartnerControls"/>
    <xsd:element name="TaxCatchAll" ma:index="17" nillable="true" ma:displayName="Taxonomy Catch All Column" ma:hidden="true" ma:list="{d28c4e3b-88eb-4c14-8dcb-be66e22babc3}" ma:internalName="TaxCatchAll" ma:showField="CatchAllData" ma:web="e25f615b-eebd-4e2a-b1e3-b3bb6a01136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C5225FA-EECF-4981-8D2E-F5C579070E19}">
  <ds:schemaRefs>
    <ds:schemaRef ds:uri="http://schemas.openxmlformats.org/package/2006/metadata/core-properties"/>
    <ds:schemaRef ds:uri="http://schemas.microsoft.com/office/2006/documentManagement/types"/>
    <ds:schemaRef ds:uri="a6a33eb9-71fa-4a8f-bbbb-f675995a1b0b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purl.org/dc/terms/"/>
    <ds:schemaRef ds:uri="964545bf-1a21-479e-93ef-1582fa560683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27979266-9211-4E09-856B-EDEE2CC8601C}"/>
</file>

<file path=customXml/itemProps3.xml><?xml version="1.0" encoding="utf-8"?>
<ds:datastoreItem xmlns:ds="http://schemas.openxmlformats.org/officeDocument/2006/customXml" ds:itemID="{88EDC7C2-7ACC-4E54-8256-4D99027076A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355</TotalTime>
  <Words>1163</Words>
  <Application>Microsoft Office PowerPoint</Application>
  <PresentationFormat>Custom</PresentationFormat>
  <Paragraphs>227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DengXian</vt:lpstr>
      <vt:lpstr>Arial</vt:lpstr>
      <vt:lpstr>Calibri</vt:lpstr>
      <vt:lpstr>Courier New</vt:lpstr>
      <vt:lpstr>Times New Roman</vt:lpstr>
      <vt:lpstr>Office Theme</vt:lpstr>
      <vt:lpstr>PowerPoint Presentation</vt:lpstr>
    </vt:vector>
  </TitlesOfParts>
  <Company>NUS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Cheng Ling Jie</dc:creator>
  <cp:lastModifiedBy>Ling Jie / Jeremy</cp:lastModifiedBy>
  <cp:revision>244</cp:revision>
  <cp:lastPrinted>2022-05-24T02:20:19Z</cp:lastPrinted>
  <dcterms:created xsi:type="dcterms:W3CDTF">2017-07-10T02:31:55Z</dcterms:created>
  <dcterms:modified xsi:type="dcterms:W3CDTF">2024-02-08T03:41:06Z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0x01010010E1469FD356F9488023BA1818425F4D</vt:lpwstr>
  </property>
  <property fmtid="{D5CDD505-2E9C-101B-9397-08002B2CF9AE}" pid="3" name="MSIP_Label_51a6c3db-1667-4f49-995a-8b9973972958_Enabled">
    <vt:lpwstr>true</vt:lpwstr>
  </property>
  <property fmtid="{D5CDD505-2E9C-101B-9397-08002B2CF9AE}" pid="4" name="MSIP_Label_51a6c3db-1667-4f49-995a-8b9973972958_SetDate">
    <vt:lpwstr>2022-05-27T04:18:37Z</vt:lpwstr>
  </property>
  <property fmtid="{D5CDD505-2E9C-101B-9397-08002B2CF9AE}" pid="5" name="MSIP_Label_51a6c3db-1667-4f49-995a-8b9973972958_Method">
    <vt:lpwstr>Standard</vt:lpwstr>
  </property>
  <property fmtid="{D5CDD505-2E9C-101B-9397-08002B2CF9AE}" pid="6" name="MSIP_Label_51a6c3db-1667-4f49-995a-8b9973972958_Name">
    <vt:lpwstr>UTS-Internal</vt:lpwstr>
  </property>
  <property fmtid="{D5CDD505-2E9C-101B-9397-08002B2CF9AE}" pid="7" name="MSIP_Label_51a6c3db-1667-4f49-995a-8b9973972958_SiteId">
    <vt:lpwstr>e8911c26-cf9f-4a9c-878e-527807be8791</vt:lpwstr>
  </property>
  <property fmtid="{D5CDD505-2E9C-101B-9397-08002B2CF9AE}" pid="8" name="MSIP_Label_51a6c3db-1667-4f49-995a-8b9973972958_ActionId">
    <vt:lpwstr>5a3b0af6-9033-43b7-846f-8161cdbb5f03</vt:lpwstr>
  </property>
  <property fmtid="{D5CDD505-2E9C-101B-9397-08002B2CF9AE}" pid="9" name="MSIP_Label_51a6c3db-1667-4f49-995a-8b9973972958_ContentBits">
    <vt:lpwstr>0</vt:lpwstr>
  </property>
</Properties>
</file>