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9144000" cy="5143500" type="screen16x9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465"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88524" algn="l" rtl="0" eaLnBrk="0" fontAlgn="base" hangingPunct="0">
      <a:spcBef>
        <a:spcPct val="0"/>
      </a:spcBef>
      <a:spcAft>
        <a:spcPct val="0"/>
      </a:spcAft>
      <a:defRPr sz="465"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177048" algn="l" rtl="0" eaLnBrk="0" fontAlgn="base" hangingPunct="0">
      <a:spcBef>
        <a:spcPct val="0"/>
      </a:spcBef>
      <a:spcAft>
        <a:spcPct val="0"/>
      </a:spcAft>
      <a:defRPr sz="465"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265573" algn="l" rtl="0" eaLnBrk="0" fontAlgn="base" hangingPunct="0">
      <a:spcBef>
        <a:spcPct val="0"/>
      </a:spcBef>
      <a:spcAft>
        <a:spcPct val="0"/>
      </a:spcAft>
      <a:defRPr sz="465"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354097" algn="l" rtl="0" eaLnBrk="0" fontAlgn="base" hangingPunct="0">
      <a:spcBef>
        <a:spcPct val="0"/>
      </a:spcBef>
      <a:spcAft>
        <a:spcPct val="0"/>
      </a:spcAft>
      <a:defRPr sz="465"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442621" algn="l" defTabSz="177048" rtl="0" eaLnBrk="1" latinLnBrk="0" hangingPunct="1">
      <a:defRPr sz="465"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531145" algn="l" defTabSz="177048" rtl="0" eaLnBrk="1" latinLnBrk="0" hangingPunct="1">
      <a:defRPr sz="465"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619669" algn="l" defTabSz="177048" rtl="0" eaLnBrk="1" latinLnBrk="0" hangingPunct="1">
      <a:defRPr sz="465"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708194" algn="l" defTabSz="177048" rtl="0" eaLnBrk="1" latinLnBrk="0" hangingPunct="1">
      <a:defRPr sz="465"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8B"/>
    <a:srgbClr val="B1B0A7"/>
    <a:srgbClr val="365748"/>
    <a:srgbClr val="006666"/>
    <a:srgbClr val="CC6600"/>
    <a:srgbClr val="CBE0E9"/>
    <a:srgbClr val="2138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69C252-8AA3-43D6-AF3B-85C1999D8F19}" v="393" dt="2023-04-24T11:29:50.4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26" autoAdjust="0"/>
    <p:restoredTop sz="96327"/>
  </p:normalViewPr>
  <p:slideViewPr>
    <p:cSldViewPr showGuides="1">
      <p:cViewPr varScale="1">
        <p:scale>
          <a:sx n="94" d="100"/>
          <a:sy n="94" d="100"/>
        </p:scale>
        <p:origin x="1338" y="78"/>
      </p:cViewPr>
      <p:guideLst>
        <p:guide orient="horz" pos="1620"/>
        <p:guide pos="28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157" d="100"/>
          <a:sy n="157" d="100"/>
        </p:scale>
        <p:origin x="6528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EQ-5D or EQ VAS</c:v>
                </c:pt>
              </c:strCache>
            </c:strRef>
          </c:tx>
          <c:spPr>
            <a:solidFill>
              <a:schemeClr val="accent3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5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N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EQ-5D-3 L</c:v>
                </c:pt>
                <c:pt idx="1">
                  <c:v>EQ-5D-5 L</c:v>
                </c:pt>
                <c:pt idx="2">
                  <c:v>EQ-5D</c:v>
                </c:pt>
                <c:pt idx="3">
                  <c:v>Mix EQ-5D and 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0.08</c:v>
                </c:pt>
                <c:pt idx="1">
                  <c:v>0.08</c:v>
                </c:pt>
                <c:pt idx="2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7E-40EC-A23D-3BEB3DBDD64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EQ-5D and EQ VAS</c:v>
                </c:pt>
              </c:strCache>
            </c:strRef>
          </c:tx>
          <c:spPr>
            <a:solidFill>
              <a:schemeClr val="accent3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5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N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EQ-5D-3 L</c:v>
                </c:pt>
                <c:pt idx="1">
                  <c:v>EQ-5D-5 L</c:v>
                </c:pt>
                <c:pt idx="2">
                  <c:v>EQ-5D</c:v>
                </c:pt>
                <c:pt idx="3">
                  <c:v>Mix EQ-5D and other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 formatCode="0%">
                  <c:v>0.16</c:v>
                </c:pt>
                <c:pt idx="2" formatCode="0%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7E-40EC-A23D-3BEB3DBDD64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EQ-5D index</c:v>
                </c:pt>
              </c:strCache>
            </c:strRef>
          </c:tx>
          <c:spPr>
            <a:solidFill>
              <a:schemeClr val="accent3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5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N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EQ-5D-3 L</c:v>
                </c:pt>
                <c:pt idx="1">
                  <c:v>EQ-5D-5 L</c:v>
                </c:pt>
                <c:pt idx="2">
                  <c:v>EQ-5D</c:v>
                </c:pt>
                <c:pt idx="3">
                  <c:v>Mix EQ-5D and other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0.12</c:v>
                </c:pt>
                <c:pt idx="1">
                  <c:v>0.04</c:v>
                </c:pt>
                <c:pt idx="2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7E-40EC-A23D-3BEB3DBDD64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Mix EQ-5D and other</c:v>
                </c:pt>
              </c:strCache>
            </c:strRef>
          </c:tx>
          <c:spPr>
            <a:solidFill>
              <a:schemeClr val="accent3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5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N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EQ-5D-3 L</c:v>
                </c:pt>
                <c:pt idx="1">
                  <c:v>EQ-5D-5 L</c:v>
                </c:pt>
                <c:pt idx="2">
                  <c:v>EQ-5D</c:v>
                </c:pt>
                <c:pt idx="3">
                  <c:v>Mix EQ-5D and other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3" formatCode="0%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7E-40EC-A23D-3BEB3DBDD64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514852800"/>
        <c:axId val="1514850304"/>
      </c:barChart>
      <c:catAx>
        <c:axId val="1514852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NL"/>
          </a:p>
        </c:txPr>
        <c:crossAx val="1514850304"/>
        <c:crosses val="autoZero"/>
        <c:auto val="1"/>
        <c:lblAlgn val="ctr"/>
        <c:lblOffset val="100"/>
        <c:noMultiLvlLbl val="0"/>
      </c:catAx>
      <c:valAx>
        <c:axId val="1514850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NL"/>
          </a:p>
        </c:txPr>
        <c:crossAx val="1514852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N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363835-5ECB-6B4A-AE9C-44AAEC8F095C}" type="datetimeFigureOut">
              <a:rPr lang="sv-SE" smtClean="0"/>
              <a:t>2024-02-13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DF80B-9F4B-0149-931E-B5F485B4B6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5515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786933-488D-7C44-B5D1-CDE48034C267}" type="datetimeFigureOut">
              <a:rPr lang="sv-SE" smtClean="0"/>
              <a:t>2024-02-13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D90A8-ED21-904A-8F16-C281089CCD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565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7048" rtl="0" eaLnBrk="1" latinLnBrk="0" hangingPunct="1">
      <a:defRPr sz="232" kern="1200">
        <a:solidFill>
          <a:schemeClr val="tx1"/>
        </a:solidFill>
        <a:latin typeface="+mn-lt"/>
        <a:ea typeface="+mn-ea"/>
        <a:cs typeface="+mn-cs"/>
      </a:defRPr>
    </a:lvl1pPr>
    <a:lvl2pPr marL="88524" algn="l" defTabSz="177048" rtl="0" eaLnBrk="1" latinLnBrk="0" hangingPunct="1">
      <a:defRPr sz="232" kern="1200">
        <a:solidFill>
          <a:schemeClr val="tx1"/>
        </a:solidFill>
        <a:latin typeface="+mn-lt"/>
        <a:ea typeface="+mn-ea"/>
        <a:cs typeface="+mn-cs"/>
      </a:defRPr>
    </a:lvl2pPr>
    <a:lvl3pPr marL="177048" algn="l" defTabSz="177048" rtl="0" eaLnBrk="1" latinLnBrk="0" hangingPunct="1">
      <a:defRPr sz="232" kern="1200">
        <a:solidFill>
          <a:schemeClr val="tx1"/>
        </a:solidFill>
        <a:latin typeface="+mn-lt"/>
        <a:ea typeface="+mn-ea"/>
        <a:cs typeface="+mn-cs"/>
      </a:defRPr>
    </a:lvl3pPr>
    <a:lvl4pPr marL="265573" algn="l" defTabSz="177048" rtl="0" eaLnBrk="1" latinLnBrk="0" hangingPunct="1">
      <a:defRPr sz="232" kern="1200">
        <a:solidFill>
          <a:schemeClr val="tx1"/>
        </a:solidFill>
        <a:latin typeface="+mn-lt"/>
        <a:ea typeface="+mn-ea"/>
        <a:cs typeface="+mn-cs"/>
      </a:defRPr>
    </a:lvl4pPr>
    <a:lvl5pPr marL="354097" algn="l" defTabSz="177048" rtl="0" eaLnBrk="1" latinLnBrk="0" hangingPunct="1">
      <a:defRPr sz="232" kern="1200">
        <a:solidFill>
          <a:schemeClr val="tx1"/>
        </a:solidFill>
        <a:latin typeface="+mn-lt"/>
        <a:ea typeface="+mn-ea"/>
        <a:cs typeface="+mn-cs"/>
      </a:defRPr>
    </a:lvl5pPr>
    <a:lvl6pPr marL="442621" algn="l" defTabSz="177048" rtl="0" eaLnBrk="1" latinLnBrk="0" hangingPunct="1">
      <a:defRPr sz="232" kern="1200">
        <a:solidFill>
          <a:schemeClr val="tx1"/>
        </a:solidFill>
        <a:latin typeface="+mn-lt"/>
        <a:ea typeface="+mn-ea"/>
        <a:cs typeface="+mn-cs"/>
      </a:defRPr>
    </a:lvl6pPr>
    <a:lvl7pPr marL="531145" algn="l" defTabSz="177048" rtl="0" eaLnBrk="1" latinLnBrk="0" hangingPunct="1">
      <a:defRPr sz="232" kern="1200">
        <a:solidFill>
          <a:schemeClr val="tx1"/>
        </a:solidFill>
        <a:latin typeface="+mn-lt"/>
        <a:ea typeface="+mn-ea"/>
        <a:cs typeface="+mn-cs"/>
      </a:defRPr>
    </a:lvl7pPr>
    <a:lvl8pPr marL="619669" algn="l" defTabSz="177048" rtl="0" eaLnBrk="1" latinLnBrk="0" hangingPunct="1">
      <a:defRPr sz="232" kern="1200">
        <a:solidFill>
          <a:schemeClr val="tx1"/>
        </a:solidFill>
        <a:latin typeface="+mn-lt"/>
        <a:ea typeface="+mn-ea"/>
        <a:cs typeface="+mn-cs"/>
      </a:defRPr>
    </a:lvl8pPr>
    <a:lvl9pPr marL="708194" algn="l" defTabSz="177048" rtl="0" eaLnBrk="1" latinLnBrk="0" hangingPunct="1">
      <a:defRPr sz="23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tshållare för text 7"/>
          <p:cNvSpPr>
            <a:spLocks noGrp="1"/>
          </p:cNvSpPr>
          <p:nvPr>
            <p:ph type="body" idx="16" hasCustomPrompt="1"/>
          </p:nvPr>
        </p:nvSpPr>
        <p:spPr>
          <a:xfrm>
            <a:off x="929289" y="1216488"/>
            <a:ext cx="7285422" cy="284633"/>
          </a:xfrm>
          <a:prstGeom prst="rect">
            <a:avLst/>
          </a:prstGeom>
        </p:spPr>
        <p:txBody>
          <a:bodyPr vert="horz"/>
          <a:lstStyle>
            <a:lvl1pPr algn="ctr">
              <a:buNone/>
              <a:defRPr sz="536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sv-SE" dirty="0" err="1"/>
              <a:t>Introduction</a:t>
            </a:r>
            <a:r>
              <a:rPr lang="sv-SE" dirty="0"/>
              <a:t> </a:t>
            </a:r>
            <a:r>
              <a:rPr lang="sv-SE" dirty="0" err="1"/>
              <a:t>here</a:t>
            </a:r>
            <a:endParaRPr lang="sv-SE" dirty="0"/>
          </a:p>
          <a:p>
            <a:pPr lvl="0"/>
            <a:endParaRPr lang="sv-SE" dirty="0"/>
          </a:p>
        </p:txBody>
      </p:sp>
      <p:sp>
        <p:nvSpPr>
          <p:cNvPr id="25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216191" y="1563638"/>
            <a:ext cx="4218636" cy="2867635"/>
          </a:xfrm>
          <a:prstGeom prst="rect">
            <a:avLst/>
          </a:prstGeom>
        </p:spPr>
        <p:txBody>
          <a:bodyPr/>
          <a:lstStyle>
            <a:lvl1pPr>
              <a:defRPr sz="424" b="1">
                <a:latin typeface="+mj-lt"/>
                <a:ea typeface="Gotham20 Book" charset="0"/>
                <a:cs typeface="Gotham20 Book" charset="0"/>
              </a:defRPr>
            </a:lvl1pPr>
            <a:lvl2pPr>
              <a:defRPr sz="395">
                <a:latin typeface="+mj-lt"/>
                <a:ea typeface="Gotham20 Book" charset="0"/>
                <a:cs typeface="Gotham20 Book" charset="0"/>
              </a:defRPr>
            </a:lvl2pPr>
            <a:lvl3pPr>
              <a:defRPr sz="395">
                <a:latin typeface="+mj-lt"/>
                <a:ea typeface="Gotham20 Book" charset="0"/>
                <a:cs typeface="Gotham20 Book" charset="0"/>
              </a:defRPr>
            </a:lvl3pPr>
            <a:lvl4pPr>
              <a:defRPr sz="395">
                <a:latin typeface="+mj-lt"/>
                <a:ea typeface="Gotham20 Book" charset="0"/>
                <a:cs typeface="Gotham20 Book" charset="0"/>
              </a:defRPr>
            </a:lvl4pPr>
            <a:lvl5pPr>
              <a:defRPr sz="395">
                <a:latin typeface="+mj-lt"/>
                <a:ea typeface="Gotham20 Book" charset="0"/>
                <a:cs typeface="Gotham20 Book" charset="0"/>
              </a:defRPr>
            </a:lvl5pPr>
          </a:lstStyle>
          <a:p>
            <a:pPr lvl="0"/>
            <a:r>
              <a:rPr lang="sv-SE" dirty="0" err="1"/>
              <a:t>Type</a:t>
            </a:r>
            <a:r>
              <a:rPr lang="sv-SE" dirty="0"/>
              <a:t> text </a:t>
            </a:r>
            <a:r>
              <a:rPr lang="sv-SE" dirty="0" err="1"/>
              <a:t>here</a:t>
            </a:r>
            <a:endParaRPr lang="sv-SE" dirty="0"/>
          </a:p>
          <a:p>
            <a:pPr lvl="1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two</a:t>
            </a:r>
            <a:endParaRPr lang="sv-SE" dirty="0"/>
          </a:p>
        </p:txBody>
      </p:sp>
      <p:sp>
        <p:nvSpPr>
          <p:cNvPr id="26" name="Platshållare för tex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39656" y="1563638"/>
            <a:ext cx="4218636" cy="2860019"/>
          </a:xfrm>
          <a:prstGeom prst="rect">
            <a:avLst/>
          </a:prstGeom>
        </p:spPr>
        <p:txBody>
          <a:bodyPr/>
          <a:lstStyle>
            <a:lvl1pPr>
              <a:defRPr sz="424" b="1">
                <a:latin typeface="+mj-lt"/>
                <a:ea typeface="Gotham20 Book" charset="0"/>
                <a:cs typeface="Gotham20 Book" charset="0"/>
              </a:defRPr>
            </a:lvl1pPr>
            <a:lvl2pPr>
              <a:defRPr sz="395">
                <a:latin typeface="+mj-lt"/>
                <a:ea typeface="Gotham20 Book" charset="0"/>
                <a:cs typeface="Gotham20 Book" charset="0"/>
              </a:defRPr>
            </a:lvl2pPr>
            <a:lvl3pPr>
              <a:defRPr sz="395">
                <a:latin typeface="+mj-lt"/>
                <a:ea typeface="Gotham20 Book" charset="0"/>
                <a:cs typeface="Gotham20 Book" charset="0"/>
              </a:defRPr>
            </a:lvl3pPr>
            <a:lvl4pPr>
              <a:defRPr sz="395">
                <a:latin typeface="+mj-lt"/>
                <a:ea typeface="Gotham20 Book" charset="0"/>
                <a:cs typeface="Gotham20 Book" charset="0"/>
              </a:defRPr>
            </a:lvl4pPr>
            <a:lvl5pPr>
              <a:defRPr sz="395">
                <a:latin typeface="+mj-lt"/>
                <a:ea typeface="Gotham20 Book" charset="0"/>
                <a:cs typeface="Gotham20 Book" charset="0"/>
              </a:defRPr>
            </a:lvl5pPr>
          </a:lstStyle>
          <a:p>
            <a:pPr lvl="0"/>
            <a:r>
              <a:rPr lang="sv-SE" dirty="0" err="1"/>
              <a:t>Type</a:t>
            </a:r>
            <a:r>
              <a:rPr lang="sv-SE" dirty="0"/>
              <a:t> text </a:t>
            </a:r>
            <a:r>
              <a:rPr lang="sv-SE" dirty="0" err="1"/>
              <a:t>here</a:t>
            </a:r>
            <a:endParaRPr lang="sv-SE" dirty="0"/>
          </a:p>
          <a:p>
            <a:pPr lvl="1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two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idx="17" hasCustomPrompt="1"/>
          </p:nvPr>
        </p:nvSpPr>
        <p:spPr>
          <a:xfrm>
            <a:off x="0" y="844151"/>
            <a:ext cx="9144000" cy="124534"/>
          </a:xfrm>
          <a:prstGeom prst="rect">
            <a:avLst/>
          </a:prstGeom>
        </p:spPr>
        <p:txBody>
          <a:bodyPr vert="horz"/>
          <a:lstStyle>
            <a:lvl1pPr algn="ctr">
              <a:buNone/>
              <a:defRPr sz="847" b="0" i="0">
                <a:solidFill>
                  <a:srgbClr val="FFFFFF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sv-SE" dirty="0" err="1"/>
              <a:t>One-line</a:t>
            </a:r>
            <a:r>
              <a:rPr lang="sv-SE" dirty="0"/>
              <a:t> </a:t>
            </a:r>
            <a:r>
              <a:rPr lang="sv-SE" dirty="0" err="1"/>
              <a:t>header</a:t>
            </a:r>
            <a:r>
              <a:rPr lang="sv-SE" dirty="0"/>
              <a:t> </a:t>
            </a:r>
            <a:r>
              <a:rPr lang="sv-SE" dirty="0" err="1"/>
              <a:t>here</a:t>
            </a:r>
            <a:endParaRPr lang="sv-SE" dirty="0"/>
          </a:p>
        </p:txBody>
      </p:sp>
      <p:sp>
        <p:nvSpPr>
          <p:cNvPr id="9" name="Rubrik 1"/>
          <p:cNvSpPr>
            <a:spLocks noGrp="1"/>
          </p:cNvSpPr>
          <p:nvPr>
            <p:ph type="title" hasCustomPrompt="1"/>
          </p:nvPr>
        </p:nvSpPr>
        <p:spPr>
          <a:xfrm>
            <a:off x="0" y="615689"/>
            <a:ext cx="9144000" cy="233720"/>
          </a:xfrm>
          <a:prstGeom prst="rect">
            <a:avLst/>
          </a:prstGeom>
        </p:spPr>
        <p:txBody>
          <a:bodyPr vert="horz"/>
          <a:lstStyle>
            <a:lvl1pPr algn="ctr">
              <a:defRPr sz="1271" b="1" i="0" cap="all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sv-SE" dirty="0" err="1"/>
              <a:t>One-line</a:t>
            </a:r>
            <a:r>
              <a:rPr lang="sv-SE" dirty="0"/>
              <a:t> </a:t>
            </a:r>
            <a:r>
              <a:rPr lang="sv-SE" dirty="0" err="1"/>
              <a:t>header</a:t>
            </a:r>
            <a:r>
              <a:rPr lang="sv-SE" dirty="0"/>
              <a:t> </a:t>
            </a:r>
            <a:r>
              <a:rPr lang="sv-SE" dirty="0" err="1"/>
              <a:t>here</a:t>
            </a:r>
            <a:endParaRPr lang="sv-SE" dirty="0"/>
          </a:p>
        </p:txBody>
      </p:sp>
      <p:sp>
        <p:nvSpPr>
          <p:cNvPr id="10" name="Platshållare för text 7"/>
          <p:cNvSpPr>
            <a:spLocks noGrp="1"/>
          </p:cNvSpPr>
          <p:nvPr>
            <p:ph type="body" idx="12" hasCustomPrompt="1"/>
          </p:nvPr>
        </p:nvSpPr>
        <p:spPr>
          <a:xfrm>
            <a:off x="326572" y="4937631"/>
            <a:ext cx="8490856" cy="154399"/>
          </a:xfrm>
          <a:prstGeom prst="rect">
            <a:avLst/>
          </a:prstGeom>
        </p:spPr>
        <p:txBody>
          <a:bodyPr vert="horz"/>
          <a:lstStyle>
            <a:lvl1pPr algn="ctr">
              <a:buNone/>
              <a:defRPr sz="399" b="0" i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sv-SE" dirty="0" err="1"/>
              <a:t>Department</a:t>
            </a:r>
            <a:r>
              <a:rPr lang="sv-SE" dirty="0"/>
              <a:t>/</a:t>
            </a:r>
            <a:r>
              <a:rPr lang="sv-SE" dirty="0" err="1"/>
              <a:t>Unit</a:t>
            </a:r>
            <a:r>
              <a:rPr lang="sv-SE" dirty="0"/>
              <a:t>, 901 87 Umeå, </a:t>
            </a:r>
            <a:r>
              <a:rPr lang="sv-SE" dirty="0" err="1"/>
              <a:t>www.umu.se</a:t>
            </a:r>
            <a:br>
              <a:rPr lang="sv-SE" dirty="0"/>
            </a:br>
            <a:endParaRPr lang="sv-SE" dirty="0"/>
          </a:p>
        </p:txBody>
      </p:sp>
      <p:sp>
        <p:nvSpPr>
          <p:cNvPr id="11" name="Platshållare för text 7"/>
          <p:cNvSpPr>
            <a:spLocks noGrp="1"/>
          </p:cNvSpPr>
          <p:nvPr>
            <p:ph type="body" idx="18" hasCustomPrompt="1"/>
          </p:nvPr>
        </p:nvSpPr>
        <p:spPr>
          <a:xfrm>
            <a:off x="0" y="1013667"/>
            <a:ext cx="9144000" cy="115060"/>
          </a:xfrm>
          <a:prstGeom prst="rect">
            <a:avLst/>
          </a:prstGeom>
        </p:spPr>
        <p:txBody>
          <a:bodyPr vert="horz"/>
          <a:lstStyle>
            <a:lvl1pPr algn="ctr">
              <a:buNone/>
              <a:defRPr sz="399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sv-SE" dirty="0" err="1"/>
              <a:t>Author</a:t>
            </a:r>
            <a:r>
              <a:rPr lang="sv-SE" dirty="0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text 7"/>
          <p:cNvSpPr>
            <a:spLocks noGrp="1"/>
          </p:cNvSpPr>
          <p:nvPr>
            <p:ph type="body" idx="16" hasCustomPrompt="1"/>
          </p:nvPr>
        </p:nvSpPr>
        <p:spPr>
          <a:xfrm>
            <a:off x="929289" y="1202041"/>
            <a:ext cx="7285422" cy="284633"/>
          </a:xfrm>
          <a:prstGeom prst="rect">
            <a:avLst/>
          </a:prstGeom>
        </p:spPr>
        <p:txBody>
          <a:bodyPr vert="horz"/>
          <a:lstStyle>
            <a:lvl1pPr algn="ctr">
              <a:buNone/>
              <a:defRPr sz="536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sv-SE" dirty="0" err="1"/>
              <a:t>Introduction</a:t>
            </a:r>
            <a:r>
              <a:rPr lang="sv-SE" dirty="0"/>
              <a:t> </a:t>
            </a:r>
            <a:r>
              <a:rPr lang="sv-SE" dirty="0" err="1"/>
              <a:t>here</a:t>
            </a:r>
            <a:endParaRPr lang="sv-SE" dirty="0"/>
          </a:p>
          <a:p>
            <a:pPr lvl="0"/>
            <a:endParaRPr lang="sv-SE" dirty="0"/>
          </a:p>
        </p:txBody>
      </p:sp>
      <p:sp>
        <p:nvSpPr>
          <p:cNvPr id="14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212940" y="1567482"/>
            <a:ext cx="1981391" cy="2943445"/>
          </a:xfrm>
          <a:prstGeom prst="rect">
            <a:avLst/>
          </a:prstGeom>
        </p:spPr>
        <p:txBody>
          <a:bodyPr vert="horz"/>
          <a:lstStyle>
            <a:lvl1pPr algn="l">
              <a:buNone/>
              <a:defRPr sz="466" b="1" i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0" indent="0" algn="l">
              <a:buFontTx/>
              <a:buNone/>
              <a:defRPr sz="409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399">
                <a:solidFill>
                  <a:srgbClr val="000000"/>
                </a:solidFill>
              </a:defRPr>
            </a:lvl3pPr>
            <a:lvl4pPr>
              <a:defRPr sz="359"/>
            </a:lvl4pPr>
            <a:lvl5pPr>
              <a:defRPr sz="359"/>
            </a:lvl5pPr>
            <a:lvl6pPr>
              <a:defRPr sz="359"/>
            </a:lvl6pPr>
            <a:lvl7pPr>
              <a:defRPr sz="359"/>
            </a:lvl7pPr>
            <a:lvl8pPr>
              <a:defRPr sz="359"/>
            </a:lvl8pPr>
            <a:lvl9pPr>
              <a:defRPr sz="359"/>
            </a:lvl9pPr>
          </a:lstStyle>
          <a:p>
            <a:pPr lvl="0"/>
            <a:r>
              <a:rPr lang="sv-SE" dirty="0" err="1"/>
              <a:t>Type</a:t>
            </a:r>
            <a:r>
              <a:rPr lang="sv-SE" dirty="0"/>
              <a:t> text </a:t>
            </a:r>
            <a:r>
              <a:rPr lang="sv-SE" dirty="0" err="1"/>
              <a:t>here</a:t>
            </a:r>
            <a:endParaRPr lang="sv-SE" dirty="0"/>
          </a:p>
          <a:p>
            <a:pPr lvl="1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two</a:t>
            </a:r>
            <a:endParaRPr lang="sv-SE" dirty="0"/>
          </a:p>
        </p:txBody>
      </p:sp>
      <p:sp>
        <p:nvSpPr>
          <p:cNvPr id="15" name="Platshållare för innehåll 2"/>
          <p:cNvSpPr>
            <a:spLocks noGrp="1"/>
          </p:cNvSpPr>
          <p:nvPr>
            <p:ph sz="half" idx="13" hasCustomPrompt="1"/>
          </p:nvPr>
        </p:nvSpPr>
        <p:spPr>
          <a:xfrm>
            <a:off x="2438194" y="1567482"/>
            <a:ext cx="1981391" cy="2943445"/>
          </a:xfrm>
          <a:prstGeom prst="rect">
            <a:avLst/>
          </a:prstGeom>
        </p:spPr>
        <p:txBody>
          <a:bodyPr vert="horz"/>
          <a:lstStyle>
            <a:lvl1pPr algn="l">
              <a:buNone/>
              <a:defRPr sz="466" b="1" i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0" indent="0" algn="l">
              <a:buFontTx/>
              <a:buNone/>
              <a:defRPr sz="409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399">
                <a:solidFill>
                  <a:srgbClr val="000000"/>
                </a:solidFill>
              </a:defRPr>
            </a:lvl3pPr>
            <a:lvl4pPr>
              <a:defRPr sz="359"/>
            </a:lvl4pPr>
            <a:lvl5pPr>
              <a:defRPr sz="359"/>
            </a:lvl5pPr>
            <a:lvl6pPr>
              <a:defRPr sz="359"/>
            </a:lvl6pPr>
            <a:lvl7pPr>
              <a:defRPr sz="359"/>
            </a:lvl7pPr>
            <a:lvl8pPr>
              <a:defRPr sz="359"/>
            </a:lvl8pPr>
            <a:lvl9pPr>
              <a:defRPr sz="359"/>
            </a:lvl9pPr>
          </a:lstStyle>
          <a:p>
            <a:pPr lvl="0"/>
            <a:r>
              <a:rPr lang="sv-SE" dirty="0" err="1"/>
              <a:t>Type</a:t>
            </a:r>
            <a:r>
              <a:rPr lang="sv-SE" dirty="0"/>
              <a:t> text </a:t>
            </a:r>
            <a:r>
              <a:rPr lang="sv-SE" dirty="0" err="1"/>
              <a:t>here</a:t>
            </a:r>
            <a:endParaRPr lang="sv-SE" dirty="0"/>
          </a:p>
          <a:p>
            <a:pPr lvl="1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two</a:t>
            </a:r>
            <a:endParaRPr lang="sv-SE" dirty="0"/>
          </a:p>
        </p:txBody>
      </p:sp>
      <p:sp>
        <p:nvSpPr>
          <p:cNvPr id="16" name="Platshållare för innehåll 2"/>
          <p:cNvSpPr>
            <a:spLocks noGrp="1"/>
          </p:cNvSpPr>
          <p:nvPr>
            <p:ph sz="half" idx="14" hasCustomPrompt="1"/>
          </p:nvPr>
        </p:nvSpPr>
        <p:spPr>
          <a:xfrm>
            <a:off x="4686311" y="1567482"/>
            <a:ext cx="1981391" cy="2943445"/>
          </a:xfrm>
          <a:prstGeom prst="rect">
            <a:avLst/>
          </a:prstGeom>
        </p:spPr>
        <p:txBody>
          <a:bodyPr vert="horz"/>
          <a:lstStyle>
            <a:lvl1pPr algn="l">
              <a:buNone/>
              <a:defRPr sz="466" b="1" i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0" indent="0" algn="l">
              <a:buFontTx/>
              <a:buNone/>
              <a:defRPr sz="409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399">
                <a:solidFill>
                  <a:srgbClr val="000000"/>
                </a:solidFill>
              </a:defRPr>
            </a:lvl3pPr>
            <a:lvl4pPr>
              <a:defRPr sz="359"/>
            </a:lvl4pPr>
            <a:lvl5pPr>
              <a:defRPr sz="359"/>
            </a:lvl5pPr>
            <a:lvl6pPr>
              <a:defRPr sz="359"/>
            </a:lvl6pPr>
            <a:lvl7pPr>
              <a:defRPr sz="359"/>
            </a:lvl7pPr>
            <a:lvl8pPr>
              <a:defRPr sz="359"/>
            </a:lvl8pPr>
            <a:lvl9pPr>
              <a:defRPr sz="359"/>
            </a:lvl9pPr>
          </a:lstStyle>
          <a:p>
            <a:pPr lvl="0"/>
            <a:r>
              <a:rPr lang="sv-SE" dirty="0" err="1"/>
              <a:t>Type</a:t>
            </a:r>
            <a:r>
              <a:rPr lang="sv-SE" dirty="0"/>
              <a:t> text </a:t>
            </a:r>
            <a:r>
              <a:rPr lang="sv-SE" dirty="0" err="1"/>
              <a:t>here</a:t>
            </a:r>
            <a:endParaRPr lang="sv-SE" dirty="0"/>
          </a:p>
          <a:p>
            <a:pPr lvl="1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two</a:t>
            </a:r>
            <a:endParaRPr lang="sv-SE" dirty="0"/>
          </a:p>
        </p:txBody>
      </p:sp>
      <p:sp>
        <p:nvSpPr>
          <p:cNvPr id="17" name="Platshållare för innehåll 2"/>
          <p:cNvSpPr>
            <a:spLocks noGrp="1"/>
          </p:cNvSpPr>
          <p:nvPr>
            <p:ph sz="half" idx="15" hasCustomPrompt="1"/>
          </p:nvPr>
        </p:nvSpPr>
        <p:spPr>
          <a:xfrm>
            <a:off x="6934428" y="1567482"/>
            <a:ext cx="1981391" cy="2943445"/>
          </a:xfrm>
          <a:prstGeom prst="rect">
            <a:avLst/>
          </a:prstGeom>
        </p:spPr>
        <p:txBody>
          <a:bodyPr vert="horz"/>
          <a:lstStyle>
            <a:lvl1pPr algn="l">
              <a:buNone/>
              <a:defRPr sz="466" b="1" i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0" indent="0" algn="l">
              <a:buFontTx/>
              <a:buNone/>
              <a:defRPr sz="409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399">
                <a:solidFill>
                  <a:srgbClr val="000000"/>
                </a:solidFill>
              </a:defRPr>
            </a:lvl3pPr>
            <a:lvl4pPr>
              <a:defRPr sz="359"/>
            </a:lvl4pPr>
            <a:lvl5pPr>
              <a:defRPr sz="359"/>
            </a:lvl5pPr>
            <a:lvl6pPr>
              <a:defRPr sz="359"/>
            </a:lvl6pPr>
            <a:lvl7pPr>
              <a:defRPr sz="359"/>
            </a:lvl7pPr>
            <a:lvl8pPr>
              <a:defRPr sz="359"/>
            </a:lvl8pPr>
            <a:lvl9pPr>
              <a:defRPr sz="359"/>
            </a:lvl9pPr>
          </a:lstStyle>
          <a:p>
            <a:pPr lvl="0"/>
            <a:r>
              <a:rPr lang="sv-SE" dirty="0" err="1"/>
              <a:t>Type</a:t>
            </a:r>
            <a:r>
              <a:rPr lang="sv-SE" dirty="0"/>
              <a:t> text </a:t>
            </a:r>
            <a:r>
              <a:rPr lang="sv-SE" dirty="0" err="1"/>
              <a:t>here</a:t>
            </a:r>
            <a:endParaRPr lang="sv-SE" dirty="0"/>
          </a:p>
          <a:p>
            <a:pPr lvl="1"/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two</a:t>
            </a:r>
            <a:endParaRPr lang="sv-SE" dirty="0"/>
          </a:p>
        </p:txBody>
      </p:sp>
      <p:sp>
        <p:nvSpPr>
          <p:cNvPr id="18" name="Platshållare för text 7">
            <a:extLst>
              <a:ext uri="{FF2B5EF4-FFF2-40B4-BE49-F238E27FC236}">
                <a16:creationId xmlns:a16="http://schemas.microsoft.com/office/drawing/2014/main" id="{C62687AD-1C4E-CE41-BEF5-DF6807FA0962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0" y="844151"/>
            <a:ext cx="9144000" cy="124534"/>
          </a:xfrm>
          <a:prstGeom prst="rect">
            <a:avLst/>
          </a:prstGeom>
        </p:spPr>
        <p:txBody>
          <a:bodyPr vert="horz"/>
          <a:lstStyle>
            <a:lvl1pPr algn="ctr">
              <a:buNone/>
              <a:defRPr sz="847" b="0" i="0">
                <a:solidFill>
                  <a:srgbClr val="FFFFFF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sv-SE" dirty="0" err="1"/>
              <a:t>One-line</a:t>
            </a:r>
            <a:r>
              <a:rPr lang="sv-SE" dirty="0"/>
              <a:t> </a:t>
            </a:r>
            <a:r>
              <a:rPr lang="sv-SE" dirty="0" err="1"/>
              <a:t>header</a:t>
            </a:r>
            <a:r>
              <a:rPr lang="sv-SE" dirty="0"/>
              <a:t> </a:t>
            </a:r>
            <a:r>
              <a:rPr lang="sv-SE" dirty="0" err="1"/>
              <a:t>here</a:t>
            </a:r>
            <a:endParaRPr lang="sv-SE" dirty="0"/>
          </a:p>
        </p:txBody>
      </p:sp>
      <p:sp>
        <p:nvSpPr>
          <p:cNvPr id="19" name="Rubrik 1">
            <a:extLst>
              <a:ext uri="{FF2B5EF4-FFF2-40B4-BE49-F238E27FC236}">
                <a16:creationId xmlns:a16="http://schemas.microsoft.com/office/drawing/2014/main" id="{9CEB9E35-CF82-D049-88DE-F522E43BA1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615689"/>
            <a:ext cx="9144000" cy="233720"/>
          </a:xfrm>
          <a:prstGeom prst="rect">
            <a:avLst/>
          </a:prstGeom>
        </p:spPr>
        <p:txBody>
          <a:bodyPr vert="horz"/>
          <a:lstStyle>
            <a:lvl1pPr algn="ctr">
              <a:defRPr sz="1271" b="1" i="0" cap="all" baseline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sv-SE" dirty="0" err="1"/>
              <a:t>One-line</a:t>
            </a:r>
            <a:r>
              <a:rPr lang="sv-SE" dirty="0"/>
              <a:t> </a:t>
            </a:r>
            <a:r>
              <a:rPr lang="sv-SE" dirty="0" err="1"/>
              <a:t>header</a:t>
            </a:r>
            <a:r>
              <a:rPr lang="sv-SE" dirty="0"/>
              <a:t> </a:t>
            </a:r>
            <a:r>
              <a:rPr lang="sv-SE" dirty="0" err="1"/>
              <a:t>here</a:t>
            </a:r>
            <a:endParaRPr lang="sv-SE" dirty="0"/>
          </a:p>
        </p:txBody>
      </p:sp>
      <p:sp>
        <p:nvSpPr>
          <p:cNvPr id="20" name="Platshållare för text 7">
            <a:extLst>
              <a:ext uri="{FF2B5EF4-FFF2-40B4-BE49-F238E27FC236}">
                <a16:creationId xmlns:a16="http://schemas.microsoft.com/office/drawing/2014/main" id="{0EC1C8F8-E157-5A4F-9CF2-BF3764FCC08E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0" y="1013667"/>
            <a:ext cx="9144000" cy="115060"/>
          </a:xfrm>
          <a:prstGeom prst="rect">
            <a:avLst/>
          </a:prstGeom>
        </p:spPr>
        <p:txBody>
          <a:bodyPr vert="horz"/>
          <a:lstStyle>
            <a:lvl1pPr algn="ctr">
              <a:buNone/>
              <a:defRPr sz="399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sv-SE" dirty="0" err="1"/>
              <a:t>Author</a:t>
            </a:r>
            <a:r>
              <a:rPr lang="sv-SE" dirty="0"/>
              <a:t>:</a:t>
            </a:r>
          </a:p>
        </p:txBody>
      </p:sp>
      <p:sp>
        <p:nvSpPr>
          <p:cNvPr id="11" name="Platshållare för text 7">
            <a:extLst>
              <a:ext uri="{FF2B5EF4-FFF2-40B4-BE49-F238E27FC236}">
                <a16:creationId xmlns:a16="http://schemas.microsoft.com/office/drawing/2014/main" id="{8B7190BD-CDB5-239F-A9BC-9E87078C7114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326572" y="4937631"/>
            <a:ext cx="8490856" cy="154399"/>
          </a:xfrm>
          <a:prstGeom prst="rect">
            <a:avLst/>
          </a:prstGeom>
        </p:spPr>
        <p:txBody>
          <a:bodyPr vert="horz"/>
          <a:lstStyle>
            <a:lvl1pPr algn="ctr">
              <a:buNone/>
              <a:defRPr sz="399" b="0" i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lvl="0"/>
            <a:r>
              <a:rPr lang="sv-SE" dirty="0" err="1"/>
              <a:t>Department</a:t>
            </a:r>
            <a:r>
              <a:rPr lang="sv-SE" dirty="0"/>
              <a:t>/</a:t>
            </a:r>
            <a:r>
              <a:rPr lang="sv-SE" dirty="0" err="1"/>
              <a:t>Unit</a:t>
            </a:r>
            <a:r>
              <a:rPr lang="sv-SE" dirty="0"/>
              <a:t>, 901 87 Umeå, </a:t>
            </a:r>
            <a:r>
              <a:rPr lang="sv-SE" dirty="0" err="1"/>
              <a:t>www.umu.se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9412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tshållare för text 7"/>
          <p:cNvSpPr txBox="1">
            <a:spLocks/>
          </p:cNvSpPr>
          <p:nvPr/>
        </p:nvSpPr>
        <p:spPr>
          <a:xfrm>
            <a:off x="314477" y="757747"/>
            <a:ext cx="8490856" cy="193644"/>
          </a:xfrm>
          <a:prstGeom prst="rect">
            <a:avLst/>
          </a:prstGeom>
        </p:spPr>
        <p:txBody>
          <a:bodyPr vert="horz"/>
          <a:lstStyle>
            <a:lvl1pPr marL="809976" indent="-809976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5082" b="0" i="0" kern="1200">
                <a:solidFill>
                  <a:srgbClr val="FFFFFF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2429927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49878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829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89780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09731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9682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49633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69584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605"/>
              <a:t>Enradig underrubrik här</a:t>
            </a:r>
            <a:endParaRPr lang="sv-SE" sz="605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B9C6CB16-AD15-5042-9BF1-C58A00A5AF56}"/>
              </a:ext>
            </a:extLst>
          </p:cNvPr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" t="-145" r="-119" b="82454"/>
          <a:stretch/>
        </p:blipFill>
        <p:spPr>
          <a:xfrm>
            <a:off x="-12095" y="0"/>
            <a:ext cx="9144000" cy="1203598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CDF4CC05-9993-318C-B4AD-5C47595626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t="86400"/>
          <a:stretch/>
        </p:blipFill>
        <p:spPr>
          <a:xfrm>
            <a:off x="0" y="4320481"/>
            <a:ext cx="9144000" cy="699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12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>
      <a:lvl1pPr algn="ctr" defTabSz="385872" rtl="0" eaLnBrk="1" latinLnBrk="0" hangingPunct="1">
        <a:lnSpc>
          <a:spcPct val="100000"/>
        </a:lnSpc>
        <a:spcBef>
          <a:spcPct val="0"/>
        </a:spcBef>
        <a:buNone/>
        <a:defRPr sz="1182" b="1" i="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468" indent="-96468" algn="l" defTabSz="385872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1pPr>
      <a:lvl2pPr marL="289404" indent="-96468" algn="l" defTabSz="385872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591" kern="1200">
          <a:solidFill>
            <a:schemeClr val="tx1"/>
          </a:solidFill>
          <a:latin typeface="+mn-lt"/>
          <a:ea typeface="+mn-ea"/>
          <a:cs typeface="+mn-cs"/>
        </a:defRPr>
      </a:lvl2pPr>
      <a:lvl3pPr marL="482341" indent="-96468" algn="l" defTabSz="385872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591" kern="1200">
          <a:solidFill>
            <a:schemeClr val="tx1"/>
          </a:solidFill>
          <a:latin typeface="+mn-lt"/>
          <a:ea typeface="+mn-ea"/>
          <a:cs typeface="+mn-cs"/>
        </a:defRPr>
      </a:lvl3pPr>
      <a:lvl4pPr marL="675277" indent="-96468" algn="l" defTabSz="385872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591" kern="1200">
          <a:solidFill>
            <a:schemeClr val="tx1"/>
          </a:solidFill>
          <a:latin typeface="+mn-lt"/>
          <a:ea typeface="+mn-ea"/>
          <a:cs typeface="+mn-cs"/>
        </a:defRPr>
      </a:lvl4pPr>
      <a:lvl5pPr marL="868213" indent="-96468" algn="l" defTabSz="385872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591" kern="1200">
          <a:solidFill>
            <a:schemeClr val="tx1"/>
          </a:solidFill>
          <a:latin typeface="+mn-lt"/>
          <a:ea typeface="+mn-ea"/>
          <a:cs typeface="+mn-cs"/>
        </a:defRPr>
      </a:lvl5pPr>
      <a:lvl6pPr marL="1061149" indent="-96468" algn="l" defTabSz="385872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254085" indent="-96468" algn="l" defTabSz="385872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447021" indent="-96468" algn="l" defTabSz="385872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639957" indent="-96468" algn="l" defTabSz="385872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5872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936" algn="l" defTabSz="385872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872" algn="l" defTabSz="385872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809" algn="l" defTabSz="385872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745" algn="l" defTabSz="385872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681" algn="l" defTabSz="385872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617" algn="l" defTabSz="385872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553" algn="l" defTabSz="385872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3489" algn="l" defTabSz="385872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925" userDrawn="1">
          <p15:clr>
            <a:srgbClr val="F26B43"/>
          </p15:clr>
        </p15:guide>
        <p15:guide id="3" pos="3394" userDrawn="1">
          <p15:clr>
            <a:srgbClr val="F26B43"/>
          </p15:clr>
        </p15:guide>
        <p15:guide id="4" orient="horz" pos="3475" userDrawn="1">
          <p15:clr>
            <a:srgbClr val="F26B43"/>
          </p15:clr>
        </p15:guide>
        <p15:guide id="5" pos="136" userDrawn="1">
          <p15:clr>
            <a:srgbClr val="F26B43"/>
          </p15:clr>
        </p15:guide>
        <p15:guide id="6" pos="3283" userDrawn="1">
          <p15:clr>
            <a:srgbClr val="F26B43"/>
          </p15:clr>
        </p15:guide>
        <p15:guide id="7" pos="1034" userDrawn="1">
          <p15:clr>
            <a:srgbClr val="F26B43"/>
          </p15:clr>
        </p15:guide>
        <p15:guide id="8" pos="4184" userDrawn="1">
          <p15:clr>
            <a:srgbClr val="F26B43"/>
          </p15:clr>
        </p15:guide>
        <p15:guide id="9" orient="horz" pos="935" userDrawn="1">
          <p15:clr>
            <a:srgbClr val="F26B43"/>
          </p15:clr>
        </p15:guide>
        <p15:guide id="10" orient="horz" pos="2069" userDrawn="1">
          <p15:clr>
            <a:srgbClr val="F26B43"/>
          </p15:clr>
        </p15:guide>
        <p15:guide id="11" orient="horz" pos="17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5">
            <a:extLst>
              <a:ext uri="{FF2B5EF4-FFF2-40B4-BE49-F238E27FC236}">
                <a16:creationId xmlns:a16="http://schemas.microsoft.com/office/drawing/2014/main" id="{99EAF98B-F92D-6DDA-FBE5-C94053480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5689"/>
            <a:ext cx="9144000" cy="233720"/>
          </a:xfrm>
        </p:spPr>
        <p:txBody>
          <a:bodyPr/>
          <a:lstStyle/>
          <a:p>
            <a:r>
              <a:rPr lang="en-GB" dirty="0"/>
              <a:t>The role of the EQ-5D in accessing the national threshold value</a:t>
            </a:r>
            <a:endParaRPr lang="en-US" dirty="0"/>
          </a:p>
        </p:txBody>
      </p:sp>
      <p:sp>
        <p:nvSpPr>
          <p:cNvPr id="13" name="Platshållare för text 7">
            <a:extLst>
              <a:ext uri="{FF2B5EF4-FFF2-40B4-BE49-F238E27FC236}">
                <a16:creationId xmlns:a16="http://schemas.microsoft.com/office/drawing/2014/main" id="{E8BE7ED9-A43D-AA3E-B994-F3B55318BC6C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0" y="900129"/>
            <a:ext cx="9144000" cy="19851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v-SE" sz="700" dirty="0"/>
              <a:t>Anh Nu Vu*, Minh Van Hoang, Lars Lindholm, Klas Göran Sahlen, Cuc Thi Thu Nguyen, Sun Sun.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v-SE" sz="700" dirty="0"/>
              <a:t>*Contact: vu.anh@umu.se or nuanh.vu@gmail.com  </a:t>
            </a:r>
          </a:p>
        </p:txBody>
      </p:sp>
      <p:sp>
        <p:nvSpPr>
          <p:cNvPr id="14" name="Platshållare för text 6">
            <a:extLst>
              <a:ext uri="{FF2B5EF4-FFF2-40B4-BE49-F238E27FC236}">
                <a16:creationId xmlns:a16="http://schemas.microsoft.com/office/drawing/2014/main" id="{9EB671C1-37FF-A3C9-3482-817E3C1CE9B9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326572" y="4949682"/>
            <a:ext cx="8490856" cy="142349"/>
          </a:xfrm>
        </p:spPr>
        <p:txBody>
          <a:bodyPr/>
          <a:lstStyle/>
          <a:p>
            <a:r>
              <a:rPr lang="en-US" sz="700" dirty="0"/>
              <a:t>Department of Epidemiology and Global </a:t>
            </a:r>
            <a:r>
              <a:rPr lang="en-US" sz="800" dirty="0"/>
              <a:t>Health</a:t>
            </a:r>
            <a:endParaRPr lang="sv-SE" sz="800" dirty="0"/>
          </a:p>
        </p:txBody>
      </p:sp>
      <p:sp>
        <p:nvSpPr>
          <p:cNvPr id="19" name="Platshållare för innehåll 5"/>
          <p:cNvSpPr>
            <a:spLocks noGrp="1"/>
          </p:cNvSpPr>
          <p:nvPr>
            <p:ph sz="half" idx="13"/>
          </p:nvPr>
        </p:nvSpPr>
        <p:spPr>
          <a:xfrm rot="10800000" flipH="1" flipV="1">
            <a:off x="3347864" y="1235055"/>
            <a:ext cx="5688632" cy="3480366"/>
          </a:xfrm>
          <a:prstGeom prst="rect">
            <a:avLst/>
          </a:prstGeom>
          <a:ln>
            <a:solidFill>
              <a:srgbClr val="B1B0A7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200"/>
              </a:spcBef>
            </a:pPr>
            <a:endParaRPr lang="sv-SE" sz="630" b="1" dirty="0">
              <a:solidFill>
                <a:srgbClr val="365748"/>
              </a:solidFill>
              <a:latin typeface="+mj-lt"/>
            </a:endParaRPr>
          </a:p>
        </p:txBody>
      </p:sp>
      <p:graphicFrame>
        <p:nvGraphicFramePr>
          <p:cNvPr id="27" name="Chart 26"/>
          <p:cNvGraphicFramePr/>
          <p:nvPr>
            <p:extLst>
              <p:ext uri="{D42A27DB-BD31-4B8C-83A1-F6EECF244321}">
                <p14:modId xmlns:p14="http://schemas.microsoft.com/office/powerpoint/2010/main" val="847722953"/>
              </p:ext>
            </p:extLst>
          </p:nvPr>
        </p:nvGraphicFramePr>
        <p:xfrm>
          <a:off x="3419872" y="3988131"/>
          <a:ext cx="2701958" cy="741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Platshållare för innehåll 4"/>
          <p:cNvSpPr>
            <a:spLocks noGrp="1"/>
          </p:cNvSpPr>
          <p:nvPr>
            <p:ph sz="half" idx="1"/>
          </p:nvPr>
        </p:nvSpPr>
        <p:spPr>
          <a:xfrm>
            <a:off x="107504" y="1230743"/>
            <a:ext cx="3212691" cy="4832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lang="sv-SE" sz="700" dirty="0">
                <a:solidFill>
                  <a:schemeClr val="accent3">
                    <a:lumMod val="50000"/>
                  </a:schemeClr>
                </a:solidFill>
              </a:rPr>
              <a:t>OBJECTIVE</a:t>
            </a:r>
            <a:endParaRPr lang="sv-SE" sz="7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</a:pPr>
            <a:r>
              <a:rPr lang="en-US" sz="580" b="0" dirty="0"/>
              <a:t>To increase knowledge on how EQ-5D has been applied in accessing the national cost-effectiveness threshold value, i.e., willingness to pay (WTP) </a:t>
            </a:r>
            <a:r>
              <a:rPr lang="en-US" sz="580" b="0"/>
              <a:t>per QALY</a:t>
            </a:r>
            <a:endParaRPr lang="en-US" sz="580" b="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endParaRPr lang="en-US" sz="600" i="1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endParaRPr lang="en-US" sz="500" i="1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endParaRPr lang="en-US" sz="500" i="1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endParaRPr lang="en-US" sz="500" i="1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endParaRPr lang="en-US" sz="500" i="1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endParaRPr lang="sv-SE" sz="500" b="0" dirty="0"/>
          </a:p>
        </p:txBody>
      </p:sp>
      <p:sp>
        <p:nvSpPr>
          <p:cNvPr id="36" name="Rectangle 35"/>
          <p:cNvSpPr/>
          <p:nvPr/>
        </p:nvSpPr>
        <p:spPr>
          <a:xfrm>
            <a:off x="3347863" y="3813075"/>
            <a:ext cx="2694937" cy="27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</a:pPr>
            <a:r>
              <a:rPr lang="en-US" sz="580" i="1" dirty="0">
                <a:solidFill>
                  <a:srgbClr val="00478B"/>
                </a:solidFill>
                <a:latin typeface="+mj-lt"/>
              </a:rPr>
              <a:t>Percentage of methods for eliciting health preference in relation to estimating WTP/QALY</a:t>
            </a:r>
            <a:endParaRPr lang="sv-SE" sz="580" i="1" dirty="0">
              <a:solidFill>
                <a:srgbClr val="00478B"/>
              </a:solidFill>
              <a:latin typeface="+mj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40152" y="1241121"/>
            <a:ext cx="3164436" cy="475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indent="-9144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580" dirty="0">
                <a:latin typeface="+mj-lt"/>
                <a:ea typeface="DengXian"/>
                <a:cs typeface="Times New Roman" panose="02020603050405020304" pitchFamily="18" charset="0"/>
              </a:rPr>
              <a:t>Difficult to identify whether 3 L or 5 L was more popular. </a:t>
            </a:r>
          </a:p>
          <a:p>
            <a:pPr marL="91440" indent="-9144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580" dirty="0">
                <a:latin typeface="+mj-lt"/>
                <a:ea typeface="DengXian"/>
                <a:cs typeface="Times New Roman" panose="02020603050405020304" pitchFamily="18" charset="0"/>
              </a:rPr>
              <a:t>Approximately </a:t>
            </a:r>
            <a:r>
              <a:rPr lang="en-US" sz="580" b="1" dirty="0">
                <a:latin typeface="+mj-lt"/>
                <a:ea typeface="DengXian"/>
                <a:cs typeface="Times New Roman" panose="02020603050405020304" pitchFamily="18" charset="0"/>
              </a:rPr>
              <a:t>52% (n=13) of studies applied both the EQ-5D index and EQ VAS</a:t>
            </a:r>
            <a:r>
              <a:rPr lang="en-US" sz="580" dirty="0">
                <a:latin typeface="+mj-lt"/>
                <a:ea typeface="DengXian"/>
                <a:cs typeface="Times New Roman" panose="02020603050405020304" pitchFamily="18" charset="0"/>
              </a:rPr>
              <a:t>, 28% (n=7) presented WTP for both.</a:t>
            </a:r>
          </a:p>
          <a:p>
            <a:pPr marL="91440" indent="-9144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580" dirty="0">
                <a:latin typeface="+mj-lt"/>
                <a:ea typeface="DengXian"/>
                <a:cs typeface="Times New Roman" panose="02020603050405020304" pitchFamily="18" charset="0"/>
              </a:rPr>
              <a:t>6 studies also mixed EQ-5D with other methods: the TTO, SG or rating scale.</a:t>
            </a:r>
            <a:endParaRPr lang="en-US" sz="580" dirty="0"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958093" y="3373976"/>
            <a:ext cx="3006395" cy="5741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 marR="0" indent="5715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580" kern="100" dirty="0">
                <a:latin typeface="+mj-lt"/>
                <a:ea typeface="DengXian"/>
                <a:cs typeface="Times New Roman" panose="02020603050405020304" pitchFamily="18" charset="0"/>
              </a:rPr>
              <a:t>Through the results of hypothetical scenarios designed, </a:t>
            </a:r>
            <a:r>
              <a:rPr lang="en-US" sz="580" kern="100" dirty="0">
                <a:latin typeface="+mj-lt"/>
                <a:ea typeface="DengXian"/>
                <a:cs typeface="Times New Roman" panose="02020603050405020304" pitchFamily="18" charset="0"/>
              </a:rPr>
              <a:t>EQ-5D health states were selected and the duration attached to the state will be further investigated</a:t>
            </a:r>
            <a:r>
              <a:rPr lang="en-GB" sz="580" kern="100" dirty="0">
                <a:latin typeface="+mj-lt"/>
                <a:ea typeface="DengXian"/>
                <a:cs typeface="Times New Roman" panose="02020603050405020304" pitchFamily="18" charset="0"/>
              </a:rPr>
              <a:t>.</a:t>
            </a:r>
          </a:p>
          <a:p>
            <a:pPr marL="57150" marR="0" indent="5715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580" kern="100" dirty="0">
                <a:latin typeface="+mj-lt"/>
                <a:ea typeface="DengXian"/>
                <a:cs typeface="Times New Roman" panose="02020603050405020304" pitchFamily="18" charset="0"/>
              </a:rPr>
              <a:t>Despite the county’s income level, </a:t>
            </a:r>
            <a:r>
              <a:rPr lang="en-GB" sz="580" b="1" kern="100" dirty="0">
                <a:latin typeface="+mj-lt"/>
                <a:ea typeface="DengXian"/>
                <a:cs typeface="Times New Roman" panose="02020603050405020304" pitchFamily="18" charset="0"/>
              </a:rPr>
              <a:t>WTP/QALY &lt; 1 GDP/capita</a:t>
            </a:r>
            <a:r>
              <a:rPr lang="en-GB" sz="580" kern="100" dirty="0">
                <a:latin typeface="+mj-lt"/>
                <a:ea typeface="DengXian"/>
                <a:cs typeface="Times New Roman" panose="02020603050405020304" pitchFamily="18" charset="0"/>
              </a:rPr>
              <a:t>. The </a:t>
            </a:r>
            <a:r>
              <a:rPr lang="en-GB" sz="580" b="1" kern="100" dirty="0">
                <a:latin typeface="+mj-lt"/>
                <a:ea typeface="DengXian"/>
                <a:cs typeface="Times New Roman" panose="02020603050405020304" pitchFamily="18" charset="0"/>
              </a:rPr>
              <a:t>average WTP/QALY is 0.75</a:t>
            </a:r>
            <a:r>
              <a:rPr lang="en-GB" sz="580" kern="100" dirty="0">
                <a:latin typeface="+mj-lt"/>
                <a:ea typeface="DengXian"/>
                <a:cs typeface="Times New Roman" panose="02020603050405020304" pitchFamily="18" charset="0"/>
              </a:rPr>
              <a:t>.</a:t>
            </a:r>
            <a:endParaRPr lang="en-US" sz="580" kern="100" dirty="0">
              <a:effectLst/>
              <a:latin typeface="+mj-lt"/>
              <a:ea typeface="DengXian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347864" y="3639698"/>
            <a:ext cx="2162772" cy="1815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00"/>
              </a:spcBef>
            </a:pPr>
            <a:r>
              <a:rPr lang="en-US" sz="580" i="1" dirty="0">
                <a:solidFill>
                  <a:srgbClr val="C00000"/>
                </a:solidFill>
                <a:latin typeface="+mj-lt"/>
              </a:rPr>
              <a:t>Characteristics of methods to elicit health preference</a:t>
            </a:r>
            <a:endParaRPr lang="sv-SE" sz="580" i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052959" y="1650754"/>
            <a:ext cx="1183337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00"/>
              </a:spcBef>
            </a:pPr>
            <a:r>
              <a:rPr lang="en-US" sz="600" i="1" dirty="0">
                <a:solidFill>
                  <a:srgbClr val="C00000"/>
                </a:solidFill>
                <a:latin typeface="+mj-lt"/>
              </a:rPr>
              <a:t>Characteristics of studies </a:t>
            </a:r>
            <a:endParaRPr lang="sv-SE" sz="600" i="1" dirty="0">
              <a:solidFill>
                <a:srgbClr val="C00000"/>
              </a:solidFill>
              <a:latin typeface="+mj-lt"/>
            </a:endParaRPr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791677"/>
              </p:ext>
            </p:extLst>
          </p:nvPr>
        </p:nvGraphicFramePr>
        <p:xfrm>
          <a:off x="6084168" y="1789926"/>
          <a:ext cx="2911552" cy="1645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4574">
                  <a:extLst>
                    <a:ext uri="{9D8B030D-6E8A-4147-A177-3AD203B41FA5}">
                      <a16:colId xmlns:a16="http://schemas.microsoft.com/office/drawing/2014/main" val="2007088059"/>
                    </a:ext>
                  </a:extLst>
                </a:gridCol>
                <a:gridCol w="1896978">
                  <a:extLst>
                    <a:ext uri="{9D8B030D-6E8A-4147-A177-3AD203B41FA5}">
                      <a16:colId xmlns:a16="http://schemas.microsoft.com/office/drawing/2014/main" val="3074446287"/>
                    </a:ext>
                  </a:extLst>
                </a:gridCol>
              </a:tblGrid>
              <a:tr h="164804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500" b="1" kern="100" dirty="0">
                          <a:effectLst/>
                          <a:latin typeface="+mj-lt"/>
                        </a:rPr>
                        <a:t>Publication year</a:t>
                      </a:r>
                      <a:endParaRPr lang="en-US" sz="500" b="1" kern="100" dirty="0">
                        <a:effectLst/>
                        <a:latin typeface="+mj-lt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500" kern="100" dirty="0">
                          <a:effectLst/>
                          <a:latin typeface="+mj-lt"/>
                        </a:rPr>
                        <a:t>After 2010 (92%), before 2010 (8%)</a:t>
                      </a:r>
                      <a:endParaRPr lang="en-US" sz="500" kern="100" dirty="0">
                        <a:effectLst/>
                        <a:latin typeface="+mj-lt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2691207"/>
                  </a:ext>
                </a:extLst>
              </a:tr>
              <a:tr h="16480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500" b="1" kern="100" dirty="0">
                          <a:effectLst/>
                          <a:latin typeface="+mj-lt"/>
                        </a:rPr>
                        <a:t>Region</a:t>
                      </a:r>
                      <a:endParaRPr lang="en-US" sz="500" b="1" kern="100" dirty="0">
                        <a:effectLst/>
                        <a:latin typeface="+mj-lt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500" kern="100" dirty="0">
                          <a:effectLst/>
                          <a:latin typeface="+mj-lt"/>
                        </a:rPr>
                        <a:t>Asia (52%) and Europe (48%)</a:t>
                      </a:r>
                      <a:endParaRPr lang="en-US" sz="500" kern="100" dirty="0">
                        <a:effectLst/>
                        <a:latin typeface="+mj-lt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301218"/>
                  </a:ext>
                </a:extLst>
              </a:tr>
              <a:tr h="2397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500" b="1" kern="100" dirty="0">
                          <a:effectLst/>
                          <a:latin typeface="+mj-lt"/>
                        </a:rPr>
                        <a:t>Number of countries/study</a:t>
                      </a:r>
                      <a:endParaRPr lang="en-US" sz="500" b="1" kern="100" dirty="0">
                        <a:effectLst/>
                        <a:latin typeface="+mj-lt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GB" sz="500" kern="100" dirty="0">
                          <a:effectLst/>
                          <a:latin typeface="+mj-lt"/>
                        </a:rPr>
                        <a:t>One country</a:t>
                      </a:r>
                      <a:endParaRPr lang="en-US" sz="500" kern="100" dirty="0">
                        <a:effectLst/>
                        <a:latin typeface="+mj-lt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6066275"/>
                  </a:ext>
                </a:extLst>
              </a:tr>
              <a:tr h="16480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500" b="1" kern="100" dirty="0">
                          <a:effectLst/>
                          <a:latin typeface="+mj-lt"/>
                        </a:rPr>
                        <a:t>Type of country income</a:t>
                      </a:r>
                      <a:endParaRPr lang="en-US" sz="500" b="1" kern="100" dirty="0">
                        <a:effectLst/>
                        <a:latin typeface="+mj-lt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T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500" kern="100" dirty="0">
                          <a:effectLst/>
                          <a:latin typeface="+mj-lt"/>
                        </a:rPr>
                        <a:t>High-income (56%) and middle-income countries (44%)</a:t>
                      </a:r>
                      <a:endParaRPr lang="en-US" sz="500" kern="100" dirty="0">
                        <a:effectLst/>
                        <a:latin typeface="+mj-lt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378517"/>
                  </a:ext>
                </a:extLst>
              </a:tr>
              <a:tr h="16480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500" b="1" kern="100" dirty="0">
                          <a:effectLst/>
                          <a:latin typeface="+mj-lt"/>
                          <a:ea typeface="DengXian"/>
                          <a:cs typeface="Times New Roman" panose="02020603050405020304" pitchFamily="18" charset="0"/>
                        </a:rPr>
                        <a:t>Stated preference</a:t>
                      </a:r>
                    </a:p>
                  </a:txBody>
                  <a:tcPr marL="68580" marR="68580" marT="9525" marB="0" anchor="ctr">
                    <a:lnT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500" kern="100" dirty="0">
                          <a:effectLst/>
                          <a:latin typeface="+mj-lt"/>
                          <a:ea typeface="DengXian"/>
                          <a:cs typeface="Times New Roman" panose="02020603050405020304" pitchFamily="18" charset="0"/>
                        </a:rPr>
                        <a:t>Contingent valuation (96%), other</a:t>
                      </a:r>
                      <a:r>
                        <a:rPr lang="en-US" sz="500" kern="100" baseline="0" dirty="0">
                          <a:effectLst/>
                          <a:latin typeface="+mj-lt"/>
                          <a:ea typeface="DengXian"/>
                          <a:cs typeface="Times New Roman" panose="02020603050405020304" pitchFamily="18" charset="0"/>
                        </a:rPr>
                        <a:t> (4%)</a:t>
                      </a:r>
                      <a:endParaRPr lang="en-US" sz="500" kern="100" dirty="0">
                        <a:effectLst/>
                        <a:latin typeface="+mj-lt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374875"/>
                  </a:ext>
                </a:extLst>
              </a:tr>
              <a:tr h="23971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GB" sz="500" b="1" kern="100" dirty="0">
                          <a:effectLst/>
                          <a:latin typeface="+mj-lt"/>
                        </a:rPr>
                        <a:t>Perspectives</a:t>
                      </a:r>
                      <a:endParaRPr lang="en-US" sz="500" b="1" kern="100" dirty="0">
                        <a:effectLst/>
                        <a:latin typeface="+mj-lt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T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GB" sz="500" kern="100" dirty="0">
                          <a:effectLst/>
                          <a:latin typeface="+mj-lt"/>
                        </a:rPr>
                        <a:t>Individual perspectives (92%), societal (4%) and a mix of societal and individual perspectives (4%)</a:t>
                      </a:r>
                      <a:endParaRPr lang="en-US" sz="500" kern="100" dirty="0">
                        <a:effectLst/>
                        <a:latin typeface="+mj-lt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6702486"/>
                  </a:ext>
                </a:extLst>
              </a:tr>
              <a:tr h="16480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GB" sz="500" b="1" kern="100">
                          <a:effectLst/>
                          <a:latin typeface="+mj-lt"/>
                        </a:rPr>
                        <a:t>Study sample</a:t>
                      </a:r>
                      <a:endParaRPr lang="en-US" sz="500" b="1" kern="100">
                        <a:effectLst/>
                        <a:latin typeface="+mj-lt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T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GB" sz="500" kern="100" dirty="0">
                          <a:effectLst/>
                          <a:latin typeface="+mj-lt"/>
                        </a:rPr>
                        <a:t>General population (72%), other (28%)</a:t>
                      </a:r>
                      <a:endParaRPr lang="en-US" sz="500" kern="100" dirty="0">
                        <a:effectLst/>
                        <a:latin typeface="+mj-lt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8694556"/>
                  </a:ext>
                </a:extLst>
              </a:tr>
              <a:tr h="16480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GB" sz="500" b="1" kern="100" dirty="0">
                          <a:effectLst/>
                          <a:latin typeface="+mj-lt"/>
                        </a:rPr>
                        <a:t>Mode of administration</a:t>
                      </a:r>
                      <a:endParaRPr lang="en-US" sz="500" b="1" kern="100" dirty="0">
                        <a:effectLst/>
                        <a:latin typeface="+mj-lt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T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GB" sz="500" kern="100" dirty="0">
                          <a:effectLst/>
                          <a:latin typeface="+mj-lt"/>
                        </a:rPr>
                        <a:t>Face-to-face interviews (40%), web-based surveys (40%)</a:t>
                      </a:r>
                      <a:endParaRPr lang="en-US" sz="500" kern="100" dirty="0">
                        <a:effectLst/>
                        <a:latin typeface="+mj-lt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3175" cap="flat" cmpd="sng" algn="ctr">
                      <a:solidFill>
                        <a:srgbClr val="00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29397571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84F32934-F6E4-A50C-FAC0-0010CE0362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1605362"/>
            <a:ext cx="2558821" cy="199712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9616661-88B5-0C9E-A1D2-14F23095F6BF}"/>
              </a:ext>
            </a:extLst>
          </p:cNvPr>
          <p:cNvSpPr/>
          <p:nvPr/>
        </p:nvSpPr>
        <p:spPr>
          <a:xfrm>
            <a:off x="3347864" y="1404372"/>
            <a:ext cx="2467342" cy="1815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00"/>
              </a:spcBef>
            </a:pPr>
            <a:r>
              <a:rPr lang="en-US" sz="580" b="0" i="1" dirty="0">
                <a:solidFill>
                  <a:srgbClr val="C00000"/>
                </a:solidFill>
              </a:rPr>
              <a:t>PRISMA flow diagram of article identification and selection procedure</a:t>
            </a:r>
            <a:endParaRPr lang="sv-SE" sz="580" b="0" i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17199F-2325-BA22-002E-C0A2A4A0703D}"/>
              </a:ext>
            </a:extLst>
          </p:cNvPr>
          <p:cNvSpPr/>
          <p:nvPr/>
        </p:nvSpPr>
        <p:spPr>
          <a:xfrm>
            <a:off x="3347864" y="1257302"/>
            <a:ext cx="883996" cy="203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</a:pPr>
            <a:r>
              <a:rPr lang="sv-SE" sz="700" b="1" dirty="0">
                <a:solidFill>
                  <a:srgbClr val="365748"/>
                </a:solidFill>
                <a:latin typeface="+mj-lt"/>
              </a:rPr>
              <a:t>RESULTS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1"/>
          </p:nvPr>
        </p:nvSpPr>
        <p:spPr>
          <a:xfrm>
            <a:off x="122362" y="3918067"/>
            <a:ext cx="3199738" cy="79508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lang="sv-SE" sz="700" dirty="0">
                <a:solidFill>
                  <a:schemeClr val="accent3">
                    <a:lumMod val="50000"/>
                  </a:schemeClr>
                </a:solidFill>
              </a:rPr>
              <a:t>METHODOLOGY</a:t>
            </a:r>
            <a:endParaRPr lang="sv-SE" sz="700" dirty="0">
              <a:solidFill>
                <a:schemeClr val="accent2">
                  <a:lumMod val="50000"/>
                </a:schemeClr>
              </a:solidFill>
            </a:endParaRPr>
          </a:p>
          <a:p>
            <a:pPr marL="91440" indent="-9144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sz="580" b="0" dirty="0">
                <a:solidFill>
                  <a:schemeClr val="tx1"/>
                </a:solidFill>
              </a:rPr>
              <a:t>A sub-analysis from a systematic review on </a:t>
            </a:r>
            <a:r>
              <a:rPr lang="en-GB" sz="580" b="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direct approaches for estimating WTP per QALY</a:t>
            </a:r>
            <a:r>
              <a:rPr lang="sv-SE" sz="58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580" b="0" dirty="0">
                <a:solidFill>
                  <a:schemeClr val="tx1"/>
                </a:solidFill>
              </a:rPr>
              <a:t>were performed for studies that applied the EQ-5D to estimate WTP/QALY</a:t>
            </a:r>
            <a:endParaRPr lang="sv-SE" sz="580" b="0" dirty="0">
              <a:solidFill>
                <a:schemeClr val="tx1"/>
              </a:solidFill>
            </a:endParaRPr>
          </a:p>
          <a:p>
            <a:pPr marL="91440" indent="-9144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580" b="0" dirty="0">
                <a:solidFill>
                  <a:schemeClr val="tx1"/>
                </a:solidFill>
              </a:rPr>
              <a:t>Studies researched from seven databases &amp; from January 2000 to March 2022</a:t>
            </a:r>
          </a:p>
          <a:p>
            <a:pPr marL="91440" indent="-9144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580" b="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en-GB" sz="580" b="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onetary values converted </a:t>
            </a:r>
            <a:r>
              <a:rPr lang="en-US" sz="58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580" b="0" dirty="0">
                <a:solidFill>
                  <a:schemeClr val="tx1"/>
                </a:solidFill>
              </a:rPr>
              <a:t>international dollar (</a:t>
            </a:r>
            <a:r>
              <a:rPr lang="en-US" sz="580" b="0" dirty="0" err="1">
                <a:solidFill>
                  <a:schemeClr val="tx1"/>
                </a:solidFill>
              </a:rPr>
              <a:t>i</a:t>
            </a:r>
            <a:r>
              <a:rPr lang="en-US" sz="580" b="0" dirty="0">
                <a:solidFill>
                  <a:schemeClr val="tx1"/>
                </a:solidFill>
              </a:rPr>
              <a:t>$) values in 2021 by using the country’s consumer price index (CPI) and purchasing power parity (PPP)</a:t>
            </a:r>
            <a:endParaRPr lang="en-US" sz="580" i="1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endParaRPr lang="en-US" sz="580" i="1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endParaRPr lang="en-US" sz="580" i="1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endParaRPr lang="en-US" sz="580" i="1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endParaRPr lang="en-US" sz="580" i="1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endParaRPr lang="en-US" sz="580" i="1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endParaRPr lang="sv-SE" sz="580" b="0" dirty="0"/>
          </a:p>
        </p:txBody>
      </p:sp>
      <p:sp>
        <p:nvSpPr>
          <p:cNvPr id="6" name="Platshållare för innehåll 4">
            <a:extLst>
              <a:ext uri="{FF2B5EF4-FFF2-40B4-BE49-F238E27FC236}">
                <a16:creationId xmlns:a16="http://schemas.microsoft.com/office/drawing/2014/main" id="{4309B7D7-A081-41B2-44E0-D9714411F053}"/>
              </a:ext>
            </a:extLst>
          </p:cNvPr>
          <p:cNvSpPr txBox="1">
            <a:spLocks/>
          </p:cNvSpPr>
          <p:nvPr/>
        </p:nvSpPr>
        <p:spPr>
          <a:xfrm>
            <a:off x="116375" y="1732835"/>
            <a:ext cx="3206089" cy="21640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/>
          <a:lstStyle>
            <a:lvl1pPr marL="96468" indent="-96468" algn="l" defTabSz="385872" rtl="0" eaLnBrk="1" latinLnBrk="0" hangingPunct="1">
              <a:lnSpc>
                <a:spcPct val="90000"/>
              </a:lnSpc>
              <a:spcBef>
                <a:spcPts val="422"/>
              </a:spcBef>
              <a:buFont typeface="Arial" panose="020B0604020202020204" pitchFamily="34" charset="0"/>
              <a:buNone/>
              <a:defRPr sz="466" b="1" i="0" kern="1200" baseline="0">
                <a:solidFill>
                  <a:srgbClr val="000000"/>
                </a:solidFill>
                <a:latin typeface="Verdana"/>
                <a:ea typeface="+mn-ea"/>
                <a:cs typeface="Verdana"/>
              </a:defRPr>
            </a:lvl1pPr>
            <a:lvl2pPr marL="0" indent="0" algn="l" defTabSz="385872" rtl="0" eaLnBrk="1" latinLnBrk="0" hangingPunct="1">
              <a:lnSpc>
                <a:spcPct val="90000"/>
              </a:lnSpc>
              <a:spcBef>
                <a:spcPts val="211"/>
              </a:spcBef>
              <a:buFontTx/>
              <a:buNone/>
              <a:defRPr sz="409" kern="1200">
                <a:solidFill>
                  <a:srgbClr val="000000"/>
                </a:solidFill>
                <a:latin typeface="Georgia"/>
                <a:ea typeface="+mn-ea"/>
                <a:cs typeface="Georgia"/>
              </a:defRPr>
            </a:lvl2pPr>
            <a:lvl3pPr marL="482341" indent="-96468" algn="l" defTabSz="385872" rtl="0" eaLnBrk="1" latinLnBrk="0" hangingPunct="1">
              <a:lnSpc>
                <a:spcPct val="90000"/>
              </a:lnSpc>
              <a:spcBef>
                <a:spcPts val="211"/>
              </a:spcBef>
              <a:buFont typeface="Arial" panose="020B0604020202020204" pitchFamily="34" charset="0"/>
              <a:buChar char="•"/>
              <a:defRPr sz="399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675277" indent="-96468" algn="l" defTabSz="385872" rtl="0" eaLnBrk="1" latinLnBrk="0" hangingPunct="1">
              <a:lnSpc>
                <a:spcPct val="90000"/>
              </a:lnSpc>
              <a:spcBef>
                <a:spcPts val="211"/>
              </a:spcBef>
              <a:buFont typeface="Arial" panose="020B0604020202020204" pitchFamily="34" charset="0"/>
              <a:buChar char="•"/>
              <a:defRPr sz="35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868213" indent="-96468" algn="l" defTabSz="385872" rtl="0" eaLnBrk="1" latinLnBrk="0" hangingPunct="1">
              <a:lnSpc>
                <a:spcPct val="90000"/>
              </a:lnSpc>
              <a:spcBef>
                <a:spcPts val="211"/>
              </a:spcBef>
              <a:buFont typeface="Arial" panose="020B0604020202020204" pitchFamily="34" charset="0"/>
              <a:buChar char="•"/>
              <a:defRPr sz="35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061149" indent="-96468" algn="l" defTabSz="385872" rtl="0" eaLnBrk="1" latinLnBrk="0" hangingPunct="1">
              <a:lnSpc>
                <a:spcPct val="90000"/>
              </a:lnSpc>
              <a:spcBef>
                <a:spcPts val="211"/>
              </a:spcBef>
              <a:buFont typeface="Arial" panose="020B0604020202020204" pitchFamily="34" charset="0"/>
              <a:buChar char="•"/>
              <a:defRPr sz="35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254085" indent="-96468" algn="l" defTabSz="385872" rtl="0" eaLnBrk="1" latinLnBrk="0" hangingPunct="1">
              <a:lnSpc>
                <a:spcPct val="90000"/>
              </a:lnSpc>
              <a:spcBef>
                <a:spcPts val="211"/>
              </a:spcBef>
              <a:buFont typeface="Arial" panose="020B0604020202020204" pitchFamily="34" charset="0"/>
              <a:buChar char="•"/>
              <a:defRPr sz="35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447021" indent="-96468" algn="l" defTabSz="385872" rtl="0" eaLnBrk="1" latinLnBrk="0" hangingPunct="1">
              <a:lnSpc>
                <a:spcPct val="90000"/>
              </a:lnSpc>
              <a:spcBef>
                <a:spcPts val="211"/>
              </a:spcBef>
              <a:buFont typeface="Arial" panose="020B0604020202020204" pitchFamily="34" charset="0"/>
              <a:buChar char="•"/>
              <a:defRPr sz="35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639957" indent="-96468" algn="l" defTabSz="385872" rtl="0" eaLnBrk="1" latinLnBrk="0" hangingPunct="1">
              <a:lnSpc>
                <a:spcPct val="90000"/>
              </a:lnSpc>
              <a:spcBef>
                <a:spcPts val="211"/>
              </a:spcBef>
              <a:buFont typeface="Arial" panose="020B0604020202020204" pitchFamily="34" charset="0"/>
              <a:buChar char="•"/>
              <a:defRPr sz="359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sv-SE" sz="700" dirty="0">
                <a:solidFill>
                  <a:schemeClr val="accent3">
                    <a:lumMod val="50000"/>
                  </a:schemeClr>
                </a:solidFill>
              </a:rPr>
              <a:t>CONCEPTUAL FRAMEWORK</a:t>
            </a:r>
            <a:endParaRPr lang="sv-SE" sz="7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just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600" i="1" dirty="0"/>
          </a:p>
          <a:p>
            <a:pPr marL="0" indent="0" algn="just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500" i="1" dirty="0"/>
          </a:p>
          <a:p>
            <a:pPr marL="0" indent="0" algn="just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500" i="1" dirty="0"/>
          </a:p>
          <a:p>
            <a:pPr marL="0" indent="0" algn="just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500" i="1" dirty="0"/>
          </a:p>
          <a:p>
            <a:pPr marL="0" indent="0" algn="just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500" i="1" dirty="0"/>
          </a:p>
          <a:p>
            <a:pPr marL="0" indent="0" algn="just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sv-SE" sz="500" b="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CAC7BE4-D401-57C5-E22B-C9B8E473B2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1905418"/>
            <a:ext cx="3074684" cy="1949064"/>
          </a:xfrm>
          <a:prstGeom prst="rect">
            <a:avLst/>
          </a:prstGeom>
        </p:spPr>
      </p:pic>
      <p:sp>
        <p:nvSpPr>
          <p:cNvPr id="7" name="Platshållare för innehåll 6"/>
          <p:cNvSpPr>
            <a:spLocks noGrp="1"/>
          </p:cNvSpPr>
          <p:nvPr>
            <p:ph sz="half" idx="14"/>
          </p:nvPr>
        </p:nvSpPr>
        <p:spPr>
          <a:xfrm>
            <a:off x="6096868" y="3948108"/>
            <a:ext cx="2926928" cy="760962"/>
          </a:xfrm>
          <a:solidFill>
            <a:schemeClr val="accent5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spcAft>
                <a:spcPts val="400"/>
              </a:spcAft>
            </a:pPr>
            <a:r>
              <a:rPr lang="sv-SE" sz="700" dirty="0">
                <a:solidFill>
                  <a:srgbClr val="365748"/>
                </a:solidFill>
              </a:rPr>
              <a:t>CONCLUSION</a:t>
            </a:r>
          </a:p>
          <a:p>
            <a:pPr marL="91440" indent="-91440" algn="just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580" b="0" dirty="0"/>
              <a:t>  </a:t>
            </a:r>
            <a:r>
              <a:rPr lang="en-US" sz="580" dirty="0">
                <a:solidFill>
                  <a:srgbClr val="C00000"/>
                </a:solidFill>
              </a:rPr>
              <a:t>EQ-5D</a:t>
            </a:r>
            <a:r>
              <a:rPr lang="en-US" sz="580" b="0" dirty="0"/>
              <a:t> is </a:t>
            </a:r>
            <a:r>
              <a:rPr lang="en-US" sz="580" dirty="0">
                <a:solidFill>
                  <a:srgbClr val="C00000"/>
                </a:solidFill>
              </a:rPr>
              <a:t>commonly applied</a:t>
            </a:r>
            <a:r>
              <a:rPr lang="en-US" sz="580" b="0" dirty="0">
                <a:solidFill>
                  <a:srgbClr val="C00000"/>
                </a:solidFill>
              </a:rPr>
              <a:t> </a:t>
            </a:r>
            <a:r>
              <a:rPr lang="en-US" sz="580" b="0" dirty="0"/>
              <a:t>in estimating WTP/QALY</a:t>
            </a:r>
          </a:p>
          <a:p>
            <a:pPr marL="91440" indent="-91440" algn="just">
              <a:lnSpc>
                <a:spcPct val="11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580" b="0" dirty="0"/>
              <a:t>  Methods for eliciting threshold values vary </a:t>
            </a:r>
            <a:r>
              <a:rPr lang="en-US" sz="580" b="0" dirty="0">
                <a:solidFill>
                  <a:schemeClr val="tx1"/>
                </a:solidFill>
              </a:rPr>
              <a:t>considerably</a:t>
            </a:r>
            <a:r>
              <a:rPr lang="en-US" sz="580" b="0" dirty="0"/>
              <a:t>. There is </a:t>
            </a:r>
            <a:r>
              <a:rPr lang="en-US" sz="580" dirty="0">
                <a:solidFill>
                  <a:srgbClr val="C00000"/>
                </a:solidFill>
              </a:rPr>
              <a:t>no standardized recommendation</a:t>
            </a:r>
            <a:endParaRPr lang="en-US" sz="580" b="0" dirty="0">
              <a:solidFill>
                <a:srgbClr val="C00000"/>
              </a:solidFill>
            </a:endParaRPr>
          </a:p>
          <a:p>
            <a:pPr marL="91440" indent="-91440" algn="just">
              <a:lnSpc>
                <a:spcPct val="11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580" b="0" dirty="0"/>
              <a:t>This may </a:t>
            </a:r>
            <a:r>
              <a:rPr lang="en-US" sz="580" dirty="0">
                <a:solidFill>
                  <a:srgbClr val="C00000"/>
                </a:solidFill>
              </a:rPr>
              <a:t>suggest </a:t>
            </a:r>
            <a:r>
              <a:rPr lang="en-US" sz="580" dirty="0" err="1">
                <a:solidFill>
                  <a:srgbClr val="C00000"/>
                </a:solidFill>
              </a:rPr>
              <a:t>EuroQol</a:t>
            </a:r>
            <a:r>
              <a:rPr lang="en-US" sz="580" dirty="0">
                <a:solidFill>
                  <a:srgbClr val="C00000"/>
                </a:solidFill>
              </a:rPr>
              <a:t> Group for future investigations</a:t>
            </a:r>
            <a:r>
              <a:rPr lang="en-US" sz="580" b="0" dirty="0"/>
              <a:t>, i.e., how EQ-5D shall be applied in such studies</a:t>
            </a:r>
          </a:p>
          <a:p>
            <a:pPr marL="91440" indent="-91440" algn="just">
              <a:lnSpc>
                <a:spcPct val="100000"/>
              </a:lnSpc>
              <a:spcBef>
                <a:spcPts val="300"/>
              </a:spcBef>
              <a:buFont typeface="+mj-lt"/>
              <a:buAutoNum type="arabicPeriod"/>
            </a:pPr>
            <a:endParaRPr lang="en-US" sz="580" b="0" dirty="0"/>
          </a:p>
          <a:p>
            <a:endParaRPr lang="sv-SE" sz="58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131E5D8-ED92-AA27-D7DD-BD9173FBD587}"/>
              </a:ext>
            </a:extLst>
          </p:cNvPr>
          <p:cNvSpPr/>
          <p:nvPr/>
        </p:nvSpPr>
        <p:spPr>
          <a:xfrm>
            <a:off x="662905" y="2921112"/>
            <a:ext cx="530352" cy="137160"/>
          </a:xfrm>
          <a:prstGeom prst="roundRect">
            <a:avLst/>
          </a:prstGeom>
          <a:solidFill>
            <a:schemeClr val="accent2">
              <a:lumMod val="9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2883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1_umu">
  <a:themeElements>
    <a:clrScheme name="Umeå Universitet">
      <a:dk1>
        <a:sysClr val="windowText" lastClr="000000"/>
      </a:dk1>
      <a:lt1>
        <a:sysClr val="window" lastClr="FFFFFF"/>
      </a:lt1>
      <a:dk2>
        <a:srgbClr val="5F5F5F"/>
      </a:dk2>
      <a:lt2>
        <a:srgbClr val="E6E6E6"/>
      </a:lt2>
      <a:accent1>
        <a:srgbClr val="2A4765"/>
      </a:accent1>
      <a:accent2>
        <a:srgbClr val="EABAB9"/>
      </a:accent2>
      <a:accent3>
        <a:srgbClr val="73A790"/>
      </a:accent3>
      <a:accent4>
        <a:srgbClr val="D7B17C"/>
      </a:accent4>
      <a:accent5>
        <a:srgbClr val="F1EFE4"/>
      </a:accent5>
      <a:accent6>
        <a:srgbClr val="EDDDDB"/>
      </a:accent6>
      <a:hlink>
        <a:srgbClr val="000000"/>
      </a:hlink>
      <a:folHlink>
        <a:srgbClr val="000000"/>
      </a:folHlink>
    </a:clrScheme>
    <a:fontScheme name="Umeå Universitet">
      <a:majorFont>
        <a:latin typeface="Verdana"/>
        <a:ea typeface=""/>
        <a:cs typeface=""/>
      </a:majorFont>
      <a:minorFont>
        <a:latin typeface="Georgia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stermall 16-9_EN" id="{612550D8-BE67-8A42-8B9B-F64C76F39757}" vid="{B457EAA2-0771-3D48-973D-2F8E409D21D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96E15BAF57041A774F4D5316366FF" ma:contentTypeVersion="14" ma:contentTypeDescription="Een nieuw document maken." ma:contentTypeScope="" ma:versionID="9fcf0e8b982e90c6bc4e9c04fda86dbd">
  <xsd:schema xmlns:xsd="http://www.w3.org/2001/XMLSchema" xmlns:xs="http://www.w3.org/2001/XMLSchema" xmlns:p="http://schemas.microsoft.com/office/2006/metadata/properties" xmlns:ns2="d7e201e0-7ba1-4fd0-b022-03ac33d052c0" xmlns:ns3="e25f615b-eebd-4e2a-b1e3-b3bb6a011368" targetNamespace="http://schemas.microsoft.com/office/2006/metadata/properties" ma:root="true" ma:fieldsID="a3c47a98449216ed5bb3b838e96fb514" ns2:_="" ns3:_="">
    <xsd:import namespace="d7e201e0-7ba1-4fd0-b022-03ac33d052c0"/>
    <xsd:import namespace="e25f615b-eebd-4e2a-b1e3-b3bb6a011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201e0-7ba1-4fd0-b022-03ac33d052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Afbeeldingtags" ma:readOnly="false" ma:fieldId="{5cf76f15-5ced-4ddc-b409-7134ff3c332f}" ma:taxonomyMulti="true" ma:sspId="6f72f27b-f989-48c3-999a-f20f870c1e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f615b-eebd-4e2a-b1e3-b3bb6a0113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28c4e3b-88eb-4c14-8dcb-be66e22babc3}" ma:internalName="TaxCatchAll" ma:showField="CatchAllData" ma:web="e25f615b-eebd-4e2a-b1e3-b3bb6a011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e201e0-7ba1-4fd0-b022-03ac33d052c0">
      <Terms xmlns="http://schemas.microsoft.com/office/infopath/2007/PartnerControls"/>
    </lcf76f155ced4ddcb4097134ff3c332f>
    <TaxCatchAll xmlns="e25f615b-eebd-4e2a-b1e3-b3bb6a011368" xsi:nil="true"/>
  </documentManagement>
</p:properties>
</file>

<file path=customXml/itemProps1.xml><?xml version="1.0" encoding="utf-8"?>
<ds:datastoreItem xmlns:ds="http://schemas.openxmlformats.org/officeDocument/2006/customXml" ds:itemID="{98CC1EEC-389E-4849-BA23-16CD1B1C5E77}"/>
</file>

<file path=customXml/itemProps2.xml><?xml version="1.0" encoding="utf-8"?>
<ds:datastoreItem xmlns:ds="http://schemas.openxmlformats.org/officeDocument/2006/customXml" ds:itemID="{0B2D47BB-24F2-44D9-A8EA-3BFE76DEF00A}"/>
</file>

<file path=customXml/itemProps3.xml><?xml version="1.0" encoding="utf-8"?>
<ds:datastoreItem xmlns:ds="http://schemas.openxmlformats.org/officeDocument/2006/customXml" ds:itemID="{F4B313DF-4D56-4E17-9550-37AB26BD5A7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5312</TotalTime>
  <Words>446</Words>
  <Application>Microsoft Office PowerPoint</Application>
  <PresentationFormat>On-screen Show (16:9)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Verdana</vt:lpstr>
      <vt:lpstr>Tema1_umu</vt:lpstr>
      <vt:lpstr>The role of the EQ-5D in accessing the national threshold value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Ida Åberg</dc:creator>
  <cp:lastModifiedBy>Mandy van Reenen</cp:lastModifiedBy>
  <cp:revision>46</cp:revision>
  <dcterms:created xsi:type="dcterms:W3CDTF">2021-09-09T08:21:58Z</dcterms:created>
  <dcterms:modified xsi:type="dcterms:W3CDTF">2024-02-13T15:05:42Z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0x0101004E296E15BAF57041A774F4D5316366FF</vt:lpwstr>
  </property>
</Properties>
</file>