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28952825" cy="16286163"/>
  <p:notesSz cx="6797675" cy="9928225"/>
  <p:defaultTextStyle>
    <a:defPPr>
      <a:defRPr lang="de-DE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BBBEC01-55D9-4D6C-928E-6A74DF0CA2DC}">
          <p14:sldIdLst/>
        </p14:section>
        <p14:section name="Bibliotheksfolien" id="{B5456638-CEA3-4AB3-B3DA-31EEAD06EC7E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0DBDB"/>
    <a:srgbClr val="76C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4660"/>
  </p:normalViewPr>
  <p:slideViewPr>
    <p:cSldViewPr snapToGrid="0">
      <p:cViewPr varScale="1">
        <p:scale>
          <a:sx n="30" d="100"/>
          <a:sy n="30" d="100"/>
        </p:scale>
        <p:origin x="1266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7027AE-BB68-4933-B9A7-198F9CBCED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9E1E8C7-48C1-40D8-AF14-444A4D9855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9AEA2501-4AF2-4B94-A0B1-A2534647142E}" type="datetimeFigureOut">
              <a:rPr lang="de-DE" smtClean="0"/>
              <a:t>13.02.2024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0DDE96-D618-4159-8604-2083FCF8B6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BBE151-4E9D-464E-ABBC-F973D1AB76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34293096-B7E1-42FE-902F-57B192145A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544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835B8DB5-F2DE-4622-B153-7CD61044C48A}" type="datetimeFigureOut">
              <a:rPr lang="de-DE" smtClean="0"/>
              <a:t>13.02.2024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0DD2EB54-0DA7-4B66-9962-254FB6A068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ar.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">
            <a:extLst>
              <a:ext uri="{FF2B5EF4-FFF2-40B4-BE49-F238E27FC236}">
                <a16:creationId xmlns:a16="http://schemas.microsoft.com/office/drawing/2014/main" id="{6C457AA2-FD02-4606-97A2-DDBBA03283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35884" y="383592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2" name="Inhaltsplatzhalter">
            <a:extLst>
              <a:ext uri="{FF2B5EF4-FFF2-40B4-BE49-F238E27FC236}">
                <a16:creationId xmlns:a16="http://schemas.microsoft.com/office/drawing/2014/main" id="{4CAB1866-DE23-024C-8EFB-0A91697D8BB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31629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5" name="Inhaltsplatzhalter">
            <a:extLst>
              <a:ext uri="{FF2B5EF4-FFF2-40B4-BE49-F238E27FC236}">
                <a16:creationId xmlns:a16="http://schemas.microsoft.com/office/drawing/2014/main" id="{18D1227F-3BEE-4140-A7BC-ECE6BF1979C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6840140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</p:spTree>
    <p:extLst>
      <p:ext uri="{BB962C8B-B14F-4D97-AF65-F5344CB8AC3E}">
        <p14:creationId xmlns:p14="http://schemas.microsoft.com/office/powerpoint/2010/main" val="2602654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804" userDrawn="1">
          <p15:clr>
            <a:srgbClr val="FBAE40"/>
          </p15:clr>
        </p15:guide>
        <p15:guide id="2" orient="horz" pos="1221" userDrawn="1">
          <p15:clr>
            <a:srgbClr val="FBAE40"/>
          </p15:clr>
        </p15:guide>
        <p15:guide id="3" pos="1138" userDrawn="1">
          <p15:clr>
            <a:srgbClr val="FBAE40"/>
          </p15:clr>
        </p15:guide>
        <p15:guide id="4" pos="17100" userDrawn="1">
          <p15:clr>
            <a:srgbClr val="FBAE40"/>
          </p15:clr>
        </p15:guide>
        <p15:guide id="5" pos="9372" userDrawn="1">
          <p15:clr>
            <a:srgbClr val="FBAE40"/>
          </p15:clr>
        </p15:guide>
        <p15:guide id="6" orient="horz" pos="56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Var.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">
            <a:extLst>
              <a:ext uri="{FF2B5EF4-FFF2-40B4-BE49-F238E27FC236}">
                <a16:creationId xmlns:a16="http://schemas.microsoft.com/office/drawing/2014/main" id="{6C457AA2-FD02-4606-97A2-DDBBA03283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35884" y="383592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2" name="Inhaltsplatzhalter">
            <a:extLst>
              <a:ext uri="{FF2B5EF4-FFF2-40B4-BE49-F238E27FC236}">
                <a16:creationId xmlns:a16="http://schemas.microsoft.com/office/drawing/2014/main" id="{4CAB1866-DE23-024C-8EFB-0A91697D8BB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31629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5" name="Inhaltsplatzhalter">
            <a:extLst>
              <a:ext uri="{FF2B5EF4-FFF2-40B4-BE49-F238E27FC236}">
                <a16:creationId xmlns:a16="http://schemas.microsoft.com/office/drawing/2014/main" id="{18D1227F-3BEE-4140-A7BC-ECE6BF1979C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6840140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</p:spTree>
    <p:extLst>
      <p:ext uri="{BB962C8B-B14F-4D97-AF65-F5344CB8AC3E}">
        <p14:creationId xmlns:p14="http://schemas.microsoft.com/office/powerpoint/2010/main" val="3261213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804" userDrawn="1">
          <p15:clr>
            <a:srgbClr val="FBAE40"/>
          </p15:clr>
        </p15:guide>
        <p15:guide id="2" orient="horz" pos="1221" userDrawn="1">
          <p15:clr>
            <a:srgbClr val="FBAE40"/>
          </p15:clr>
        </p15:guide>
        <p15:guide id="3" pos="1138" userDrawn="1">
          <p15:clr>
            <a:srgbClr val="FBAE40"/>
          </p15:clr>
        </p15:guide>
        <p15:guide id="4" pos="17100" userDrawn="1">
          <p15:clr>
            <a:srgbClr val="FBAE40"/>
          </p15:clr>
        </p15:guide>
        <p15:guide id="5" pos="9372" userDrawn="1">
          <p15:clr>
            <a:srgbClr val="FBAE40"/>
          </p15:clr>
        </p15:guide>
        <p15:guide id="6" orient="horz" pos="56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 Var.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">
            <a:extLst>
              <a:ext uri="{FF2B5EF4-FFF2-40B4-BE49-F238E27FC236}">
                <a16:creationId xmlns:a16="http://schemas.microsoft.com/office/drawing/2014/main" id="{6C457AA2-FD02-4606-97A2-DDBBA03283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35884" y="383592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2" name="Inhaltsplatzhalter">
            <a:extLst>
              <a:ext uri="{FF2B5EF4-FFF2-40B4-BE49-F238E27FC236}">
                <a16:creationId xmlns:a16="http://schemas.microsoft.com/office/drawing/2014/main" id="{4CAB1866-DE23-024C-8EFB-0A91697D8BB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31629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5" name="Inhaltsplatzhalter">
            <a:extLst>
              <a:ext uri="{FF2B5EF4-FFF2-40B4-BE49-F238E27FC236}">
                <a16:creationId xmlns:a16="http://schemas.microsoft.com/office/drawing/2014/main" id="{18D1227F-3BEE-4140-A7BC-ECE6BF1979C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6840140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</p:spTree>
    <p:extLst>
      <p:ext uri="{BB962C8B-B14F-4D97-AF65-F5344CB8AC3E}">
        <p14:creationId xmlns:p14="http://schemas.microsoft.com/office/powerpoint/2010/main" val="11109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804" userDrawn="1">
          <p15:clr>
            <a:srgbClr val="FBAE40"/>
          </p15:clr>
        </p15:guide>
        <p15:guide id="2" orient="horz" pos="1221" userDrawn="1">
          <p15:clr>
            <a:srgbClr val="FBAE40"/>
          </p15:clr>
        </p15:guide>
        <p15:guide id="3" pos="1138" userDrawn="1">
          <p15:clr>
            <a:srgbClr val="FBAE40"/>
          </p15:clr>
        </p15:guide>
        <p15:guide id="4" pos="17100" userDrawn="1">
          <p15:clr>
            <a:srgbClr val="FBAE40"/>
          </p15:clr>
        </p15:guide>
        <p15:guide id="5" pos="9372" userDrawn="1">
          <p15:clr>
            <a:srgbClr val="FBAE40"/>
          </p15:clr>
        </p15:guide>
        <p15:guide id="6" orient="horz" pos="56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gieanweisung">
            <a:extLst>
              <a:ext uri="{FF2B5EF4-FFF2-40B4-BE49-F238E27FC236}">
                <a16:creationId xmlns:a16="http://schemas.microsoft.com/office/drawing/2014/main" id="{4290DD47-B785-4CD4-A4AC-7DCC4E1028A7}"/>
              </a:ext>
            </a:extLst>
          </p:cNvPr>
          <p:cNvGrpSpPr/>
          <p:nvPr userDrawn="1"/>
        </p:nvGrpSpPr>
        <p:grpSpPr>
          <a:xfrm>
            <a:off x="-5136340" y="-1053709"/>
            <a:ext cx="39237825" cy="18314909"/>
            <a:chOff x="-2043778" y="-419265"/>
            <a:chExt cx="15612946" cy="7287402"/>
          </a:xfrm>
        </p:grpSpPr>
        <p:sp>
          <p:nvSpPr>
            <p:cNvPr id="8" name="Zurücksetzen">
              <a:extLst>
                <a:ext uri="{FF2B5EF4-FFF2-40B4-BE49-F238E27FC236}">
                  <a16:creationId xmlns:a16="http://schemas.microsoft.com/office/drawing/2014/main" id="{5D04AC11-CD73-46C7-B1C5-5FBA2BFCC9E6}"/>
                </a:ext>
              </a:extLst>
            </p:cNvPr>
            <p:cNvSpPr txBox="1"/>
            <p:nvPr userDrawn="1"/>
          </p:nvSpPr>
          <p:spPr>
            <a:xfrm rot="10800000" flipH="1" flipV="1">
              <a:off x="11661168" y="2322606"/>
              <a:ext cx="1908000" cy="86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" name="Layoutwechsel">
              <a:extLst>
                <a:ext uri="{FF2B5EF4-FFF2-40B4-BE49-F238E27FC236}">
                  <a16:creationId xmlns:a16="http://schemas.microsoft.com/office/drawing/2014/main" id="{F5FDC41D-A27E-4D7D-8BE9-D3916140D235}"/>
                </a:ext>
              </a:extLst>
            </p:cNvPr>
            <p:cNvSpPr txBox="1"/>
            <p:nvPr userDrawn="1"/>
          </p:nvSpPr>
          <p:spPr>
            <a:xfrm rot="10800000" flipH="1" flipV="1">
              <a:off x="11661168" y="3289294"/>
              <a:ext cx="1908000" cy="64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4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0" name="Text // Listenebene erhöhen">
              <a:extLst>
                <a:ext uri="{FF2B5EF4-FFF2-40B4-BE49-F238E27FC236}">
                  <a16:creationId xmlns:a16="http://schemas.microsoft.com/office/drawing/2014/main" id="{74A22E77-70F8-4D08-967A-6335D6A9FE43}"/>
                </a:ext>
              </a:extLst>
            </p:cNvPr>
            <p:cNvSpPr txBox="1"/>
            <p:nvPr userDrawn="1"/>
          </p:nvSpPr>
          <p:spPr>
            <a:xfrm>
              <a:off x="-1837623" y="3455961"/>
              <a:ext cx="900000" cy="432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12" name="Text // Listenebene verringern">
              <a:extLst>
                <a:ext uri="{FF2B5EF4-FFF2-40B4-BE49-F238E27FC236}">
                  <a16:creationId xmlns:a16="http://schemas.microsoft.com/office/drawing/2014/main" id="{4E9247FD-9F63-48EE-B041-81D66D6608B4}"/>
                </a:ext>
              </a:extLst>
            </p:cNvPr>
            <p:cNvSpPr txBox="1"/>
            <p:nvPr userDrawn="1"/>
          </p:nvSpPr>
          <p:spPr>
            <a:xfrm>
              <a:off x="-1837623" y="3923797"/>
              <a:ext cx="900000" cy="46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13" name="Listenebenen">
              <a:extLst>
                <a:ext uri="{FF2B5EF4-FFF2-40B4-BE49-F238E27FC236}">
                  <a16:creationId xmlns:a16="http://schemas.microsoft.com/office/drawing/2014/main" id="{D545A7B1-AB50-46ED-8C45-329A3C27948F}"/>
                </a:ext>
              </a:extLst>
            </p:cNvPr>
            <p:cNvSpPr txBox="1"/>
            <p:nvPr userDrawn="1"/>
          </p:nvSpPr>
          <p:spPr>
            <a:xfrm rot="10800000" flipH="1" flipV="1">
              <a:off x="-2043778" y="2322605"/>
              <a:ext cx="1908000" cy="10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im Menü über: </a:t>
              </a:r>
              <a:br>
                <a:rPr lang="de-DE" sz="14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14" name="Bild // Listenebene verringern">
              <a:extLst>
                <a:ext uri="{FF2B5EF4-FFF2-40B4-BE49-F238E27FC236}">
                  <a16:creationId xmlns:a16="http://schemas.microsoft.com/office/drawing/2014/main" id="{FB3E84C7-29EC-4620-AED2-444AE7D6B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9222" y="3991130"/>
              <a:ext cx="720000" cy="333335"/>
            </a:xfrm>
            <a:prstGeom prst="rect">
              <a:avLst/>
            </a:prstGeom>
          </p:spPr>
        </p:pic>
        <p:pic>
          <p:nvPicPr>
            <p:cNvPr id="15" name="Bild // Listenebene erhöhen">
              <a:extLst>
                <a:ext uri="{FF2B5EF4-FFF2-40B4-BE49-F238E27FC236}">
                  <a16:creationId xmlns:a16="http://schemas.microsoft.com/office/drawing/2014/main" id="{745BCE55-C564-4CE0-A049-9F76AB398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9222" y="3505294"/>
              <a:ext cx="720000" cy="333335"/>
            </a:xfrm>
            <a:prstGeom prst="rect">
              <a:avLst/>
            </a:prstGeom>
          </p:spPr>
        </p:pic>
        <p:sp>
          <p:nvSpPr>
            <p:cNvPr id="16" name="Fußzeile">
              <a:extLst>
                <a:ext uri="{FF2B5EF4-FFF2-40B4-BE49-F238E27FC236}">
                  <a16:creationId xmlns:a16="http://schemas.microsoft.com/office/drawing/2014/main" id="{5C922DC7-457E-4F80-AD7B-C6061E554810}"/>
                </a:ext>
              </a:extLst>
            </p:cNvPr>
            <p:cNvSpPr txBox="1"/>
            <p:nvPr userDrawn="1"/>
          </p:nvSpPr>
          <p:spPr>
            <a:xfrm rot="10800000" flipH="1" flipV="1">
              <a:off x="719138" y="6652137"/>
              <a:ext cx="10082212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Menü &gt; Einfügen &gt; Text &gt; Kopf- und Fußzeile</a:t>
              </a:r>
            </a:p>
          </p:txBody>
        </p: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B3455C3B-2EFE-4ACC-8332-4486BC612559}"/>
                </a:ext>
              </a:extLst>
            </p:cNvPr>
            <p:cNvSpPr txBox="1"/>
            <p:nvPr userDrawn="1"/>
          </p:nvSpPr>
          <p:spPr>
            <a:xfrm rot="10800000" flipH="1" flipV="1">
              <a:off x="720594" y="-419265"/>
              <a:ext cx="10080753" cy="25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Führungslinien anzeigen: 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Menü &gt; Ansicht &gt; Anzeigen &gt; 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6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/>
  <p:txStyles>
    <p:titleStyle>
      <a:lvl1pPr marL="0" indent="0" algn="l" defTabSz="914404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9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4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4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88002" indent="-288002" algn="l" defTabSz="914404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2" indent="-288002" algn="l" defTabSz="914404" rtl="0" eaLnBrk="1" latinLnBrk="0" hangingPunct="1">
        <a:lnSpc>
          <a:spcPct val="90000"/>
        </a:lnSpc>
        <a:spcBef>
          <a:spcPts val="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2" indent="-288002" algn="l" defTabSz="914404" rtl="0" eaLnBrk="1" latinLnBrk="0" hangingPunct="1">
        <a:lnSpc>
          <a:spcPct val="90000"/>
        </a:lnSpc>
        <a:spcBef>
          <a:spcPts val="0"/>
        </a:spcBef>
        <a:buClr>
          <a:schemeClr val="accent6"/>
        </a:buClr>
        <a:buSzPct val="100000"/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2" indent="-288002" algn="l" defTabSz="914404" rtl="0" eaLnBrk="1" latinLnBrk="0" hangingPunct="1">
        <a:lnSpc>
          <a:spcPct val="90000"/>
        </a:lnSpc>
        <a:spcBef>
          <a:spcPts val="0"/>
        </a:spcBef>
        <a:buClr>
          <a:schemeClr val="bg2"/>
        </a:buClr>
        <a:buSzPct val="100000"/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02" indent="-288002" algn="l" defTabSz="914404" rtl="0" eaLnBrk="1" latinLnBrk="0" hangingPunct="1">
        <a:lnSpc>
          <a:spcPct val="90000"/>
        </a:lnSpc>
        <a:spcBef>
          <a:spcPts val="0"/>
        </a:spcBef>
        <a:buClrTx/>
        <a:buSzPct val="100000"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4" indent="-648004" algn="l" defTabSz="914404" rtl="0" eaLnBrk="1" latinLnBrk="0" hangingPunct="1">
        <a:lnSpc>
          <a:spcPct val="90000"/>
        </a:lnSpc>
        <a:spcBef>
          <a:spcPts val="2400"/>
        </a:spcBef>
        <a:spcAft>
          <a:spcPts val="0"/>
        </a:spcAft>
        <a:buClr>
          <a:schemeClr val="accent6"/>
        </a:buClr>
        <a:buSzPct val="143000"/>
        <a:buFontTx/>
        <a:buBlip>
          <a:blip r:embed="rId7"/>
        </a:buBlip>
        <a:defRPr sz="3000" kern="1200" baseline="38000">
          <a:solidFill>
            <a:schemeClr val="tx1"/>
          </a:solidFill>
          <a:latin typeface="+mn-lt"/>
          <a:ea typeface="+mn-ea"/>
          <a:cs typeface="+mn-cs"/>
        </a:defRPr>
      </a:lvl8pPr>
      <a:lvl9pPr marL="648004" indent="-648004" algn="l" defTabSz="914404" rtl="0" eaLnBrk="1" latinLnBrk="0" hangingPunct="1">
        <a:lnSpc>
          <a:spcPct val="90000"/>
        </a:lnSpc>
        <a:spcBef>
          <a:spcPts val="2400"/>
        </a:spcBef>
        <a:spcAft>
          <a:spcPts val="1200"/>
        </a:spcAft>
        <a:buClr>
          <a:schemeClr val="accent6"/>
        </a:buClr>
        <a:buSzPct val="143000"/>
        <a:buFontTx/>
        <a:buBlip>
          <a:blip r:embed="rId7"/>
        </a:buBlip>
        <a:defRPr sz="3000" kern="1200" baseline="38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2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4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6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8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0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2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4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6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/>
          <p:cNvSpPr/>
          <p:nvPr/>
        </p:nvSpPr>
        <p:spPr>
          <a:xfrm>
            <a:off x="20845439" y="2121424"/>
            <a:ext cx="7856054" cy="60275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9527781" y="2148860"/>
            <a:ext cx="11044226" cy="138549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969" y="-2239633"/>
            <a:ext cx="211860" cy="196604"/>
          </a:xfrm>
        </p:spPr>
      </p:pic>
      <p:pic>
        <p:nvPicPr>
          <p:cNvPr id="12" name="Inhaltsplatzhalter 11"/>
          <p:cNvPicPr>
            <a:picLocks noGrp="1" noChangeAspect="1"/>
          </p:cNvPicPr>
          <p:nvPr>
            <p:ph sz="quarter" idx="2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7744" y="-2239633"/>
            <a:ext cx="211860" cy="196604"/>
          </a:xfrm>
        </p:spPr>
      </p:pic>
      <p:pic>
        <p:nvPicPr>
          <p:cNvPr id="13" name="Inhaltsplatzhalter 12"/>
          <p:cNvPicPr>
            <a:picLocks noGrp="1" noChangeAspect="1"/>
          </p:cNvPicPr>
          <p:nvPr>
            <p:ph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74" y="-2239633"/>
            <a:ext cx="211860" cy="196604"/>
          </a:xfrm>
        </p:spPr>
      </p:pic>
      <p:sp>
        <p:nvSpPr>
          <p:cNvPr id="10" name="Rechteck 9"/>
          <p:cNvSpPr/>
          <p:nvPr/>
        </p:nvSpPr>
        <p:spPr>
          <a:xfrm>
            <a:off x="8051" y="104769"/>
            <a:ext cx="25845874" cy="138499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600" b="1" dirty="0"/>
              <a:t>Central Tendency Bias in Proxies – Comparison of EQ-5D-5L Self- and Proxy-ratings in Dementia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Maresa Buchholz</a:t>
            </a:r>
            <a:r>
              <a:rPr lang="en-US" sz="2400" baseline="30000" dirty="0"/>
              <a:t>1</a:t>
            </a:r>
            <a:r>
              <a:rPr lang="en-US" sz="2400" dirty="0"/>
              <a:t>, Lidia Engel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Niklas</a:t>
            </a:r>
            <a:r>
              <a:rPr lang="en-US" sz="2400" dirty="0"/>
              <a:t> Weber</a:t>
            </a:r>
            <a:r>
              <a:rPr lang="en-US" sz="2400" baseline="30000" dirty="0"/>
              <a:t>1</a:t>
            </a:r>
            <a:r>
              <a:rPr lang="en-US" sz="2400" dirty="0"/>
              <a:t>, Bernhard Michalowsky</a:t>
            </a:r>
            <a:r>
              <a:rPr lang="en-US" sz="2400" baseline="30000" dirty="0">
                <a:solidFill>
                  <a:prstClr val="black"/>
                </a:solidFill>
              </a:rPr>
              <a:t>1</a:t>
            </a:r>
            <a:endParaRPr lang="en-US" sz="2000" baseline="30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i="1" baseline="30000" dirty="0"/>
              <a:t>1</a:t>
            </a:r>
            <a:r>
              <a:rPr lang="en-US" sz="1400" i="1" dirty="0"/>
              <a:t>German Center for Neurodegenerative Diseases (DZNE), Rostock/ Greifswald, Germany</a:t>
            </a:r>
            <a:r>
              <a:rPr lang="en-US" sz="1400" i="1" baseline="30000" dirty="0"/>
              <a:t>; 2 </a:t>
            </a:r>
            <a:r>
              <a:rPr lang="en-US" sz="1400" i="1" dirty="0"/>
              <a:t>Monash University Health Economics Group, School of Public Health and Preventive Medicine, Melbourne</a:t>
            </a:r>
            <a:endParaRPr lang="de-DE" sz="1400" i="1" dirty="0"/>
          </a:p>
        </p:txBody>
      </p:sp>
      <p:sp>
        <p:nvSpPr>
          <p:cNvPr id="21" name="Textfeld 20"/>
          <p:cNvSpPr txBox="1"/>
          <p:nvPr/>
        </p:nvSpPr>
        <p:spPr>
          <a:xfrm>
            <a:off x="166504" y="7092929"/>
            <a:ext cx="9045682" cy="89101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95250">
              <a:spcAft>
                <a:spcPts val="600"/>
              </a:spcAft>
            </a:pPr>
            <a:r>
              <a:rPr lang="de-DE" sz="2400" b="1" dirty="0"/>
              <a:t>Data </a:t>
            </a:r>
            <a:r>
              <a:rPr lang="de-DE" sz="2400" b="1" dirty="0" err="1"/>
              <a:t>base</a:t>
            </a:r>
            <a:r>
              <a:rPr lang="de-DE" sz="2400" b="1" dirty="0"/>
              <a:t>:</a:t>
            </a:r>
          </a:p>
          <a:p>
            <a:pPr marL="95250">
              <a:spcAft>
                <a:spcPts val="600"/>
              </a:spcAft>
            </a:pPr>
            <a:r>
              <a:rPr lang="de-DE" sz="2400" b="1" dirty="0" err="1"/>
              <a:t>InDePendent</a:t>
            </a:r>
            <a:r>
              <a:rPr lang="de-DE" sz="2400" b="1" dirty="0"/>
              <a:t> Study – </a:t>
            </a:r>
            <a:r>
              <a:rPr lang="de-DE" sz="2400" dirty="0"/>
              <a:t>A cluster-</a:t>
            </a:r>
            <a:r>
              <a:rPr lang="de-DE" sz="2400" dirty="0" err="1"/>
              <a:t>randomized</a:t>
            </a:r>
            <a:r>
              <a:rPr lang="de-DE" sz="2400" dirty="0"/>
              <a:t> </a:t>
            </a:r>
            <a:r>
              <a:rPr lang="de-DE" sz="2400" dirty="0" err="1"/>
              <a:t>controlled</a:t>
            </a:r>
            <a:r>
              <a:rPr lang="de-DE" sz="2400" dirty="0"/>
              <a:t> </a:t>
            </a:r>
            <a:r>
              <a:rPr lang="de-DE" sz="2400" dirty="0" err="1"/>
              <a:t>intervention</a:t>
            </a:r>
            <a:r>
              <a:rPr lang="de-DE" sz="2400" dirty="0"/>
              <a:t> </a:t>
            </a:r>
            <a:r>
              <a:rPr lang="de-DE" sz="2400" dirty="0" err="1"/>
              <a:t>study</a:t>
            </a:r>
            <a:r>
              <a:rPr lang="de-DE" sz="2400" dirty="0"/>
              <a:t> in Germany (ClinicalTrials.gov Identifier: NCT04741932), </a:t>
            </a:r>
            <a:r>
              <a:rPr lang="de-DE" sz="2400" dirty="0" err="1"/>
              <a:t>initiated</a:t>
            </a:r>
            <a:r>
              <a:rPr lang="de-DE" sz="2400" dirty="0"/>
              <a:t> in 2020. </a:t>
            </a:r>
          </a:p>
          <a:p>
            <a:pPr marL="95250">
              <a:spcAft>
                <a:spcPts val="600"/>
              </a:spcAft>
            </a:pPr>
            <a:r>
              <a:rPr lang="de-DE" sz="2400" b="1" dirty="0"/>
              <a:t>Sample</a:t>
            </a:r>
          </a:p>
          <a:p>
            <a:pPr marL="450850">
              <a:spcAft>
                <a:spcPts val="600"/>
              </a:spcAft>
            </a:pPr>
            <a:r>
              <a:rPr lang="de-DE" sz="2400" b="1" dirty="0" err="1"/>
              <a:t>Dyads</a:t>
            </a:r>
            <a:r>
              <a:rPr lang="de-DE" sz="2400" dirty="0"/>
              <a:t>, </a:t>
            </a:r>
            <a:r>
              <a:rPr lang="de-DE" sz="2400" dirty="0" err="1"/>
              <a:t>consisting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community-dweling</a:t>
            </a:r>
            <a:r>
              <a:rPr lang="de-DE" sz="2400" dirty="0"/>
              <a:t> </a:t>
            </a:r>
            <a:r>
              <a:rPr lang="de-DE" sz="2400" dirty="0" err="1"/>
              <a:t>PlwD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informal </a:t>
            </a:r>
            <a:r>
              <a:rPr lang="de-DE" sz="2400" dirty="0" err="1"/>
              <a:t>caregivers</a:t>
            </a:r>
            <a:endParaRPr lang="de-DE" sz="2400" dirty="0"/>
          </a:p>
          <a:p>
            <a:pPr marL="95250">
              <a:spcAft>
                <a:spcPts val="1200"/>
              </a:spcAft>
            </a:pPr>
            <a:endParaRPr lang="en-US" sz="2400" dirty="0"/>
          </a:p>
          <a:p>
            <a:pPr marL="95250">
              <a:spcAft>
                <a:spcPts val="1200"/>
              </a:spcAft>
            </a:pPr>
            <a:r>
              <a:rPr lang="en-US" sz="2400" dirty="0"/>
              <a:t>The</a:t>
            </a:r>
            <a:r>
              <a:rPr lang="en-US" sz="2400" b="1" dirty="0"/>
              <a:t> EQ-5D-5L </a:t>
            </a:r>
            <a:r>
              <a:rPr lang="en-US" sz="2400" dirty="0"/>
              <a:t>was administered as self- and proxy-proxy-assessment next to sociodemographic and clinical data. </a:t>
            </a:r>
          </a:p>
          <a:p>
            <a:pPr marL="95250">
              <a:spcAft>
                <a:spcPts val="600"/>
              </a:spcAft>
            </a:pPr>
            <a:r>
              <a:rPr lang="en-US" sz="2400" dirty="0"/>
              <a:t>For the </a:t>
            </a:r>
            <a:r>
              <a:rPr lang="en-US" sz="2400" b="1" dirty="0"/>
              <a:t>analysis of discrepancies</a:t>
            </a:r>
            <a:r>
              <a:rPr lang="en-US" sz="2400" dirty="0"/>
              <a:t>, </a:t>
            </a:r>
          </a:p>
          <a:p>
            <a:pPr marL="77490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assessed </a:t>
            </a:r>
            <a:r>
              <a:rPr lang="en-US" sz="2400" b="1" dirty="0"/>
              <a:t>self- and proxy-rated EQ-5D-5L </a:t>
            </a:r>
            <a:r>
              <a:rPr lang="en-US" sz="2400" dirty="0"/>
              <a:t>health profiles for</a:t>
            </a:r>
            <a:r>
              <a:rPr lang="en-US" sz="2400" b="1" dirty="0"/>
              <a:t> response distribution</a:t>
            </a:r>
            <a:r>
              <a:rPr lang="en-US" sz="2400" dirty="0"/>
              <a:t> and </a:t>
            </a:r>
            <a:r>
              <a:rPr lang="en-US" sz="2400" b="1" dirty="0"/>
              <a:t>agreement statistics </a:t>
            </a:r>
            <a:r>
              <a:rPr lang="en-US" sz="2400" dirty="0"/>
              <a:t>(weighted Kappa).</a:t>
            </a:r>
          </a:p>
          <a:p>
            <a:pPr marL="77490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used the </a:t>
            </a:r>
            <a:r>
              <a:rPr lang="en-US" sz="2400" dirty="0" err="1"/>
              <a:t>Paretian</a:t>
            </a:r>
            <a:r>
              <a:rPr lang="en-US" sz="2400" dirty="0"/>
              <a:t> Classification of Health Change (</a:t>
            </a:r>
            <a:r>
              <a:rPr lang="en-US" sz="2400" b="1" dirty="0"/>
              <a:t>PCHC</a:t>
            </a:r>
            <a:r>
              <a:rPr lang="en-US" sz="2400" dirty="0"/>
              <a:t>), to identify differences between the raters.</a:t>
            </a:r>
          </a:p>
          <a:p>
            <a:pPr marL="77490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</a:t>
            </a:r>
            <a:r>
              <a:rPr lang="en-US" sz="2400" dirty="0" err="1"/>
              <a:t>analysed</a:t>
            </a:r>
            <a:r>
              <a:rPr lang="en-US" sz="2400" dirty="0"/>
              <a:t> the </a:t>
            </a:r>
            <a:r>
              <a:rPr lang="en-US" sz="2400" b="1" dirty="0"/>
              <a:t>degree of inconsistencies </a:t>
            </a:r>
            <a:r>
              <a:rPr lang="en-US" sz="2400" dirty="0"/>
              <a:t>between self- and proxy ratings ranging from 0 (identical responses in all dimensions) to 5 (different responses in all five dimensions) and calculated the response distance between the two raters for each dimension. </a:t>
            </a:r>
          </a:p>
          <a:p>
            <a:pPr marL="77490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grouped the </a:t>
            </a:r>
            <a:r>
              <a:rPr lang="en-US" sz="2400" dirty="0" err="1"/>
              <a:t>PlwD</a:t>
            </a:r>
            <a:r>
              <a:rPr lang="en-US" sz="2400" dirty="0"/>
              <a:t> into “no problems” and “problems” depending on the EQ-5D-5L dimensions and indices and compared </a:t>
            </a:r>
            <a:r>
              <a:rPr lang="en-US" sz="2400" b="1" dirty="0"/>
              <a:t>the response distances between </a:t>
            </a:r>
            <a:r>
              <a:rPr lang="en-US" sz="2400" b="1" dirty="0" err="1"/>
              <a:t>PlwD</a:t>
            </a:r>
            <a:r>
              <a:rPr lang="en-US" sz="2400" b="1" dirty="0"/>
              <a:t> and caregivers</a:t>
            </a:r>
            <a:r>
              <a:rPr lang="en-US" sz="2400" dirty="0"/>
              <a:t>.</a:t>
            </a:r>
            <a:endParaRPr lang="en-US" sz="2000" dirty="0"/>
          </a:p>
          <a:p>
            <a:pPr marL="77490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4" name="Textfeld 23"/>
          <p:cNvSpPr txBox="1"/>
          <p:nvPr/>
        </p:nvSpPr>
        <p:spPr>
          <a:xfrm>
            <a:off x="144967" y="3352867"/>
            <a:ext cx="9060606" cy="2831544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marL="95250">
              <a:spcBef>
                <a:spcPts val="300"/>
              </a:spcBef>
              <a:spcAft>
                <a:spcPts val="300"/>
              </a:spcAft>
            </a:pPr>
            <a:r>
              <a:rPr lang="en-GB" sz="2400" dirty="0">
                <a:solidFill>
                  <a:schemeClr val="bg1"/>
                </a:solidFill>
              </a:rPr>
              <a:t>Cognitive decline in </a:t>
            </a:r>
            <a:r>
              <a:rPr lang="en-GB" sz="2400" dirty="0" err="1">
                <a:solidFill>
                  <a:schemeClr val="bg1"/>
                </a:solidFill>
              </a:rPr>
              <a:t>PlwD</a:t>
            </a:r>
            <a:r>
              <a:rPr lang="en-GB" sz="2400" dirty="0">
                <a:solidFill>
                  <a:schemeClr val="bg1"/>
                </a:solidFill>
              </a:rPr>
              <a:t> affects the validity of self-rated health, prompting a widespread reliance on proxy-ratings primarily provided by informal caregivers</a:t>
            </a:r>
            <a:r>
              <a:rPr lang="en-GB" sz="2400" baseline="30000" dirty="0">
                <a:solidFill>
                  <a:schemeClr val="bg1"/>
                </a:solidFill>
              </a:rPr>
              <a:t>1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95250">
              <a:spcBef>
                <a:spcPts val="300"/>
              </a:spcBef>
              <a:spcAft>
                <a:spcPts val="300"/>
              </a:spcAft>
            </a:pPr>
            <a:r>
              <a:rPr lang="en-GB" sz="2400" dirty="0">
                <a:solidFill>
                  <a:schemeClr val="bg1"/>
                </a:solidFill>
              </a:rPr>
              <a:t>Studies comparing self- and proxy ratings report that proxies underestimate </a:t>
            </a:r>
            <a:r>
              <a:rPr lang="en-GB" sz="2400" dirty="0" err="1">
                <a:solidFill>
                  <a:schemeClr val="bg1"/>
                </a:solidFill>
              </a:rPr>
              <a:t>PlwD</a:t>
            </a:r>
            <a:r>
              <a:rPr lang="en-GB" sz="2400" dirty="0">
                <a:solidFill>
                  <a:schemeClr val="bg1"/>
                </a:solidFill>
              </a:rPr>
              <a:t> health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95250">
              <a:spcBef>
                <a:spcPts val="300"/>
              </a:spcBef>
              <a:spcAft>
                <a:spcPts val="300"/>
              </a:spcAft>
            </a:pPr>
            <a:r>
              <a:rPr lang="en-GB" sz="2400" dirty="0">
                <a:solidFill>
                  <a:schemeClr val="bg1"/>
                </a:solidFill>
              </a:rPr>
              <a:t>Comprehensive analyses of these discrepancies on </a:t>
            </a:r>
            <a:r>
              <a:rPr lang="en-GB" sz="2400" b="1" dirty="0">
                <a:solidFill>
                  <a:schemeClr val="bg1"/>
                </a:solidFill>
              </a:rPr>
              <a:t>an individual response level</a:t>
            </a:r>
            <a:r>
              <a:rPr lang="en-GB" sz="2400" dirty="0">
                <a:solidFill>
                  <a:schemeClr val="bg1"/>
                </a:solidFill>
              </a:rPr>
              <a:t> that focus on the EQ-5D-5L dimensions are currently lacking.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416962" y="1590376"/>
            <a:ext cx="410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2">
                    <a:lumMod val="50000"/>
                  </a:schemeClr>
                </a:solidFill>
              </a:rPr>
              <a:t>R E S U L T 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004808" y="2336328"/>
            <a:ext cx="7720748" cy="5509200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0" dirty="0">
                <a:solidFill>
                  <a:schemeClr val="tx1"/>
                </a:solidFill>
              </a:rPr>
              <a:t>95% of </a:t>
            </a:r>
            <a:r>
              <a:rPr lang="en-US" sz="2400" b="0" dirty="0" err="1">
                <a:solidFill>
                  <a:schemeClr val="tx1"/>
                </a:solidFill>
              </a:rPr>
              <a:t>PlwD</a:t>
            </a:r>
            <a:r>
              <a:rPr lang="en-US" sz="2400" b="0" dirty="0">
                <a:solidFill>
                  <a:schemeClr val="tx1"/>
                </a:solidFill>
              </a:rPr>
              <a:t> rated their health differently than proxies compared to identical ratings in nine dyads (5%)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0" dirty="0">
                <a:solidFill>
                  <a:schemeClr val="tx1"/>
                </a:solidFill>
              </a:rPr>
              <a:t>Discrepancies of one higher or lower EQ-5D-5L response occurred most frequent (35.4%).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0" dirty="0">
                <a:solidFill>
                  <a:schemeClr val="tx1"/>
                </a:solidFill>
              </a:rPr>
              <a:t>Caregivers were two times more likely to report “moderate problems”, suggesting a central tendency bias.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0" dirty="0">
                <a:solidFill>
                  <a:schemeClr val="tx1"/>
                </a:solidFill>
              </a:rPr>
              <a:t>The chance to choose the answer option “moderate problems” is higher for caregivers across all five dimensions: mobility (Odds Ratio (OR) 2.7), usual activities (OR 2.8), self-care (OR 2.2) pain/discomfort (OR 1.6) and anxiety/depression (OR 1.6).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0" dirty="0">
                <a:solidFill>
                  <a:schemeClr val="tx1"/>
                </a:solidFill>
              </a:rPr>
              <a:t>Among </a:t>
            </a:r>
            <a:r>
              <a:rPr lang="en-US" sz="2400" b="0" dirty="0" err="1">
                <a:solidFill>
                  <a:schemeClr val="tx1"/>
                </a:solidFill>
              </a:rPr>
              <a:t>PlwD</a:t>
            </a:r>
            <a:r>
              <a:rPr lang="en-US" sz="2400" b="0" dirty="0">
                <a:solidFill>
                  <a:schemeClr val="tx1"/>
                </a:solidFill>
              </a:rPr>
              <a:t> who reported either no or some problems in EQ-5D-5L-dimensions, proxies were more inclined to report greater problems (underestimation) and vice versa (overestimation).</a:t>
            </a:r>
          </a:p>
        </p:txBody>
      </p:sp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81677"/>
              </p:ext>
            </p:extLst>
          </p:nvPr>
        </p:nvGraphicFramePr>
        <p:xfrm>
          <a:off x="9695551" y="7207796"/>
          <a:ext cx="4798676" cy="27316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2873">
                  <a:extLst>
                    <a:ext uri="{9D8B030D-6E8A-4147-A177-3AD203B41FA5}">
                      <a16:colId xmlns:a16="http://schemas.microsoft.com/office/drawing/2014/main" val="848655317"/>
                    </a:ext>
                  </a:extLst>
                </a:gridCol>
                <a:gridCol w="1252093">
                  <a:extLst>
                    <a:ext uri="{9D8B030D-6E8A-4147-A177-3AD203B41FA5}">
                      <a16:colId xmlns:a16="http://schemas.microsoft.com/office/drawing/2014/main" val="1253837575"/>
                    </a:ext>
                  </a:extLst>
                </a:gridCol>
                <a:gridCol w="1743710">
                  <a:extLst>
                    <a:ext uri="{9D8B030D-6E8A-4147-A177-3AD203B41FA5}">
                      <a16:colId xmlns:a16="http://schemas.microsoft.com/office/drawing/2014/main" val="785611160"/>
                    </a:ext>
                  </a:extLst>
                </a:gridCol>
              </a:tblGrid>
              <a:tr h="2838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PlwD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Informal </a:t>
                      </a:r>
                      <a:r>
                        <a:rPr lang="de-DE" sz="16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Caregivers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540732"/>
                  </a:ext>
                </a:extLst>
              </a:tr>
              <a:tr h="3993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Sex,</a:t>
                      </a:r>
                      <a:r>
                        <a:rPr lang="en-US" sz="1600" b="1" baseline="0" dirty="0">
                          <a:effectLst/>
                          <a:latin typeface="+mj-lt"/>
                        </a:rPr>
                        <a:t> female, n (%)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+mn-ea"/>
                          <a:cs typeface="+mn-cs"/>
                        </a:rPr>
                        <a:t>84</a:t>
                      </a:r>
                      <a:r>
                        <a:rPr lang="en-US" sz="1600" baseline="0" dirty="0">
                          <a:effectLst/>
                          <a:latin typeface="+mj-lt"/>
                          <a:ea typeface="+mn-ea"/>
                          <a:cs typeface="+mn-cs"/>
                        </a:rPr>
                        <a:t> (49.1)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 (67.8)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0331"/>
                  </a:ext>
                </a:extLst>
              </a:tr>
              <a:tr h="365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Age, M±SD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80.1±7.3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67.9±12.4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226668"/>
                  </a:ext>
                </a:extLst>
              </a:tr>
              <a:tr h="365629"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MMSE,</a:t>
                      </a:r>
                      <a:r>
                        <a:rPr lang="de-DE" sz="16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M±SD</a:t>
                      </a: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19.2±6.0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211627"/>
                  </a:ext>
                </a:extLst>
              </a:tr>
              <a:tr h="365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i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</a:t>
                      </a:r>
                      <a:r>
                        <a:rPr lang="de-DE" sz="16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-report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Proxy-report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116442"/>
                  </a:ext>
                </a:extLst>
              </a:tr>
              <a:tr h="4106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EQ-5D-5L, M±SD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0.75±0.25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0.68±0.23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297181"/>
                  </a:ext>
                </a:extLst>
              </a:tr>
              <a:tr h="5055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EQ-VAS, M±SD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61.03±20.34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56.33±18.72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0116"/>
                  </a:ext>
                </a:extLst>
              </a:tr>
            </a:tbl>
          </a:graphicData>
        </a:graphic>
      </p:graphicFrame>
      <p:sp>
        <p:nvSpPr>
          <p:cNvPr id="38" name="Textfeld 37"/>
          <p:cNvSpPr txBox="1"/>
          <p:nvPr/>
        </p:nvSpPr>
        <p:spPr>
          <a:xfrm>
            <a:off x="20789456" y="8272550"/>
            <a:ext cx="478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l"/>
            <a:r>
              <a:rPr lang="de-DE" sz="2800" dirty="0"/>
              <a:t>CONCLUSION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0789456" y="14296402"/>
            <a:ext cx="298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2">
                    <a:lumMod val="50000"/>
                  </a:schemeClr>
                </a:solidFill>
              </a:rPr>
              <a:t>R E F E R E N C E S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789456" y="14756565"/>
            <a:ext cx="80659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1400" baseline="30000" dirty="0"/>
              <a:t>1</a:t>
            </a:r>
            <a:r>
              <a:rPr lang="en-GB" sz="1400" dirty="0"/>
              <a:t>Moyle W, </a:t>
            </a:r>
            <a:r>
              <a:rPr lang="en-GB" sz="1400" dirty="0" err="1"/>
              <a:t>Mcallister</a:t>
            </a:r>
            <a:r>
              <a:rPr lang="en-GB" sz="1400" dirty="0"/>
              <a:t> M, </a:t>
            </a:r>
            <a:r>
              <a:rPr lang="en-GB" sz="1400" dirty="0" err="1"/>
              <a:t>Venturato</a:t>
            </a:r>
            <a:r>
              <a:rPr lang="en-GB" sz="1400" dirty="0"/>
              <a:t> L, Adams T. Quality of life and </a:t>
            </a:r>
            <a:r>
              <a:rPr lang="en-GB" sz="1400" dirty="0" err="1"/>
              <a:t>dementia:The</a:t>
            </a:r>
            <a:r>
              <a:rPr lang="en-GB" sz="1400" dirty="0"/>
              <a:t> voice of the person with dementia. Dementia 2007;6(2):175-191.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400" baseline="30000" dirty="0"/>
              <a:t>2</a:t>
            </a:r>
            <a:r>
              <a:rPr lang="en-US" sz="1400" dirty="0"/>
              <a:t>Hutchinson C, Worley A, </a:t>
            </a:r>
            <a:r>
              <a:rPr lang="en-US" sz="1400" dirty="0" err="1"/>
              <a:t>Khadka</a:t>
            </a:r>
            <a:r>
              <a:rPr lang="en-US" sz="1400" dirty="0"/>
              <a:t> J, </a:t>
            </a:r>
            <a:r>
              <a:rPr lang="en-US" sz="1400" dirty="0" err="1"/>
              <a:t>Milte</a:t>
            </a:r>
            <a:r>
              <a:rPr lang="en-US" sz="1400" dirty="0"/>
              <a:t> R, Cleland J, </a:t>
            </a:r>
            <a:r>
              <a:rPr lang="en-US" sz="1400" dirty="0" err="1"/>
              <a:t>Ratcliffe</a:t>
            </a:r>
            <a:r>
              <a:rPr lang="en-US" sz="1400" dirty="0"/>
              <a:t> J. Do we agree or disagree? A systematic review of the application of preference-based instruments in self and proxy reporting of quality of life in older people. Social Science &amp; Medicine 2022:115046. </a:t>
            </a:r>
            <a:endParaRPr lang="de-DE" sz="1400" dirty="0"/>
          </a:p>
        </p:txBody>
      </p:sp>
      <p:sp>
        <p:nvSpPr>
          <p:cNvPr id="45" name="Textfeld 44"/>
          <p:cNvSpPr txBox="1"/>
          <p:nvPr/>
        </p:nvSpPr>
        <p:spPr>
          <a:xfrm>
            <a:off x="180200" y="6438567"/>
            <a:ext cx="579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2">
                    <a:lumMod val="50000"/>
                  </a:schemeClr>
                </a:solidFill>
              </a:rPr>
              <a:t>M E T H O D S 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09233" y="1583855"/>
            <a:ext cx="374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2">
                    <a:lumMod val="50000"/>
                  </a:schemeClr>
                </a:solidFill>
              </a:rPr>
              <a:t>O B J E C T I V 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787968" y="6877293"/>
            <a:ext cx="558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Figure 2: </a:t>
            </a:r>
            <a:r>
              <a:rPr lang="en-CA" sz="1600" dirty="0"/>
              <a:t>Density plot of EQ-5D-5L, grouped by health states</a:t>
            </a:r>
          </a:p>
        </p:txBody>
      </p:sp>
      <p:sp>
        <p:nvSpPr>
          <p:cNvPr id="18" name="Rechteck 17"/>
          <p:cNvSpPr/>
          <p:nvPr/>
        </p:nvSpPr>
        <p:spPr>
          <a:xfrm>
            <a:off x="20841868" y="8874172"/>
            <a:ext cx="7886535" cy="52986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20924762" y="9050698"/>
            <a:ext cx="76049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444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en-US" sz="2400" dirty="0">
                <a:solidFill>
                  <a:schemeClr val="bg1"/>
                </a:solidFill>
              </a:rPr>
              <a:t>Our findings indicate a hint for a central tendency bias in proxies, resulting in an over and underestimation when </a:t>
            </a:r>
            <a:r>
              <a:rPr lang="en-US" sz="2400" dirty="0" err="1">
                <a:solidFill>
                  <a:schemeClr val="bg1"/>
                </a:solidFill>
              </a:rPr>
              <a:t>PlwD</a:t>
            </a:r>
            <a:r>
              <a:rPr lang="en-US" sz="2400" dirty="0">
                <a:solidFill>
                  <a:schemeClr val="bg1"/>
                </a:solidFill>
              </a:rPr>
              <a:t> self-ratings were low or high, respectively. </a:t>
            </a:r>
          </a:p>
          <a:p>
            <a:pPr marL="533400" indent="-444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en-US" sz="2400" dirty="0">
                <a:solidFill>
                  <a:schemeClr val="bg1"/>
                </a:solidFill>
              </a:rPr>
              <a:t>The central tendency bias in proxy ratings may stem from assessment uncertainties, possible associated with not seeing the patient frequently in their daily life routine. </a:t>
            </a:r>
          </a:p>
          <a:p>
            <a:pPr marL="533400" indent="-444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en-US" sz="2400" dirty="0">
                <a:solidFill>
                  <a:schemeClr val="bg1"/>
                </a:solidFill>
              </a:rPr>
              <a:t>The central tendency bias and the trend of a contrary response </a:t>
            </a:r>
            <a:r>
              <a:rPr lang="en-US" sz="2400" dirty="0" err="1">
                <a:solidFill>
                  <a:schemeClr val="bg1"/>
                </a:solidFill>
              </a:rPr>
              <a:t>behaviour</a:t>
            </a:r>
            <a:r>
              <a:rPr lang="en-US" sz="2400" dirty="0">
                <a:solidFill>
                  <a:schemeClr val="bg1"/>
                </a:solidFill>
              </a:rPr>
              <a:t> (over- and underestimation) of both rater types underline the need for further methodological research when using the EQ-5D-5L as a proxy assessment and for a better understanding of its influencing factors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141212" y="2149695"/>
            <a:ext cx="9060606" cy="954107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Analysis of discrepancies between self- and proxy-rated health in Patients living with Dementia (</a:t>
            </a:r>
            <a:r>
              <a:rPr lang="en-GB" sz="2800" dirty="0" err="1">
                <a:solidFill>
                  <a:schemeClr val="bg1"/>
                </a:solidFill>
              </a:rPr>
              <a:t>PlwD</a:t>
            </a:r>
            <a:r>
              <a:rPr lang="en-GB" sz="2800" dirty="0">
                <a:solidFill>
                  <a:schemeClr val="bg1"/>
                </a:solidFill>
              </a:rPr>
              <a:t>) on an individual response level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/>
          <a:srcRect t="1334" r="2487" b="1945"/>
          <a:stretch/>
        </p:blipFill>
        <p:spPr>
          <a:xfrm>
            <a:off x="13507064" y="2496778"/>
            <a:ext cx="6875181" cy="4343036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6"/>
          <a:srcRect r="36247" b="12601"/>
          <a:stretch/>
        </p:blipFill>
        <p:spPr>
          <a:xfrm>
            <a:off x="9659546" y="10731297"/>
            <a:ext cx="5035081" cy="1439513"/>
          </a:xfrm>
          <a:prstGeom prst="rect">
            <a:avLst/>
          </a:prstGeom>
          <a:ln>
            <a:noFill/>
          </a:ln>
        </p:spPr>
      </p:pic>
      <p:sp>
        <p:nvSpPr>
          <p:cNvPr id="75" name="Textfeld 74"/>
          <p:cNvSpPr txBox="1"/>
          <p:nvPr/>
        </p:nvSpPr>
        <p:spPr>
          <a:xfrm>
            <a:off x="10410407" y="2157986"/>
            <a:ext cx="10817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Figure 1:  </a:t>
            </a:r>
            <a:r>
              <a:rPr lang="en-CA" sz="1600" dirty="0"/>
              <a:t>Distribution of responses to EQ-5D-5L dimensions (self and proxy) and weighted Kappa (agreement between self and proxy) 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9695551" y="6877541"/>
            <a:ext cx="4415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Table 1: </a:t>
            </a:r>
            <a:r>
              <a:rPr lang="en-CA" sz="1600" dirty="0"/>
              <a:t>Characteristics of the sample 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9577766" y="10377550"/>
            <a:ext cx="5384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Table 2: </a:t>
            </a:r>
            <a:r>
              <a:rPr lang="en-CA" sz="1600" dirty="0"/>
              <a:t>Discrepancies according to PCHC and Inconsistency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62399" y="7210092"/>
            <a:ext cx="5541837" cy="4824325"/>
          </a:xfrm>
          <a:prstGeom prst="rect">
            <a:avLst/>
          </a:prstGeom>
        </p:spPr>
      </p:pic>
      <p:pic>
        <p:nvPicPr>
          <p:cNvPr id="78" name="Grafik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12685" y="7335225"/>
            <a:ext cx="1671096" cy="964461"/>
          </a:xfrm>
          <a:prstGeom prst="rect">
            <a:avLst/>
          </a:prstGeom>
        </p:spPr>
      </p:pic>
      <p:sp>
        <p:nvSpPr>
          <p:cNvPr id="79" name="Textfeld 78"/>
          <p:cNvSpPr txBox="1"/>
          <p:nvPr/>
        </p:nvSpPr>
        <p:spPr>
          <a:xfrm>
            <a:off x="14930139" y="11740306"/>
            <a:ext cx="744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Worse</a:t>
            </a:r>
            <a:endParaRPr lang="de-DE" sz="1200" b="1" dirty="0"/>
          </a:p>
        </p:txBody>
      </p:sp>
      <p:sp>
        <p:nvSpPr>
          <p:cNvPr id="80" name="Textfeld 79"/>
          <p:cNvSpPr txBox="1"/>
          <p:nvPr/>
        </p:nvSpPr>
        <p:spPr>
          <a:xfrm>
            <a:off x="19912673" y="11765877"/>
            <a:ext cx="744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Better</a:t>
            </a:r>
            <a:endParaRPr lang="de-DE" sz="1200" b="1" dirty="0"/>
          </a:p>
        </p:txBody>
      </p:sp>
      <p:sp>
        <p:nvSpPr>
          <p:cNvPr id="81" name="Textfeld 80"/>
          <p:cNvSpPr txBox="1"/>
          <p:nvPr/>
        </p:nvSpPr>
        <p:spPr>
          <a:xfrm>
            <a:off x="14925766" y="12075487"/>
            <a:ext cx="5484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/>
              <a:t>Note</a:t>
            </a:r>
            <a:r>
              <a:rPr lang="de-DE" sz="1100" dirty="0"/>
              <a:t>. „</a:t>
            </a:r>
            <a:r>
              <a:rPr lang="de-DE" sz="1100" dirty="0" err="1"/>
              <a:t>Worse</a:t>
            </a:r>
            <a:r>
              <a:rPr lang="de-DE" sz="1100" dirty="0"/>
              <a:t>“: Proxy-rating </a:t>
            </a:r>
            <a:r>
              <a:rPr lang="de-DE" sz="1100" dirty="0" err="1"/>
              <a:t>is</a:t>
            </a:r>
            <a:r>
              <a:rPr lang="de-DE" sz="1100" dirty="0"/>
              <a:t> </a:t>
            </a:r>
            <a:r>
              <a:rPr lang="de-DE" sz="1100" dirty="0" err="1"/>
              <a:t>worse</a:t>
            </a:r>
            <a:r>
              <a:rPr lang="de-DE" sz="1100" dirty="0"/>
              <a:t> </a:t>
            </a:r>
            <a:r>
              <a:rPr lang="de-DE" sz="1100" dirty="0" err="1"/>
              <a:t>than</a:t>
            </a:r>
            <a:r>
              <a:rPr lang="de-DE" sz="1100" dirty="0"/>
              <a:t> </a:t>
            </a:r>
            <a:r>
              <a:rPr lang="de-DE" sz="1100" dirty="0" err="1"/>
              <a:t>self</a:t>
            </a:r>
            <a:r>
              <a:rPr lang="de-DE" sz="1100" dirty="0"/>
              <a:t>-rating; „</a:t>
            </a:r>
            <a:r>
              <a:rPr lang="de-DE" sz="1100" dirty="0" err="1"/>
              <a:t>Better</a:t>
            </a:r>
            <a:r>
              <a:rPr lang="de-DE" sz="1100" dirty="0"/>
              <a:t>“: Proxy-rating </a:t>
            </a:r>
            <a:r>
              <a:rPr lang="de-DE" sz="1100" dirty="0" err="1"/>
              <a:t>is</a:t>
            </a:r>
            <a:r>
              <a:rPr lang="de-DE" sz="1100" dirty="0"/>
              <a:t> </a:t>
            </a:r>
            <a:r>
              <a:rPr lang="de-DE" sz="1100" dirty="0" err="1"/>
              <a:t>better</a:t>
            </a:r>
            <a:r>
              <a:rPr lang="de-DE" sz="1100" dirty="0"/>
              <a:t> </a:t>
            </a:r>
            <a:r>
              <a:rPr lang="de-DE" sz="1100" dirty="0" err="1"/>
              <a:t>than</a:t>
            </a:r>
            <a:r>
              <a:rPr lang="de-DE" sz="1100" dirty="0"/>
              <a:t> </a:t>
            </a:r>
            <a:r>
              <a:rPr lang="de-DE" sz="1100" dirty="0" err="1"/>
              <a:t>self</a:t>
            </a:r>
            <a:r>
              <a:rPr lang="de-DE" sz="1100" dirty="0"/>
              <a:t>-rating. EQ-5D-5L </a:t>
            </a:r>
            <a:r>
              <a:rPr lang="de-DE" sz="1100" dirty="0" err="1"/>
              <a:t>indices</a:t>
            </a:r>
            <a:r>
              <a:rPr lang="de-DE" sz="1100" dirty="0"/>
              <a:t> </a:t>
            </a:r>
            <a:r>
              <a:rPr lang="de-DE" sz="1100" dirty="0" err="1"/>
              <a:t>based</a:t>
            </a:r>
            <a:r>
              <a:rPr lang="de-DE" sz="1100" dirty="0"/>
              <a:t> on </a:t>
            </a:r>
            <a:r>
              <a:rPr lang="de-DE" sz="1100" dirty="0" err="1"/>
              <a:t>PlwD</a:t>
            </a:r>
            <a:r>
              <a:rPr lang="de-DE" sz="1100" dirty="0"/>
              <a:t> (</a:t>
            </a:r>
            <a:r>
              <a:rPr lang="de-DE" sz="1100" dirty="0" err="1"/>
              <a:t>Full</a:t>
            </a:r>
            <a:r>
              <a:rPr lang="de-DE" sz="1100" dirty="0"/>
              <a:t> </a:t>
            </a:r>
            <a:r>
              <a:rPr lang="de-DE" sz="1100" dirty="0" err="1"/>
              <a:t>health</a:t>
            </a:r>
            <a:r>
              <a:rPr lang="de-DE" sz="1100" dirty="0"/>
              <a:t>: &gt;0.9; Moderate </a:t>
            </a:r>
            <a:r>
              <a:rPr lang="de-DE" sz="1100" dirty="0" err="1"/>
              <a:t>health</a:t>
            </a:r>
            <a:r>
              <a:rPr lang="de-DE" sz="1100" dirty="0"/>
              <a:t>: 0.9-0.5; Poor </a:t>
            </a:r>
            <a:r>
              <a:rPr lang="de-DE" sz="1100" dirty="0" err="1"/>
              <a:t>health</a:t>
            </a:r>
            <a:r>
              <a:rPr lang="de-DE" sz="1100" dirty="0"/>
              <a:t>: &lt;0.5). 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9574626" y="12190752"/>
            <a:ext cx="5249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Note.</a:t>
            </a:r>
            <a:r>
              <a:rPr lang="en-GB" sz="1100" dirty="0"/>
              <a:t> “Same”: Identical </a:t>
            </a:r>
            <a:r>
              <a:rPr lang="en-GB" sz="1100" dirty="0" err="1"/>
              <a:t>PlwD</a:t>
            </a:r>
            <a:r>
              <a:rPr lang="en-GB" sz="1100" dirty="0"/>
              <a:t> and proxy ratings; “Proxy better”: Proxy rating is better on at least one 5L dimension and not worse on any other dimension compared to the self-rating. “Self better”: </a:t>
            </a:r>
            <a:r>
              <a:rPr lang="en-GB" sz="1100" dirty="0" err="1"/>
              <a:t>PlwD</a:t>
            </a:r>
            <a:r>
              <a:rPr lang="en-GB" sz="1100" dirty="0"/>
              <a:t> rating is better on at least one 5L dimension and not worse on any other dimension compared to the proxy rating. “Mixed”: response differences in both directions (better or worse) between self- and proxy ratings; </a:t>
            </a:r>
            <a:r>
              <a:rPr lang="en-GB" sz="1100" b="1" i="1" dirty="0"/>
              <a:t>Inconsistency:</a:t>
            </a:r>
            <a:r>
              <a:rPr lang="en-GB" sz="1100" dirty="0"/>
              <a:t> A different respond between self and proxy in one dimension, ranged from 0 (identical responses in all dimensions) to 5 (different responses in all five dimensions). </a:t>
            </a:r>
            <a:endParaRPr lang="de-DE" sz="1100" dirty="0"/>
          </a:p>
        </p:txBody>
      </p:sp>
      <p:pic>
        <p:nvPicPr>
          <p:cNvPr id="83" name="Grafik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49799" y="52763"/>
            <a:ext cx="2930631" cy="2005993"/>
          </a:xfrm>
          <a:prstGeom prst="rect">
            <a:avLst/>
          </a:prstGeom>
        </p:spPr>
      </p:pic>
      <p:sp>
        <p:nvSpPr>
          <p:cNvPr id="85" name="Textfeld 84"/>
          <p:cNvSpPr txBox="1"/>
          <p:nvPr/>
        </p:nvSpPr>
        <p:spPr>
          <a:xfrm>
            <a:off x="9615995" y="13435545"/>
            <a:ext cx="1855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Table 3: </a:t>
            </a:r>
            <a:r>
              <a:rPr lang="en-GB" sz="1600" dirty="0"/>
              <a:t>Distances between self and proxy ratings of EQ-5D-5L items, n (%)</a:t>
            </a:r>
            <a:endParaRPr lang="en-CA" sz="1600" dirty="0"/>
          </a:p>
        </p:txBody>
      </p:sp>
      <p:sp>
        <p:nvSpPr>
          <p:cNvPr id="88" name="Textfeld 87"/>
          <p:cNvSpPr txBox="1"/>
          <p:nvPr/>
        </p:nvSpPr>
        <p:spPr>
          <a:xfrm>
            <a:off x="9491774" y="3099552"/>
            <a:ext cx="395918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In total, n=174 dyads with complete EQ-5D-5L data were analysed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The mean self-rated EQ-5D-5L index and EQ VAS were higher than the proxy-ratings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n=23 </a:t>
            </a:r>
            <a:r>
              <a:rPr lang="en-GB" sz="2000" dirty="0" err="1"/>
              <a:t>PlwD</a:t>
            </a:r>
            <a:r>
              <a:rPr lang="en-GB" sz="2000" dirty="0"/>
              <a:t> and n=4 caregivers with perfect health (11111) and none with worst health state (55555)</a:t>
            </a:r>
            <a:endParaRPr lang="de-DE" sz="2000" dirty="0"/>
          </a:p>
        </p:txBody>
      </p:sp>
      <p:pic>
        <p:nvPicPr>
          <p:cNvPr id="89" name="Grafik 88"/>
          <p:cNvPicPr>
            <a:picLocks noChangeAspect="1"/>
          </p:cNvPicPr>
          <p:nvPr/>
        </p:nvPicPr>
        <p:blipFill rotWithShape="1">
          <a:blip r:embed="rId10"/>
          <a:srcRect b="16770"/>
          <a:stretch/>
        </p:blipFill>
        <p:spPr>
          <a:xfrm>
            <a:off x="11233950" y="13398958"/>
            <a:ext cx="9170286" cy="2001372"/>
          </a:xfrm>
          <a:prstGeom prst="rect">
            <a:avLst/>
          </a:prstGeom>
        </p:spPr>
      </p:pic>
      <p:sp>
        <p:nvSpPr>
          <p:cNvPr id="90" name="Textfeld 89"/>
          <p:cNvSpPr txBox="1"/>
          <p:nvPr/>
        </p:nvSpPr>
        <p:spPr>
          <a:xfrm>
            <a:off x="11233950" y="15424166"/>
            <a:ext cx="93380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Distance: Discrepancy in responses between self and proxy, starting from proxy-perspective; e.g. proxy (“slight problems”= 2) </a:t>
            </a:r>
            <a:r>
              <a:rPr lang="en-GB" sz="1100" i="1" dirty="0">
                <a:ea typeface="Calibri" panose="020F0502020204030204" pitchFamily="34" charset="0"/>
                <a:cs typeface="Times New Roman" panose="02020603050405020304" pitchFamily="18" charset="0"/>
              </a:rPr>
              <a:t>minus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self (“no problems” = 1) = 1 (distance between responses); n of observations =174; n of responses=870 (174x5). In the focus of a patient-centred view, we determine positive values as an underestimation and negative values as an overestimation of proxy-proxy perspective. 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93454618"/>
      </p:ext>
    </p:extLst>
  </p:cSld>
  <p:clrMapOvr>
    <a:masterClrMapping/>
  </p:clrMapOvr>
</p:sld>
</file>

<file path=ppt/theme/theme1.xml><?xml version="1.0" encoding="utf-8"?>
<a:theme xmlns:a="http://schemas.openxmlformats.org/drawingml/2006/main" name="DZNE PowerPoint Master">
  <a:themeElements>
    <a:clrScheme name="DZNE PPT">
      <a:dk1>
        <a:sysClr val="windowText" lastClr="000000"/>
      </a:dk1>
      <a:lt1>
        <a:sysClr val="window" lastClr="FFFFFF"/>
      </a:lt1>
      <a:dk2>
        <a:srgbClr val="000000"/>
      </a:dk2>
      <a:lt2>
        <a:srgbClr val="597E96"/>
      </a:lt2>
      <a:accent1>
        <a:srgbClr val="00747E"/>
      </a:accent1>
      <a:accent2>
        <a:srgbClr val="76C0BE"/>
      </a:accent2>
      <a:accent3>
        <a:srgbClr val="919A87"/>
      </a:accent3>
      <a:accent4>
        <a:srgbClr val="00324D"/>
      </a:accent4>
      <a:accent5>
        <a:srgbClr val="D24E22"/>
      </a:accent5>
      <a:accent6>
        <a:srgbClr val="F58F01"/>
      </a:accent6>
      <a:hlink>
        <a:srgbClr val="000000"/>
      </a:hlink>
      <a:folHlink>
        <a:srgbClr val="000000"/>
      </a:folHlink>
    </a:clrScheme>
    <a:fontScheme name="DZNE PP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ZNE-Plakat_A0" id="{64E7CE0C-F6E0-534B-B8CE-D00C1787EA7C}" vid="{58337306-3694-B94B-B7F9-9F5559B584E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Een nieuw document maken." ma:contentTypeScope="" ma:versionID="9fcf0e8b982e90c6bc4e9c04fda86dbd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a3c47a98449216ed5bb3b838e96fb514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e201e0-7ba1-4fd0-b022-03ac33d052c0">
      <Terms xmlns="http://schemas.microsoft.com/office/infopath/2007/PartnerControls"/>
    </lcf76f155ced4ddcb4097134ff3c332f>
    <TaxCatchAll xmlns="e25f615b-eebd-4e2a-b1e3-b3bb6a011368" xsi:nil="true"/>
  </documentManagement>
</p:properties>
</file>

<file path=customXml/itemProps1.xml><?xml version="1.0" encoding="utf-8"?>
<ds:datastoreItem xmlns:ds="http://schemas.openxmlformats.org/officeDocument/2006/customXml" ds:itemID="{4E4A6151-DB35-48E4-981F-0C1833C6BACD}"/>
</file>

<file path=customXml/itemProps2.xml><?xml version="1.0" encoding="utf-8"?>
<ds:datastoreItem xmlns:ds="http://schemas.openxmlformats.org/officeDocument/2006/customXml" ds:itemID="{D6DF37A9-1C16-423F-8B5C-EE18599FA509}"/>
</file>

<file path=customXml/itemProps3.xml><?xml version="1.0" encoding="utf-8"?>
<ds:datastoreItem xmlns:ds="http://schemas.openxmlformats.org/officeDocument/2006/customXml" ds:itemID="{D8D3C119-912F-4AB8-B518-AB789F738161}"/>
</file>

<file path=docProps/app.xml><?xml version="1.0" encoding="utf-8"?>
<Properties xmlns="http://schemas.openxmlformats.org/officeDocument/2006/extended-properties" xmlns:vt="http://schemas.openxmlformats.org/officeDocument/2006/docPropsVTypes">
  <Template>DZNE_Poster_A0</Template>
  <TotalTime>0</TotalTime>
  <Words>1057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Wingdings</vt:lpstr>
      <vt:lpstr>DZNE PowerPoint Master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Maresa Buchholz</dc:creator>
  <cp:lastModifiedBy>Mandy van Reenen</cp:lastModifiedBy>
  <cp:revision>159</cp:revision>
  <cp:lastPrinted>2022-06-16T14:01:33Z</cp:lastPrinted>
  <dcterms:created xsi:type="dcterms:W3CDTF">2022-05-18T06:23:29Z</dcterms:created>
  <dcterms:modified xsi:type="dcterms:W3CDTF">2024-02-13T17:40:30Z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0x0101004E296E15BAF57041A774F4D5316366FF</vt:lpwstr>
  </property>
</Properties>
</file>