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5026" autoAdjust="0"/>
  </p:normalViewPr>
  <p:slideViewPr>
    <p:cSldViewPr snapToGrid="0">
      <p:cViewPr>
        <p:scale>
          <a:sx n="100" d="100"/>
          <a:sy n="100" d="100"/>
        </p:scale>
        <p:origin x="59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CE583F9-0BF9-4300-828E-D71251DA9EEE}" type="datetimeFigureOut">
              <a:rPr lang="en-ZA" smtClean="0"/>
              <a:t>2024/01/23</a:t>
            </a:fld>
            <a:endParaRPr lang="en-ZA"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3754713-AFBA-4B20-8A50-97B53E333A48}" type="slidenum">
              <a:rPr lang="en-ZA" smtClean="0"/>
              <a:t>‹#›</a:t>
            </a:fld>
            <a:endParaRPr lang="en-ZA" dirty="0"/>
          </a:p>
        </p:txBody>
      </p:sp>
    </p:spTree>
    <p:extLst>
      <p:ext uri="{BB962C8B-B14F-4D97-AF65-F5344CB8AC3E}">
        <p14:creationId xmlns:p14="http://schemas.microsoft.com/office/powerpoint/2010/main" val="2115600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3754713-AFBA-4B20-8A50-97B53E333A48}" type="slidenum">
              <a:rPr lang="en-ZA" smtClean="0"/>
              <a:t>1</a:t>
            </a:fld>
            <a:endParaRPr lang="en-ZA" dirty="0"/>
          </a:p>
        </p:txBody>
      </p:sp>
    </p:spTree>
    <p:extLst>
      <p:ext uri="{BB962C8B-B14F-4D97-AF65-F5344CB8AC3E}">
        <p14:creationId xmlns:p14="http://schemas.microsoft.com/office/powerpoint/2010/main" val="1337476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BBBB-F2FC-2F97-80F0-118A2BFA98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980BE2A8-F191-773A-3CB1-2222133A6D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F4F5737D-E382-BBFB-BAD2-3BC00AEE65DB}"/>
              </a:ext>
            </a:extLst>
          </p:cNvPr>
          <p:cNvSpPr>
            <a:spLocks noGrp="1"/>
          </p:cNvSpPr>
          <p:nvPr>
            <p:ph type="dt" sz="half" idx="10"/>
          </p:nvPr>
        </p:nvSpPr>
        <p:spPr/>
        <p:txBody>
          <a:bodyPr/>
          <a:lstStyle/>
          <a:p>
            <a:fld id="{E70C0B23-C490-426D-852D-9D0BCBAE8394}" type="datetimeFigureOut">
              <a:rPr lang="en-ZA" smtClean="0"/>
              <a:t>2024/01/23</a:t>
            </a:fld>
            <a:endParaRPr lang="en-ZA" dirty="0"/>
          </a:p>
        </p:txBody>
      </p:sp>
      <p:sp>
        <p:nvSpPr>
          <p:cNvPr id="5" name="Footer Placeholder 4">
            <a:extLst>
              <a:ext uri="{FF2B5EF4-FFF2-40B4-BE49-F238E27FC236}">
                <a16:creationId xmlns:a16="http://schemas.microsoft.com/office/drawing/2014/main" id="{E3B7A460-BE14-03DE-01B4-BB7CDFC12ED1}"/>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B53E5848-A337-5F40-0484-D375FCE54F46}"/>
              </a:ext>
            </a:extLst>
          </p:cNvPr>
          <p:cNvSpPr>
            <a:spLocks noGrp="1"/>
          </p:cNvSpPr>
          <p:nvPr>
            <p:ph type="sldNum" sz="quarter" idx="12"/>
          </p:nvPr>
        </p:nvSpPr>
        <p:spPr/>
        <p:txBody>
          <a:bodyPr/>
          <a:lstStyle/>
          <a:p>
            <a:fld id="{4994C3E0-37D7-463F-BEE0-330BDA7EFE89}" type="slidenum">
              <a:rPr lang="en-ZA" smtClean="0"/>
              <a:t>‹#›</a:t>
            </a:fld>
            <a:endParaRPr lang="en-ZA" dirty="0"/>
          </a:p>
        </p:txBody>
      </p:sp>
    </p:spTree>
    <p:extLst>
      <p:ext uri="{BB962C8B-B14F-4D97-AF65-F5344CB8AC3E}">
        <p14:creationId xmlns:p14="http://schemas.microsoft.com/office/powerpoint/2010/main" val="3288219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83DE-9204-FE18-1E06-2286DF5E96FF}"/>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8E995B9-148F-C68C-0852-467A6ACBED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2481738-FC8F-19EA-CEED-42BC3A6A3987}"/>
              </a:ext>
            </a:extLst>
          </p:cNvPr>
          <p:cNvSpPr>
            <a:spLocks noGrp="1"/>
          </p:cNvSpPr>
          <p:nvPr>
            <p:ph type="dt" sz="half" idx="10"/>
          </p:nvPr>
        </p:nvSpPr>
        <p:spPr/>
        <p:txBody>
          <a:bodyPr/>
          <a:lstStyle/>
          <a:p>
            <a:fld id="{E70C0B23-C490-426D-852D-9D0BCBAE8394}" type="datetimeFigureOut">
              <a:rPr lang="en-ZA" smtClean="0"/>
              <a:t>2024/01/23</a:t>
            </a:fld>
            <a:endParaRPr lang="en-ZA" dirty="0"/>
          </a:p>
        </p:txBody>
      </p:sp>
      <p:sp>
        <p:nvSpPr>
          <p:cNvPr id="5" name="Footer Placeholder 4">
            <a:extLst>
              <a:ext uri="{FF2B5EF4-FFF2-40B4-BE49-F238E27FC236}">
                <a16:creationId xmlns:a16="http://schemas.microsoft.com/office/drawing/2014/main" id="{85F150A3-4113-4859-A03B-5C9A0ECC7FAB}"/>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49CC59E2-DBC3-D0DF-83B4-3F3D0A305996}"/>
              </a:ext>
            </a:extLst>
          </p:cNvPr>
          <p:cNvSpPr>
            <a:spLocks noGrp="1"/>
          </p:cNvSpPr>
          <p:nvPr>
            <p:ph type="sldNum" sz="quarter" idx="12"/>
          </p:nvPr>
        </p:nvSpPr>
        <p:spPr/>
        <p:txBody>
          <a:bodyPr/>
          <a:lstStyle/>
          <a:p>
            <a:fld id="{4994C3E0-37D7-463F-BEE0-330BDA7EFE89}" type="slidenum">
              <a:rPr lang="en-ZA" smtClean="0"/>
              <a:t>‹#›</a:t>
            </a:fld>
            <a:endParaRPr lang="en-ZA" dirty="0"/>
          </a:p>
        </p:txBody>
      </p:sp>
    </p:spTree>
    <p:extLst>
      <p:ext uri="{BB962C8B-B14F-4D97-AF65-F5344CB8AC3E}">
        <p14:creationId xmlns:p14="http://schemas.microsoft.com/office/powerpoint/2010/main" val="269282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63192A-CC18-A3BF-DC53-F09A0491D4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AFE08BE-6019-A850-C409-33F42B188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9389A3E-B0E5-D886-7F8D-6D365CCAA78C}"/>
              </a:ext>
            </a:extLst>
          </p:cNvPr>
          <p:cNvSpPr>
            <a:spLocks noGrp="1"/>
          </p:cNvSpPr>
          <p:nvPr>
            <p:ph type="dt" sz="half" idx="10"/>
          </p:nvPr>
        </p:nvSpPr>
        <p:spPr/>
        <p:txBody>
          <a:bodyPr/>
          <a:lstStyle/>
          <a:p>
            <a:fld id="{E70C0B23-C490-426D-852D-9D0BCBAE8394}" type="datetimeFigureOut">
              <a:rPr lang="en-ZA" smtClean="0"/>
              <a:t>2024/01/23</a:t>
            </a:fld>
            <a:endParaRPr lang="en-ZA" dirty="0"/>
          </a:p>
        </p:txBody>
      </p:sp>
      <p:sp>
        <p:nvSpPr>
          <p:cNvPr id="5" name="Footer Placeholder 4">
            <a:extLst>
              <a:ext uri="{FF2B5EF4-FFF2-40B4-BE49-F238E27FC236}">
                <a16:creationId xmlns:a16="http://schemas.microsoft.com/office/drawing/2014/main" id="{3E7AD3C9-7650-249B-BF65-8D3F5B7E3146}"/>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42C17524-9384-5E2F-50ED-68264D6C5CF9}"/>
              </a:ext>
            </a:extLst>
          </p:cNvPr>
          <p:cNvSpPr>
            <a:spLocks noGrp="1"/>
          </p:cNvSpPr>
          <p:nvPr>
            <p:ph type="sldNum" sz="quarter" idx="12"/>
          </p:nvPr>
        </p:nvSpPr>
        <p:spPr/>
        <p:txBody>
          <a:bodyPr/>
          <a:lstStyle/>
          <a:p>
            <a:fld id="{4994C3E0-37D7-463F-BEE0-330BDA7EFE89}" type="slidenum">
              <a:rPr lang="en-ZA" smtClean="0"/>
              <a:t>‹#›</a:t>
            </a:fld>
            <a:endParaRPr lang="en-ZA" dirty="0"/>
          </a:p>
        </p:txBody>
      </p:sp>
    </p:spTree>
    <p:extLst>
      <p:ext uri="{BB962C8B-B14F-4D97-AF65-F5344CB8AC3E}">
        <p14:creationId xmlns:p14="http://schemas.microsoft.com/office/powerpoint/2010/main" val="346118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ECC-A715-ED1F-317A-EDA512F13902}"/>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C65D50A-14B4-289C-652B-F4255285C6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B51AABD-3F2F-534A-60C7-C51D413DA5A7}"/>
              </a:ext>
            </a:extLst>
          </p:cNvPr>
          <p:cNvSpPr>
            <a:spLocks noGrp="1"/>
          </p:cNvSpPr>
          <p:nvPr>
            <p:ph type="dt" sz="half" idx="10"/>
          </p:nvPr>
        </p:nvSpPr>
        <p:spPr/>
        <p:txBody>
          <a:bodyPr/>
          <a:lstStyle/>
          <a:p>
            <a:fld id="{E70C0B23-C490-426D-852D-9D0BCBAE8394}" type="datetimeFigureOut">
              <a:rPr lang="en-ZA" smtClean="0"/>
              <a:t>2024/01/23</a:t>
            </a:fld>
            <a:endParaRPr lang="en-ZA" dirty="0"/>
          </a:p>
        </p:txBody>
      </p:sp>
      <p:sp>
        <p:nvSpPr>
          <p:cNvPr id="5" name="Footer Placeholder 4">
            <a:extLst>
              <a:ext uri="{FF2B5EF4-FFF2-40B4-BE49-F238E27FC236}">
                <a16:creationId xmlns:a16="http://schemas.microsoft.com/office/drawing/2014/main" id="{86EE4E65-D71E-3BCA-2016-EACEDA69BA53}"/>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18D76F29-3B2A-118C-59D9-5B92FB0AA0CE}"/>
              </a:ext>
            </a:extLst>
          </p:cNvPr>
          <p:cNvSpPr>
            <a:spLocks noGrp="1"/>
          </p:cNvSpPr>
          <p:nvPr>
            <p:ph type="sldNum" sz="quarter" idx="12"/>
          </p:nvPr>
        </p:nvSpPr>
        <p:spPr/>
        <p:txBody>
          <a:bodyPr/>
          <a:lstStyle/>
          <a:p>
            <a:fld id="{4994C3E0-37D7-463F-BEE0-330BDA7EFE89}" type="slidenum">
              <a:rPr lang="en-ZA" smtClean="0"/>
              <a:t>‹#›</a:t>
            </a:fld>
            <a:endParaRPr lang="en-ZA" dirty="0"/>
          </a:p>
        </p:txBody>
      </p:sp>
    </p:spTree>
    <p:extLst>
      <p:ext uri="{BB962C8B-B14F-4D97-AF65-F5344CB8AC3E}">
        <p14:creationId xmlns:p14="http://schemas.microsoft.com/office/powerpoint/2010/main" val="39145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E80CF-7683-7327-4BCE-C395660515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C1E0A28-52B7-6CA7-14AF-7F81A26157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9C5311-411A-CBCC-3374-A5E713091636}"/>
              </a:ext>
            </a:extLst>
          </p:cNvPr>
          <p:cNvSpPr>
            <a:spLocks noGrp="1"/>
          </p:cNvSpPr>
          <p:nvPr>
            <p:ph type="dt" sz="half" idx="10"/>
          </p:nvPr>
        </p:nvSpPr>
        <p:spPr/>
        <p:txBody>
          <a:bodyPr/>
          <a:lstStyle/>
          <a:p>
            <a:fld id="{E70C0B23-C490-426D-852D-9D0BCBAE8394}" type="datetimeFigureOut">
              <a:rPr lang="en-ZA" smtClean="0"/>
              <a:t>2024/01/23</a:t>
            </a:fld>
            <a:endParaRPr lang="en-ZA" dirty="0"/>
          </a:p>
        </p:txBody>
      </p:sp>
      <p:sp>
        <p:nvSpPr>
          <p:cNvPr id="5" name="Footer Placeholder 4">
            <a:extLst>
              <a:ext uri="{FF2B5EF4-FFF2-40B4-BE49-F238E27FC236}">
                <a16:creationId xmlns:a16="http://schemas.microsoft.com/office/drawing/2014/main" id="{E241E7F9-2193-4E04-F087-06EBD745A45E}"/>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4FAB45DD-8B62-1970-CF82-2046B715D4EE}"/>
              </a:ext>
            </a:extLst>
          </p:cNvPr>
          <p:cNvSpPr>
            <a:spLocks noGrp="1"/>
          </p:cNvSpPr>
          <p:nvPr>
            <p:ph type="sldNum" sz="quarter" idx="12"/>
          </p:nvPr>
        </p:nvSpPr>
        <p:spPr/>
        <p:txBody>
          <a:bodyPr/>
          <a:lstStyle/>
          <a:p>
            <a:fld id="{4994C3E0-37D7-463F-BEE0-330BDA7EFE89}" type="slidenum">
              <a:rPr lang="en-ZA" smtClean="0"/>
              <a:t>‹#›</a:t>
            </a:fld>
            <a:endParaRPr lang="en-ZA" dirty="0"/>
          </a:p>
        </p:txBody>
      </p:sp>
    </p:spTree>
    <p:extLst>
      <p:ext uri="{BB962C8B-B14F-4D97-AF65-F5344CB8AC3E}">
        <p14:creationId xmlns:p14="http://schemas.microsoft.com/office/powerpoint/2010/main" val="398214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1887C-3897-6B19-6E31-E81C3461B8D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43FB921-9E7A-8CA9-BCB0-D2A7055947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7B298095-1084-5E93-0BE4-75843D7923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53D0BAE-C4C0-CF66-CA2A-D21A85CD30B6}"/>
              </a:ext>
            </a:extLst>
          </p:cNvPr>
          <p:cNvSpPr>
            <a:spLocks noGrp="1"/>
          </p:cNvSpPr>
          <p:nvPr>
            <p:ph type="dt" sz="half" idx="10"/>
          </p:nvPr>
        </p:nvSpPr>
        <p:spPr/>
        <p:txBody>
          <a:bodyPr/>
          <a:lstStyle/>
          <a:p>
            <a:fld id="{E70C0B23-C490-426D-852D-9D0BCBAE8394}" type="datetimeFigureOut">
              <a:rPr lang="en-ZA" smtClean="0"/>
              <a:t>2024/01/23</a:t>
            </a:fld>
            <a:endParaRPr lang="en-ZA" dirty="0"/>
          </a:p>
        </p:txBody>
      </p:sp>
      <p:sp>
        <p:nvSpPr>
          <p:cNvPr id="6" name="Footer Placeholder 5">
            <a:extLst>
              <a:ext uri="{FF2B5EF4-FFF2-40B4-BE49-F238E27FC236}">
                <a16:creationId xmlns:a16="http://schemas.microsoft.com/office/drawing/2014/main" id="{12E79608-A685-91A1-2A42-25D53754DADE}"/>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93A19F30-BA5A-AC20-7320-649B0153B9F8}"/>
              </a:ext>
            </a:extLst>
          </p:cNvPr>
          <p:cNvSpPr>
            <a:spLocks noGrp="1"/>
          </p:cNvSpPr>
          <p:nvPr>
            <p:ph type="sldNum" sz="quarter" idx="12"/>
          </p:nvPr>
        </p:nvSpPr>
        <p:spPr/>
        <p:txBody>
          <a:bodyPr/>
          <a:lstStyle/>
          <a:p>
            <a:fld id="{4994C3E0-37D7-463F-BEE0-330BDA7EFE89}" type="slidenum">
              <a:rPr lang="en-ZA" smtClean="0"/>
              <a:t>‹#›</a:t>
            </a:fld>
            <a:endParaRPr lang="en-ZA" dirty="0"/>
          </a:p>
        </p:txBody>
      </p:sp>
    </p:spTree>
    <p:extLst>
      <p:ext uri="{BB962C8B-B14F-4D97-AF65-F5344CB8AC3E}">
        <p14:creationId xmlns:p14="http://schemas.microsoft.com/office/powerpoint/2010/main" val="2717622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EEBD-6AB2-F68E-D9C6-08EEE7807DB1}"/>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3ECAB8D-CC41-5ADB-D93D-59FB6B077D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19EDC-59AA-1AD0-F81E-2A5BD97956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C6B21CDD-7B2B-26C1-BD41-83B24BC2E8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479D-DF59-4259-E6A4-2D40936ACF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A0E7DA39-6C76-4E16-B263-6E4AF2EFF135}"/>
              </a:ext>
            </a:extLst>
          </p:cNvPr>
          <p:cNvSpPr>
            <a:spLocks noGrp="1"/>
          </p:cNvSpPr>
          <p:nvPr>
            <p:ph type="dt" sz="half" idx="10"/>
          </p:nvPr>
        </p:nvSpPr>
        <p:spPr/>
        <p:txBody>
          <a:bodyPr/>
          <a:lstStyle/>
          <a:p>
            <a:fld id="{E70C0B23-C490-426D-852D-9D0BCBAE8394}" type="datetimeFigureOut">
              <a:rPr lang="en-ZA" smtClean="0"/>
              <a:t>2024/01/23</a:t>
            </a:fld>
            <a:endParaRPr lang="en-ZA" dirty="0"/>
          </a:p>
        </p:txBody>
      </p:sp>
      <p:sp>
        <p:nvSpPr>
          <p:cNvPr id="8" name="Footer Placeholder 7">
            <a:extLst>
              <a:ext uri="{FF2B5EF4-FFF2-40B4-BE49-F238E27FC236}">
                <a16:creationId xmlns:a16="http://schemas.microsoft.com/office/drawing/2014/main" id="{1CC322A0-3C6A-1A98-7DC6-1AE73DC9EA3F}"/>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7DE449DE-41ED-E9DA-4BE1-34237D629EC1}"/>
              </a:ext>
            </a:extLst>
          </p:cNvPr>
          <p:cNvSpPr>
            <a:spLocks noGrp="1"/>
          </p:cNvSpPr>
          <p:nvPr>
            <p:ph type="sldNum" sz="quarter" idx="12"/>
          </p:nvPr>
        </p:nvSpPr>
        <p:spPr/>
        <p:txBody>
          <a:bodyPr/>
          <a:lstStyle/>
          <a:p>
            <a:fld id="{4994C3E0-37D7-463F-BEE0-330BDA7EFE89}" type="slidenum">
              <a:rPr lang="en-ZA" smtClean="0"/>
              <a:t>‹#›</a:t>
            </a:fld>
            <a:endParaRPr lang="en-ZA" dirty="0"/>
          </a:p>
        </p:txBody>
      </p:sp>
    </p:spTree>
    <p:extLst>
      <p:ext uri="{BB962C8B-B14F-4D97-AF65-F5344CB8AC3E}">
        <p14:creationId xmlns:p14="http://schemas.microsoft.com/office/powerpoint/2010/main" val="280575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E5781-3E99-70B3-3EB6-2EB1B457E886}"/>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C9D35A07-8B1D-6DCD-E092-82168F380F05}"/>
              </a:ext>
            </a:extLst>
          </p:cNvPr>
          <p:cNvSpPr>
            <a:spLocks noGrp="1"/>
          </p:cNvSpPr>
          <p:nvPr>
            <p:ph type="dt" sz="half" idx="10"/>
          </p:nvPr>
        </p:nvSpPr>
        <p:spPr/>
        <p:txBody>
          <a:bodyPr/>
          <a:lstStyle/>
          <a:p>
            <a:fld id="{E70C0B23-C490-426D-852D-9D0BCBAE8394}" type="datetimeFigureOut">
              <a:rPr lang="en-ZA" smtClean="0"/>
              <a:t>2024/01/23</a:t>
            </a:fld>
            <a:endParaRPr lang="en-ZA" dirty="0"/>
          </a:p>
        </p:txBody>
      </p:sp>
      <p:sp>
        <p:nvSpPr>
          <p:cNvPr id="4" name="Footer Placeholder 3">
            <a:extLst>
              <a:ext uri="{FF2B5EF4-FFF2-40B4-BE49-F238E27FC236}">
                <a16:creationId xmlns:a16="http://schemas.microsoft.com/office/drawing/2014/main" id="{BF4D41D0-2CA0-1891-C421-1C11F10D9B69}"/>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295E9DC7-43D5-0DAA-11B9-419EF40469B9}"/>
              </a:ext>
            </a:extLst>
          </p:cNvPr>
          <p:cNvSpPr>
            <a:spLocks noGrp="1"/>
          </p:cNvSpPr>
          <p:nvPr>
            <p:ph type="sldNum" sz="quarter" idx="12"/>
          </p:nvPr>
        </p:nvSpPr>
        <p:spPr/>
        <p:txBody>
          <a:bodyPr/>
          <a:lstStyle/>
          <a:p>
            <a:fld id="{4994C3E0-37D7-463F-BEE0-330BDA7EFE89}" type="slidenum">
              <a:rPr lang="en-ZA" smtClean="0"/>
              <a:t>‹#›</a:t>
            </a:fld>
            <a:endParaRPr lang="en-ZA" dirty="0"/>
          </a:p>
        </p:txBody>
      </p:sp>
    </p:spTree>
    <p:extLst>
      <p:ext uri="{BB962C8B-B14F-4D97-AF65-F5344CB8AC3E}">
        <p14:creationId xmlns:p14="http://schemas.microsoft.com/office/powerpoint/2010/main" val="3307029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966F7E-EE90-CFFA-FE2E-FDD41D7A40EA}"/>
              </a:ext>
            </a:extLst>
          </p:cNvPr>
          <p:cNvSpPr>
            <a:spLocks noGrp="1"/>
          </p:cNvSpPr>
          <p:nvPr>
            <p:ph type="dt" sz="half" idx="10"/>
          </p:nvPr>
        </p:nvSpPr>
        <p:spPr/>
        <p:txBody>
          <a:bodyPr/>
          <a:lstStyle/>
          <a:p>
            <a:fld id="{E70C0B23-C490-426D-852D-9D0BCBAE8394}" type="datetimeFigureOut">
              <a:rPr lang="en-ZA" smtClean="0"/>
              <a:t>2024/01/23</a:t>
            </a:fld>
            <a:endParaRPr lang="en-ZA" dirty="0"/>
          </a:p>
        </p:txBody>
      </p:sp>
      <p:sp>
        <p:nvSpPr>
          <p:cNvPr id="3" name="Footer Placeholder 2">
            <a:extLst>
              <a:ext uri="{FF2B5EF4-FFF2-40B4-BE49-F238E27FC236}">
                <a16:creationId xmlns:a16="http://schemas.microsoft.com/office/drawing/2014/main" id="{616572C1-D951-2A36-E80B-411002C46C2B}"/>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EF1E0984-726E-0F42-D6A7-6EE3CEF40984}"/>
              </a:ext>
            </a:extLst>
          </p:cNvPr>
          <p:cNvSpPr>
            <a:spLocks noGrp="1"/>
          </p:cNvSpPr>
          <p:nvPr>
            <p:ph type="sldNum" sz="quarter" idx="12"/>
          </p:nvPr>
        </p:nvSpPr>
        <p:spPr/>
        <p:txBody>
          <a:bodyPr/>
          <a:lstStyle/>
          <a:p>
            <a:fld id="{4994C3E0-37D7-463F-BEE0-330BDA7EFE89}" type="slidenum">
              <a:rPr lang="en-ZA" smtClean="0"/>
              <a:t>‹#›</a:t>
            </a:fld>
            <a:endParaRPr lang="en-ZA" dirty="0"/>
          </a:p>
        </p:txBody>
      </p:sp>
    </p:spTree>
    <p:extLst>
      <p:ext uri="{BB962C8B-B14F-4D97-AF65-F5344CB8AC3E}">
        <p14:creationId xmlns:p14="http://schemas.microsoft.com/office/powerpoint/2010/main" val="914791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2768-99A0-9B9D-6893-20A7D3A24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A3C00824-5F6B-9A87-5CDC-FB02DDD499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71C7767A-96DD-7411-BCC5-1CEC4CBA2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8FDD2-8507-7094-C3A7-EB4113CA4510}"/>
              </a:ext>
            </a:extLst>
          </p:cNvPr>
          <p:cNvSpPr>
            <a:spLocks noGrp="1"/>
          </p:cNvSpPr>
          <p:nvPr>
            <p:ph type="dt" sz="half" idx="10"/>
          </p:nvPr>
        </p:nvSpPr>
        <p:spPr/>
        <p:txBody>
          <a:bodyPr/>
          <a:lstStyle/>
          <a:p>
            <a:fld id="{E70C0B23-C490-426D-852D-9D0BCBAE8394}" type="datetimeFigureOut">
              <a:rPr lang="en-ZA" smtClean="0"/>
              <a:t>2024/01/23</a:t>
            </a:fld>
            <a:endParaRPr lang="en-ZA" dirty="0"/>
          </a:p>
        </p:txBody>
      </p:sp>
      <p:sp>
        <p:nvSpPr>
          <p:cNvPr id="6" name="Footer Placeholder 5">
            <a:extLst>
              <a:ext uri="{FF2B5EF4-FFF2-40B4-BE49-F238E27FC236}">
                <a16:creationId xmlns:a16="http://schemas.microsoft.com/office/drawing/2014/main" id="{730D0CF5-1510-52A4-6076-00A69E42A499}"/>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8A3385FC-0F38-0EC4-C67E-E4438F67AEDC}"/>
              </a:ext>
            </a:extLst>
          </p:cNvPr>
          <p:cNvSpPr>
            <a:spLocks noGrp="1"/>
          </p:cNvSpPr>
          <p:nvPr>
            <p:ph type="sldNum" sz="quarter" idx="12"/>
          </p:nvPr>
        </p:nvSpPr>
        <p:spPr/>
        <p:txBody>
          <a:bodyPr/>
          <a:lstStyle/>
          <a:p>
            <a:fld id="{4994C3E0-37D7-463F-BEE0-330BDA7EFE89}" type="slidenum">
              <a:rPr lang="en-ZA" smtClean="0"/>
              <a:t>‹#›</a:t>
            </a:fld>
            <a:endParaRPr lang="en-ZA" dirty="0"/>
          </a:p>
        </p:txBody>
      </p:sp>
    </p:spTree>
    <p:extLst>
      <p:ext uri="{BB962C8B-B14F-4D97-AF65-F5344CB8AC3E}">
        <p14:creationId xmlns:p14="http://schemas.microsoft.com/office/powerpoint/2010/main" val="158849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7D99-25FF-9590-6D94-7E2AD397EF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5BB3FC0F-376B-D73E-EE9D-02CCEE44A2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795BDA12-3106-288B-06FC-75849BF51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C28124-9386-ECDA-0DFB-F4C0E7EA2CC0}"/>
              </a:ext>
            </a:extLst>
          </p:cNvPr>
          <p:cNvSpPr>
            <a:spLocks noGrp="1"/>
          </p:cNvSpPr>
          <p:nvPr>
            <p:ph type="dt" sz="half" idx="10"/>
          </p:nvPr>
        </p:nvSpPr>
        <p:spPr/>
        <p:txBody>
          <a:bodyPr/>
          <a:lstStyle/>
          <a:p>
            <a:fld id="{E70C0B23-C490-426D-852D-9D0BCBAE8394}" type="datetimeFigureOut">
              <a:rPr lang="en-ZA" smtClean="0"/>
              <a:t>2024/01/23</a:t>
            </a:fld>
            <a:endParaRPr lang="en-ZA" dirty="0"/>
          </a:p>
        </p:txBody>
      </p:sp>
      <p:sp>
        <p:nvSpPr>
          <p:cNvPr id="6" name="Footer Placeholder 5">
            <a:extLst>
              <a:ext uri="{FF2B5EF4-FFF2-40B4-BE49-F238E27FC236}">
                <a16:creationId xmlns:a16="http://schemas.microsoft.com/office/drawing/2014/main" id="{73CDE56D-4669-A818-1AD0-93A62F3AD609}"/>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F7C59E0B-878C-7E08-7200-38772E5AD3FE}"/>
              </a:ext>
            </a:extLst>
          </p:cNvPr>
          <p:cNvSpPr>
            <a:spLocks noGrp="1"/>
          </p:cNvSpPr>
          <p:nvPr>
            <p:ph type="sldNum" sz="quarter" idx="12"/>
          </p:nvPr>
        </p:nvSpPr>
        <p:spPr/>
        <p:txBody>
          <a:bodyPr/>
          <a:lstStyle/>
          <a:p>
            <a:fld id="{4994C3E0-37D7-463F-BEE0-330BDA7EFE89}" type="slidenum">
              <a:rPr lang="en-ZA" smtClean="0"/>
              <a:t>‹#›</a:t>
            </a:fld>
            <a:endParaRPr lang="en-ZA" dirty="0"/>
          </a:p>
        </p:txBody>
      </p:sp>
    </p:spTree>
    <p:extLst>
      <p:ext uri="{BB962C8B-B14F-4D97-AF65-F5344CB8AC3E}">
        <p14:creationId xmlns:p14="http://schemas.microsoft.com/office/powerpoint/2010/main" val="23529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E7A02C-3C54-0A5E-B997-B5595BE18D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8F1D39F-E774-593D-35DC-BCEDC69841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C57DF36-8DFB-2A33-DF16-6FE3DC8812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0C0B23-C490-426D-852D-9D0BCBAE8394}" type="datetimeFigureOut">
              <a:rPr lang="en-ZA" smtClean="0"/>
              <a:t>2024/01/23</a:t>
            </a:fld>
            <a:endParaRPr lang="en-ZA" dirty="0"/>
          </a:p>
        </p:txBody>
      </p:sp>
      <p:sp>
        <p:nvSpPr>
          <p:cNvPr id="5" name="Footer Placeholder 4">
            <a:extLst>
              <a:ext uri="{FF2B5EF4-FFF2-40B4-BE49-F238E27FC236}">
                <a16:creationId xmlns:a16="http://schemas.microsoft.com/office/drawing/2014/main" id="{954B658E-B585-30D9-391E-44C9A6C231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ZA" dirty="0"/>
          </a:p>
        </p:txBody>
      </p:sp>
      <p:sp>
        <p:nvSpPr>
          <p:cNvPr id="6" name="Slide Number Placeholder 5">
            <a:extLst>
              <a:ext uri="{FF2B5EF4-FFF2-40B4-BE49-F238E27FC236}">
                <a16:creationId xmlns:a16="http://schemas.microsoft.com/office/drawing/2014/main" id="{BB70567A-97BF-FB57-0790-E3C8294F21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94C3E0-37D7-463F-BEE0-330BDA7EFE89}" type="slidenum">
              <a:rPr lang="en-ZA" smtClean="0"/>
              <a:t>‹#›</a:t>
            </a:fld>
            <a:endParaRPr lang="en-ZA" dirty="0"/>
          </a:p>
        </p:txBody>
      </p:sp>
    </p:spTree>
    <p:extLst>
      <p:ext uri="{BB962C8B-B14F-4D97-AF65-F5344CB8AC3E}">
        <p14:creationId xmlns:p14="http://schemas.microsoft.com/office/powerpoint/2010/main" val="2083788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DF8CB8-FE87-2D52-8200-6507C2C2D0E5}"/>
              </a:ext>
            </a:extLst>
          </p:cNvPr>
          <p:cNvSpPr>
            <a:spLocks noGrp="1"/>
          </p:cNvSpPr>
          <p:nvPr>
            <p:ph type="ctrTitle"/>
          </p:nvPr>
        </p:nvSpPr>
        <p:spPr>
          <a:xfrm>
            <a:off x="239949" y="83458"/>
            <a:ext cx="9555804" cy="735620"/>
          </a:xfrm>
          <a:solidFill>
            <a:srgbClr val="FFCC66"/>
          </a:solidFill>
        </p:spPr>
        <p:txBody>
          <a:bodyPr>
            <a:normAutofit fontScale="90000"/>
          </a:bodyPr>
          <a:lstStyle/>
          <a:p>
            <a:pPr marL="0" marR="0">
              <a:lnSpc>
                <a:spcPct val="107000"/>
              </a:lnSpc>
              <a:spcBef>
                <a:spcPts val="0"/>
              </a:spcBef>
              <a:spcAft>
                <a:spcPts val="800"/>
              </a:spcAft>
            </a:pPr>
            <a:r>
              <a:rPr lang="en-NZ" sz="2200" b="1" kern="100" dirty="0">
                <a:effectLst/>
                <a:latin typeface="Calibri" panose="020F0502020204030204" pitchFamily="34" charset="0"/>
                <a:ea typeface="Times New Roman" panose="02020603050405020304" pitchFamily="18" charset="0"/>
                <a:cs typeface="Calibri" panose="020F0502020204030204" pitchFamily="34" charset="0"/>
              </a:rPr>
              <a:t>He/She/They: Preliminary findings from the gender-inclusive language scoping review</a:t>
            </a:r>
            <a:br>
              <a:rPr lang="en-ZA" sz="2000" kern="100" dirty="0">
                <a:effectLst/>
                <a:latin typeface="Calibri" panose="020F0502020204030204" pitchFamily="34" charset="0"/>
                <a:ea typeface="Calibri" panose="020F0502020204030204" pitchFamily="34" charset="0"/>
                <a:cs typeface="Times New Roman" panose="02020603050405020304" pitchFamily="18" charset="0"/>
              </a:rPr>
            </a:br>
            <a:r>
              <a:rPr lang="en-NZ" sz="1600" kern="100" dirty="0">
                <a:effectLst/>
                <a:latin typeface="Calibri" panose="020F0502020204030204" pitchFamily="34" charset="0"/>
                <a:ea typeface="Times New Roman" panose="02020603050405020304" pitchFamily="18" charset="0"/>
                <a:cs typeface="Calibri" panose="020F0502020204030204" pitchFamily="34" charset="0"/>
              </a:rPr>
              <a:t>Des Scott, Sarah Derrett, Valentina Rupel, Jennifer Jelsma, Gagan Gurung (on behalf of advisors to the scoping review project)</a:t>
            </a:r>
            <a:endParaRPr lang="en-ZA" sz="1600" dirty="0"/>
          </a:p>
        </p:txBody>
      </p:sp>
      <p:pic>
        <p:nvPicPr>
          <p:cNvPr id="7" name="cheese-kaaiman-wereldbol-large-alpha-001.mp4">
            <a:hlinkClick r:id="" action="ppaction://media"/>
            <a:extLst>
              <a:ext uri="{FF2B5EF4-FFF2-40B4-BE49-F238E27FC236}">
                <a16:creationId xmlns:a16="http://schemas.microsoft.com/office/drawing/2014/main" id="{0761A5E8-51A4-FF5D-C1E6-CC4A866AE46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030177" y="200857"/>
            <a:ext cx="1921874" cy="500821"/>
          </a:xfrm>
          <a:prstGeom prst="rect">
            <a:avLst/>
          </a:prstGeom>
        </p:spPr>
      </p:pic>
      <p:graphicFrame>
        <p:nvGraphicFramePr>
          <p:cNvPr id="15" name="Table 14">
            <a:extLst>
              <a:ext uri="{FF2B5EF4-FFF2-40B4-BE49-F238E27FC236}">
                <a16:creationId xmlns:a16="http://schemas.microsoft.com/office/drawing/2014/main" id="{D69B8CDB-B38B-E8C0-FC7E-16A3139DC9CD}"/>
              </a:ext>
            </a:extLst>
          </p:cNvPr>
          <p:cNvGraphicFramePr>
            <a:graphicFrameLocks noGrp="1"/>
          </p:cNvGraphicFramePr>
          <p:nvPr>
            <p:extLst>
              <p:ext uri="{D42A27DB-BD31-4B8C-83A1-F6EECF244321}">
                <p14:modId xmlns:p14="http://schemas.microsoft.com/office/powerpoint/2010/main" val="4022969135"/>
              </p:ext>
            </p:extLst>
          </p:nvPr>
        </p:nvGraphicFramePr>
        <p:xfrm>
          <a:off x="142104" y="854143"/>
          <a:ext cx="11907792" cy="5920399"/>
        </p:xfrm>
        <a:graphic>
          <a:graphicData uri="http://schemas.openxmlformats.org/drawingml/2006/table">
            <a:tbl>
              <a:tblPr firstRow="1" bandRow="1">
                <a:tableStyleId>{5C22544A-7EE6-4342-B048-85BDC9FD1C3A}</a:tableStyleId>
              </a:tblPr>
              <a:tblGrid>
                <a:gridCol w="3969264">
                  <a:extLst>
                    <a:ext uri="{9D8B030D-6E8A-4147-A177-3AD203B41FA5}">
                      <a16:colId xmlns:a16="http://schemas.microsoft.com/office/drawing/2014/main" val="415775099"/>
                    </a:ext>
                  </a:extLst>
                </a:gridCol>
                <a:gridCol w="4045842">
                  <a:extLst>
                    <a:ext uri="{9D8B030D-6E8A-4147-A177-3AD203B41FA5}">
                      <a16:colId xmlns:a16="http://schemas.microsoft.com/office/drawing/2014/main" val="3391188708"/>
                    </a:ext>
                  </a:extLst>
                </a:gridCol>
                <a:gridCol w="3892686">
                  <a:extLst>
                    <a:ext uri="{9D8B030D-6E8A-4147-A177-3AD203B41FA5}">
                      <a16:colId xmlns:a16="http://schemas.microsoft.com/office/drawing/2014/main" val="770983324"/>
                    </a:ext>
                  </a:extLst>
                </a:gridCol>
              </a:tblGrid>
              <a:tr h="5920399">
                <a:tc>
                  <a:txBody>
                    <a:bodyPr/>
                    <a:lstStyle/>
                    <a:p>
                      <a:r>
                        <a:rPr lang="en-US" dirty="0"/>
                        <a:t>OBJECTIV</a:t>
                      </a:r>
                      <a:endParaRPr lang="en-ZA" sz="1000" b="0" kern="1200" dirty="0">
                        <a:solidFill>
                          <a:schemeClr val="tx1"/>
                        </a:solidFill>
                        <a:effectLst/>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000" b="0" kern="1200" dirty="0">
                        <a:solidFill>
                          <a:schemeClr val="tx1"/>
                        </a:solidFill>
                        <a:effectLst/>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000" b="0" kern="1200" dirty="0">
                          <a:solidFill>
                            <a:schemeClr val="tx1"/>
                          </a:solidFill>
                          <a:effectLst/>
                          <a:latin typeface="Calibri body"/>
                          <a:ea typeface="+mn-ea"/>
                          <a:cs typeface="Calibri" panose="020F0502020204030204" pitchFamily="34" charset="0"/>
                        </a:rPr>
                        <a:t>Gendered language (e.g., he/she; himself/herself) is used in Proxy and Interviewer Administered English language EuroQol instruments, which serve as the ‘source’ for translations into other languages. In recent years there has been an increasing realization that gendered language can alienate gender diverse respondents and may exclude some people from participating in surveys. To ensure EuroQol’s instruments remain “fit for purpose” and inclusive in assessing the health of all populations, the VMC planned a scoping review </a:t>
                      </a:r>
                      <a:r>
                        <a:rPr lang="en-GB" sz="1000" b="0" kern="1200" dirty="0">
                          <a:solidFill>
                            <a:schemeClr val="tx1"/>
                          </a:solidFill>
                          <a:effectLst/>
                          <a:latin typeface="Calibri body"/>
                          <a:ea typeface="+mn-ea"/>
                          <a:cs typeface="Calibri" panose="020F0502020204030204" pitchFamily="34" charset="0"/>
                        </a:rPr>
                        <a:t>of published literature to identify, describe and understand the strategies used in other health questionnaires to address gender inclusiveness.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000" b="0" kern="1200" dirty="0">
                        <a:solidFill>
                          <a:schemeClr val="tx1"/>
                        </a:solidFill>
                        <a:effectLst/>
                        <a:latin typeface="Calibri body"/>
                        <a:ea typeface="+mn-ea"/>
                        <a:cs typeface="Calibri" panose="020F0502020204030204" pitchFamily="34" charset="0"/>
                      </a:endParaRPr>
                    </a:p>
                    <a:p>
                      <a:endParaRPr lang="en-ZA" dirty="0"/>
                    </a:p>
                    <a:p>
                      <a:endParaRPr lang="en-GB" sz="1000" b="0" kern="1200" dirty="0">
                        <a:solidFill>
                          <a:schemeClr val="tx1"/>
                        </a:solidFill>
                        <a:effectLst/>
                        <a:latin typeface="Calibri body"/>
                        <a:ea typeface="+mn-ea"/>
                        <a:cs typeface="+mn-cs"/>
                      </a:endParaRPr>
                    </a:p>
                    <a:p>
                      <a:r>
                        <a:rPr lang="en-GB" sz="1000" b="0" kern="1200" dirty="0">
                          <a:solidFill>
                            <a:schemeClr val="tx1"/>
                          </a:solidFill>
                          <a:effectLst/>
                          <a:latin typeface="Calibri body"/>
                          <a:ea typeface="+mn-ea"/>
                          <a:cs typeface="+mn-cs"/>
                        </a:rPr>
                        <a:t>The six-stage methodological framework described by Arksey and O’Malley (1) was used: identifying the research question, searching for relevant studies, selecting studies, charting the data, collating, summarizing, and reporting the results. An advisory group with expertise in gender research and HRQoL, including representatives of LGBTQIA+ communities, assisted in defining the specific research questions, inclusion and exclusion criteria, and search terms. </a:t>
                      </a:r>
                      <a:endParaRPr lang="en-ZA" sz="1000" b="0" kern="1200" dirty="0">
                        <a:solidFill>
                          <a:schemeClr val="tx1"/>
                        </a:solidFill>
                        <a:effectLst/>
                        <a:latin typeface="Calibri body"/>
                        <a:ea typeface="+mn-ea"/>
                        <a:cs typeface="+mn-cs"/>
                      </a:endParaRPr>
                    </a:p>
                    <a:p>
                      <a:r>
                        <a:rPr lang="en-GB" sz="1000" b="0" kern="1200" dirty="0">
                          <a:solidFill>
                            <a:schemeClr val="tx1"/>
                          </a:solidFill>
                          <a:effectLst/>
                          <a:latin typeface="Calibri body"/>
                          <a:ea typeface="+mn-ea"/>
                          <a:cs typeface="+mn-cs"/>
                        </a:rPr>
                        <a:t>A search of five electronic databases was conducted and described in Figure 1 to </a:t>
                      </a:r>
                      <a:r>
                        <a:rPr lang="en-ZA" sz="1000" b="0" kern="1200" dirty="0">
                          <a:solidFill>
                            <a:schemeClr val="tx1"/>
                          </a:solidFill>
                          <a:effectLst/>
                          <a:latin typeface="Calibri body"/>
                          <a:ea typeface="+mn-ea"/>
                          <a:cs typeface="+mn-cs"/>
                        </a:rPr>
                        <a:t>identify peer-reviewed articles published between </a:t>
                      </a:r>
                      <a:r>
                        <a:rPr lang="en-GB" sz="1000" b="0" kern="1200" dirty="0">
                          <a:solidFill>
                            <a:schemeClr val="tx1"/>
                          </a:solidFill>
                          <a:effectLst/>
                          <a:latin typeface="Calibri body"/>
                          <a:ea typeface="+mn-ea"/>
                          <a:cs typeface="+mn-cs"/>
                        </a:rPr>
                        <a:t>1 January 2000 and 21 September 2022, which explicitly considered gender inclusivity in data collection tools (such as health measures/instruments/ questionnaires/surveys/census questions). </a:t>
                      </a:r>
                    </a:p>
                    <a:p>
                      <a:r>
                        <a:rPr lang="en-GB" sz="1000" b="0" kern="1200" dirty="0">
                          <a:solidFill>
                            <a:schemeClr val="tx1"/>
                          </a:solidFill>
                          <a:effectLst/>
                          <a:latin typeface="Calibri body"/>
                          <a:ea typeface="+mn-ea"/>
                          <a:cs typeface="+mn-cs"/>
                        </a:rPr>
                        <a:t>Titles and abstracts of 5496 identified papers </a:t>
                      </a:r>
                      <a:r>
                        <a:rPr lang="en-GB" sz="1000" b="0" kern="1200" dirty="0">
                          <a:solidFill>
                            <a:schemeClr val="tx1"/>
                          </a:solidFill>
                          <a:effectLst/>
                          <a:latin typeface="Calibri body"/>
                          <a:ea typeface="+mn-ea"/>
                          <a:cs typeface="Calibri" panose="020F0502020204030204" pitchFamily="34" charset="0"/>
                        </a:rPr>
                        <a:t>were reviewed independently by two researchers (DS &amp; GG) against inclusion criteria; discrepancies between reviewers were independently counter-reviewed by another two researchers (SD &amp; VR). </a:t>
                      </a:r>
                      <a:r>
                        <a:rPr lang="en-ZA" sz="1000" b="0" kern="1200" dirty="0">
                          <a:solidFill>
                            <a:schemeClr val="tx1"/>
                          </a:solidFill>
                          <a:effectLst/>
                          <a:latin typeface="Calibri body"/>
                          <a:ea typeface="+mn-ea"/>
                          <a:cs typeface="+mn-cs"/>
                        </a:rPr>
                        <a:t>Data from each publication meeting inclusion criteria were extracted using a standardised data extraction sheet (Table 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Calibri body"/>
                          <a:ea typeface="+mn-ea"/>
                          <a:cs typeface="Calibri" panose="020F0502020204030204" pitchFamily="34" charset="0"/>
                        </a:rPr>
                        <a:t>Seventy papers were retained for full text review by two researchers (DS &amp; SD), and discrepancies counter-reviewed by another researcher (VR).</a:t>
                      </a:r>
                      <a:endParaRPr lang="en-ZA" sz="1000" b="0" strike="sngStrike" kern="1200" dirty="0">
                        <a:solidFill>
                          <a:srgbClr val="FF0000"/>
                        </a:solidFill>
                        <a:effectLst/>
                        <a:latin typeface="Calibri" panose="020F0502020204030204" pitchFamily="34" charset="0"/>
                        <a:ea typeface="+mn-ea"/>
                        <a:cs typeface="Calibri" panose="020F0502020204030204" pitchFamily="34" charset="0"/>
                      </a:endParaRPr>
                    </a:p>
                  </a:txBody>
                  <a:tcP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endParaRPr lang="en-US" b="0" dirty="0">
                        <a:solidFill>
                          <a:schemeClr val="tx1"/>
                        </a:solidFill>
                      </a:endParaRPr>
                    </a:p>
                    <a:p>
                      <a:r>
                        <a:rPr lang="en-US" b="0" dirty="0">
                          <a:solidFill>
                            <a:schemeClr val="tx1"/>
                          </a:solidFill>
                        </a:rPr>
                        <a:t>               </a:t>
                      </a:r>
                    </a:p>
                    <a:p>
                      <a:endParaRPr lang="en-US" b="0" dirty="0">
                        <a:solidFill>
                          <a:schemeClr val="tx1"/>
                        </a:solidFill>
                      </a:endParaRPr>
                    </a:p>
                    <a:p>
                      <a:endParaRPr lang="en-US" b="0" dirty="0">
                        <a:solidFill>
                          <a:schemeClr val="tx1"/>
                        </a:solidFill>
                      </a:endParaRPr>
                    </a:p>
                    <a:p>
                      <a:endParaRPr lang="en-US" b="0" dirty="0">
                        <a:solidFill>
                          <a:schemeClr val="tx1"/>
                        </a:solidFill>
                      </a:endParaRPr>
                    </a:p>
                    <a:p>
                      <a:r>
                        <a:rPr lang="en-US" b="0" dirty="0">
                          <a:solidFill>
                            <a:schemeClr val="tx1"/>
                          </a:solidFill>
                        </a:rPr>
                        <a:t>                 </a:t>
                      </a:r>
                    </a:p>
                    <a:p>
                      <a:r>
                        <a:rPr lang="en-US" b="0" dirty="0">
                          <a:solidFill>
                            <a:schemeClr val="tx1"/>
                          </a:solidFill>
                        </a:rPr>
                        <a:t>                                                                            </a:t>
                      </a:r>
                    </a:p>
                    <a:p>
                      <a:r>
                        <a:rPr lang="en-US" b="0" dirty="0">
                          <a:solidFill>
                            <a:schemeClr val="tx1"/>
                          </a:solidFill>
                        </a:rPr>
                        <a:t>                  </a:t>
                      </a:r>
                    </a:p>
                    <a:p>
                      <a:r>
                        <a:rPr lang="en-US" b="0" dirty="0">
                          <a:solidFill>
                            <a:schemeClr val="tx1"/>
                          </a:solidFill>
                        </a:rPr>
                        <a:t>                 </a:t>
                      </a:r>
                    </a:p>
                    <a:p>
                      <a:endParaRPr lang="en-US" b="0" dirty="0">
                        <a:solidFill>
                          <a:schemeClr val="tx1"/>
                        </a:solidFill>
                      </a:endParaRPr>
                    </a:p>
                    <a:p>
                      <a:r>
                        <a:rPr lang="en-US" b="0" dirty="0">
                          <a:solidFill>
                            <a:schemeClr val="tx1"/>
                          </a:solidFill>
                        </a:rPr>
                        <a:t>                </a:t>
                      </a:r>
                    </a:p>
                    <a:p>
                      <a:r>
                        <a:rPr lang="en-US" b="0" dirty="0">
                          <a:solidFill>
                            <a:schemeClr val="tx1"/>
                          </a:solidFill>
                        </a:rPr>
                        <a:t>                                                                            </a:t>
                      </a:r>
                    </a:p>
                    <a:p>
                      <a:endParaRPr lang="en-US" sz="1200" b="0" i="1" kern="1200" dirty="0">
                        <a:solidFill>
                          <a:schemeClr val="tx1"/>
                        </a:solidFill>
                        <a:effectLst/>
                        <a:latin typeface="Calibri body"/>
                        <a:ea typeface="+mn-ea"/>
                        <a:cs typeface="+mn-cs"/>
                      </a:endParaRPr>
                    </a:p>
                    <a:p>
                      <a:endParaRPr lang="en-US" sz="1200" b="0" i="1" kern="1200" dirty="0">
                        <a:solidFill>
                          <a:schemeClr val="tx1"/>
                        </a:solidFill>
                        <a:effectLst/>
                        <a:latin typeface="Calibri body"/>
                        <a:ea typeface="+mn-ea"/>
                        <a:cs typeface="+mn-cs"/>
                      </a:endParaRPr>
                    </a:p>
                    <a:p>
                      <a:endParaRPr lang="en-US" sz="1200" b="0" i="1" kern="1200" dirty="0">
                        <a:solidFill>
                          <a:schemeClr val="tx1"/>
                        </a:solidFill>
                        <a:effectLst/>
                        <a:latin typeface="Calibri body"/>
                        <a:ea typeface="+mn-ea"/>
                        <a:cs typeface="+mn-cs"/>
                      </a:endParaRPr>
                    </a:p>
                    <a:p>
                      <a:endParaRPr lang="en-US" sz="1200" b="0" i="1" kern="1200" dirty="0">
                        <a:solidFill>
                          <a:schemeClr val="tx1"/>
                        </a:solidFill>
                        <a:effectLst/>
                        <a:latin typeface="Calibri body"/>
                        <a:ea typeface="+mn-ea"/>
                        <a:cs typeface="+mn-cs"/>
                      </a:endParaRPr>
                    </a:p>
                    <a:p>
                      <a:endParaRPr lang="en-US" sz="1200" b="0" i="1" kern="1200" dirty="0">
                        <a:solidFill>
                          <a:schemeClr val="tx1"/>
                        </a:solidFill>
                        <a:effectLst/>
                        <a:latin typeface="Calibri body"/>
                        <a:ea typeface="+mn-ea"/>
                        <a:cs typeface="+mn-cs"/>
                      </a:endParaRPr>
                    </a:p>
                    <a:p>
                      <a:pPr algn="ctr"/>
                      <a:r>
                        <a:rPr lang="en-GB" sz="1000" b="1" i="1" kern="1200" dirty="0">
                          <a:solidFill>
                            <a:schemeClr val="tx1"/>
                          </a:solidFill>
                          <a:effectLst/>
                          <a:latin typeface="Calibri body"/>
                          <a:ea typeface="+mn-ea"/>
                          <a:cs typeface="+mn-cs"/>
                        </a:rPr>
                        <a:t>Figure 1: PRISMA Flow Chart</a:t>
                      </a:r>
                    </a:p>
                    <a:p>
                      <a:pPr algn="ctr"/>
                      <a:endParaRPr lang="en-US" sz="1000" b="0" i="1" dirty="0">
                        <a:solidFill>
                          <a:schemeClr val="tx1"/>
                        </a:solidFill>
                        <a:latin typeface="Calibri body"/>
                      </a:endParaRPr>
                    </a:p>
                    <a:p>
                      <a:endParaRPr lang="en-US" sz="800" b="0" dirty="0">
                        <a:solidFill>
                          <a:schemeClr val="tx1"/>
                        </a:solidFill>
                        <a:latin typeface="Calibri body"/>
                      </a:endParaRPr>
                    </a:p>
                    <a:p>
                      <a:pPr algn="ctr"/>
                      <a:r>
                        <a:rPr lang="en-US" sz="1000" b="1" i="1" dirty="0">
                          <a:solidFill>
                            <a:schemeClr val="tx1"/>
                          </a:solidFill>
                          <a:latin typeface="Calibri body"/>
                        </a:rPr>
                        <a:t>Table 1: Data extraction sheet</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endParaRPr lang="en-ZA" sz="1000" b="0" kern="1200" dirty="0">
                        <a:solidFill>
                          <a:schemeClr val="tx1"/>
                        </a:solidFill>
                        <a:effectLst/>
                        <a:latin typeface="Calibri" panose="020F0502020204030204" pitchFamily="34" charset="0"/>
                        <a:ea typeface="+mn-ea"/>
                        <a:cs typeface="Calibri" panose="020F0502020204030204" pitchFamily="34" charset="0"/>
                      </a:endParaRPr>
                    </a:p>
                    <a:p>
                      <a:endParaRPr lang="en-ZA" sz="1000" b="0" kern="1200" dirty="0">
                        <a:solidFill>
                          <a:schemeClr val="tx1"/>
                        </a:solidFill>
                        <a:effectLst/>
                        <a:latin typeface="Calibri" panose="020F0502020204030204" pitchFamily="34" charset="0"/>
                        <a:ea typeface="+mn-ea"/>
                        <a:cs typeface="Calibri" panose="020F0502020204030204" pitchFamily="34" charset="0"/>
                      </a:endParaRPr>
                    </a:p>
                    <a:p>
                      <a:r>
                        <a:rPr lang="en-ZA" sz="950" b="0" kern="1200" dirty="0">
                          <a:solidFill>
                            <a:schemeClr val="tx1"/>
                          </a:solidFill>
                          <a:effectLst/>
                          <a:latin typeface="Calibri" panose="020F0502020204030204" pitchFamily="34" charset="0"/>
                          <a:ea typeface="+mn-ea"/>
                          <a:cs typeface="Calibri" panose="020F0502020204030204" pitchFamily="34" charset="0"/>
                        </a:rPr>
                        <a:t>Following review, 18 papers were eligible and retained. In general, most publications highlighted gaps in representation and advocated for gender-inclusive/neutral language when collecting health data in questionnaires to ensure the inclusion of LGBTQ+ populations. Only one paper focused on PROMS use for a particular health condition (Rheumatoid Arthritis)(2). The other 17 papers were focused on assessing specific outcomes for LGBTQ+ groups or surveys </a:t>
                      </a:r>
                      <a:r>
                        <a:rPr lang="en-ZA" sz="950" b="0" strike="noStrike" kern="1200" dirty="0">
                          <a:solidFill>
                            <a:schemeClr val="tx1"/>
                          </a:solidFill>
                          <a:effectLst/>
                          <a:latin typeface="Calibri" panose="020F0502020204030204" pitchFamily="34" charset="0"/>
                          <a:ea typeface="+mn-ea"/>
                          <a:cs typeface="Calibri" panose="020F0502020204030204" pitchFamily="34" charset="0"/>
                        </a:rPr>
                        <a:t>for </a:t>
                      </a:r>
                      <a:r>
                        <a:rPr lang="en-ZA" sz="950" b="0" kern="1200" dirty="0">
                          <a:solidFill>
                            <a:schemeClr val="tx1"/>
                          </a:solidFill>
                          <a:effectLst/>
                          <a:latin typeface="Calibri" panose="020F0502020204030204" pitchFamily="34" charset="0"/>
                          <a:ea typeface="+mn-ea"/>
                          <a:cs typeface="Calibri" panose="020F0502020204030204" pitchFamily="34" charset="0"/>
                        </a:rPr>
                        <a:t>general populations (3-19).</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950" b="0" kern="1200" dirty="0">
                          <a:solidFill>
                            <a:schemeClr val="tx1"/>
                          </a:solidFill>
                          <a:effectLst/>
                          <a:latin typeface="Calibri" panose="020F0502020204030204" pitchFamily="34" charset="0"/>
                          <a:ea typeface="+mn-ea"/>
                          <a:cs typeface="Calibri" panose="020F0502020204030204" pitchFamily="34" charset="0"/>
                        </a:rPr>
                        <a:t>Four </a:t>
                      </a:r>
                      <a:r>
                        <a:rPr lang="en-ZA" sz="950" b="0" strike="noStrike" kern="1200" dirty="0">
                          <a:solidFill>
                            <a:schemeClr val="tx1"/>
                          </a:solidFill>
                          <a:effectLst/>
                          <a:latin typeface="Calibri" panose="020F0502020204030204" pitchFamily="34" charset="0"/>
                          <a:ea typeface="+mn-ea"/>
                          <a:cs typeface="Calibri" panose="020F0502020204030204" pitchFamily="34" charset="0"/>
                        </a:rPr>
                        <a:t>of the 18 </a:t>
                      </a:r>
                      <a:r>
                        <a:rPr lang="en-ZA" sz="950" b="0" kern="1200" dirty="0">
                          <a:solidFill>
                            <a:schemeClr val="tx1"/>
                          </a:solidFill>
                          <a:effectLst/>
                          <a:latin typeface="Calibri" panose="020F0502020204030204" pitchFamily="34" charset="0"/>
                          <a:ea typeface="+mn-ea"/>
                          <a:cs typeface="Calibri" panose="020F0502020204030204" pitchFamily="34" charset="0"/>
                        </a:rPr>
                        <a:t>papers reported good overall acceptance of gendered language (6)(7)(15)(16). However, the benefits of using gender-inclusive language were well described in 13 papers and included improving cultural sensitivity, standardisation across studies, inclusion of all populations, improving psychometric properties, and improving accuracy of reporting with less bias(2-5)(8-12)(14)(17-19). One paper found that adding non-binary gender response options (e.g. ‘gender diverse’) led to irritation on the part of cisgender males – but they also found such inclusion did not reduce data quality(13).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950" b="0" kern="1200" dirty="0">
                          <a:solidFill>
                            <a:schemeClr val="tx1"/>
                          </a:solidFill>
                          <a:effectLst/>
                          <a:latin typeface="Calibri" panose="020F0502020204030204" pitchFamily="34" charset="0"/>
                          <a:ea typeface="+mn-ea"/>
                          <a:cs typeface="Calibri" panose="020F0502020204030204" pitchFamily="34" charset="0"/>
                        </a:rPr>
                        <a:t>No paper explicitly examined the preferred linguistic options that could be incorporated into a PROMS instrument. It appears that the identification of universally acceptable gender inclusive terms and phrases for these instruments has yet to be done.</a:t>
                      </a:r>
                    </a:p>
                    <a:p>
                      <a:r>
                        <a:rPr lang="en-ZA" sz="950" b="0" kern="1200" dirty="0">
                          <a:solidFill>
                            <a:schemeClr val="tx1"/>
                          </a:solidFill>
                          <a:effectLst/>
                          <a:latin typeface="Calibri" panose="020F0502020204030204" pitchFamily="34" charset="0"/>
                          <a:ea typeface="+mn-ea"/>
                          <a:cs typeface="Calibri" panose="020F0502020204030204" pitchFamily="34" charset="0"/>
                        </a:rPr>
                        <a:t>As binary gendered language is used in some EuroQol ‘source’ versions, development of  gender-inclusive versions seems warranted, to be fully responsive to all populations. The process of development will need to include identification of suitable terminology and testing the acceptability and translatability of </a:t>
                      </a:r>
                      <a:r>
                        <a:rPr lang="en-ZA" sz="950" b="0" strike="noStrike" kern="1200" dirty="0">
                          <a:solidFill>
                            <a:schemeClr val="tx1"/>
                          </a:solidFill>
                          <a:effectLst/>
                          <a:latin typeface="Calibri" panose="020F0502020204030204" pitchFamily="34" charset="0"/>
                          <a:ea typeface="+mn-ea"/>
                          <a:cs typeface="Calibri" panose="020F0502020204030204" pitchFamily="34" charset="0"/>
                        </a:rPr>
                        <a:t>gender inclusive wording</a:t>
                      </a:r>
                      <a:r>
                        <a:rPr lang="en-ZA" sz="950" b="0" kern="1200" dirty="0">
                          <a:solidFill>
                            <a:schemeClr val="tx1"/>
                          </a:solidFill>
                          <a:effectLst/>
                          <a:latin typeface="Calibri" panose="020F0502020204030204" pitchFamily="34" charset="0"/>
                          <a:ea typeface="+mn-ea"/>
                          <a:cs typeface="Calibri" panose="020F0502020204030204" pitchFamily="34" charset="0"/>
                        </a:rPr>
                        <a:t>.</a:t>
                      </a:r>
                    </a:p>
                    <a:p>
                      <a:r>
                        <a:rPr lang="en-ZA" sz="1000" b="0" kern="1200" dirty="0">
                          <a:solidFill>
                            <a:schemeClr val="tx1"/>
                          </a:solidFill>
                          <a:effectLst/>
                          <a:latin typeface="Calibri" panose="020F0502020204030204" pitchFamily="34" charset="0"/>
                          <a:ea typeface="+mn-ea"/>
                          <a:cs typeface="Calibri" panose="020F0502020204030204" pitchFamily="34" charset="0"/>
                        </a:rPr>
                        <a:t> </a:t>
                      </a:r>
                      <a:r>
                        <a:rPr lang="en-ZA" sz="400" b="0" kern="1200" dirty="0">
                          <a:solidFill>
                            <a:schemeClr val="tx1"/>
                          </a:solidFill>
                          <a:effectLst/>
                          <a:latin typeface="Calibri" panose="020F0502020204030204" pitchFamily="34" charset="0"/>
                          <a:ea typeface="+mn-ea"/>
                          <a:cs typeface="Calibri" panose="020F0502020204030204" pitchFamily="34" charset="0"/>
                        </a:rPr>
                        <a:t>B</a:t>
                      </a:r>
                      <a:r>
                        <a:rPr lang="en-ZA" sz="400" b="0" kern="1200" dirty="0">
                          <a:solidFill>
                            <a:schemeClr val="tx1"/>
                          </a:solidFill>
                          <a:effectLst/>
                          <a:latin typeface="Calibri body"/>
                          <a:ea typeface="+mn-ea"/>
                          <a:cs typeface="+mn-cs"/>
                        </a:rPr>
                        <a:t>ibliography</a:t>
                      </a:r>
                    </a:p>
                    <a:p>
                      <a:r>
                        <a:rPr lang="en-GB" sz="400" b="0" kern="1200" dirty="0">
                          <a:solidFill>
                            <a:schemeClr val="tx1"/>
                          </a:solidFill>
                          <a:effectLst/>
                          <a:latin typeface="Calibri body"/>
                          <a:ea typeface="+mn-ea"/>
                          <a:cs typeface="+mn-cs"/>
                        </a:rPr>
                        <a:t>1. Arksey H, O’Malley L. Scoping studies: Towards a methodological framework. Int J Soc Res Methodol Theory Pract. 2005;8(1):19–32. </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2. Barnabe C, Wattiaux A, Petkovic J, Beaton D, Shea B, Greer-Smith R, et al. Validation studies of rheumatoid arthritis patient-reported outcome measures in populations at risk for inequity: A systematic review and analysis using the OMERACT summary of measurement properties equity table. Semin Arthritis Rheum. 2022;55(May). </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3. Ingraham N, Wingo E, Roberts SCM. Inclusion of LGBTQ persons in research related to pregnancy risk: A cognitive interview study. BMJ Sex Reprod Heal. 2018;292–8. </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4. Anthony ER, Cook SL. Assessing the impact of gender-neutral language on disclosure of sexual violence. Psychol Violence. 2012;2(3):297–307. </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5. Argyriou K. Misgendering As Epistemic Injustice: A Queer STS Approach. Vol. 10, Torres De Lucca. 2021. </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6. Bonnin JE, Coronel AA. Attitudes Toward Gender-Neutral Spanish: Acceptability and Adoptability. Front Sociol. 2021;6(March):1–10. </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7. Boyer TL, Rodriguez KL, Hruska KL, Klima GJ, Vazzano JK, Shipherd JC, et al. Tailored Recruitment Strategies among Transgender and Non-Transgender Veterans: Participants’ Perceptions and Response. Mil Behav Heal [Internet]. 2021;9(2):181–9. Available from: https://doi.org/10.1080/21635781.2020.1837306</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8. Canan SN, Cozzolino L, Myers JL, Jozkowski KN. Does Gender Inclusive Language Affect Psychometric Properties of the Illinois Rape Myth Acceptance Scale-Short Form? A Two-Sample Validation Study. J Interpers Violence. 2023;38(3–4):3373–94. </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9. Carabez R, Pellegrini M, Mankovitz A, Eliason M, Scott M. Does your organization use gender inclusive forms? Nurses’ confusion about trans* terminology. J Clin Nurs. 2015;24(21–22):3306–17. </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10. Chitkara-Barry A, Chronister KM. Identifying Male Victims of Partner Abuse: A Review and Critique of Screening Instruments. Partner Abuse. 2015;6(4):442–60. </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11. Adisso ÉL, Zomahoun HTV, Gogovor A, Légaré F. Sex and gender considerations in implementation interventions to promote shared decision making: A secondary analysis of a Cochrane systematic review. PLoS One. 2020;15(10 October):1–21. </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12. Goldhammer H, Smart AC, Kissock LA, Keuroghlian AS. Organizational strategies and inclusive language to build culturally responsive health care environments for lesbian, gay, bisexual, transgender, and queer people. Vol. 32, Journal of Health Care for the Poor and Underserved. 2021. </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13. Hadler P, Neuert CE, Ortmanns V, Stiegler A. Are You…? Asking Questions on Sex with a Third Category in Germany. Field methods. 2022;34(2):91–107. </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14. Johnson NL, Lipp NS, Stone HK. Initial Evaluation Of A Gender-Inclusive Version Of The Illinois Rape Myth Acceptance Scale. Psychol Sex Orientat Gend Divers. 2021; </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15. Oberheim ST, Swank JM, DePue MK. Building Culturally Sensitive Assessments for Transgender Clients: Best Practices for Instrument Development and the Adaptation Process. J LGBT Issues Couns [Internet]. 2017;11(4):259–70. Available from: https://doi.org/10.1080/15538605.2017.1380554</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16. Staples JM, Bird ER, Masters TN, George WH. Considerations for Culturally Sensitive Research With Transgender Adults: A Qualitative Analysis. J Sex Res. 2018;55(8):1065–76. </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17. Vainapel S, Shamir OY, Tenenbaum Y, Gilam G. The dark side of gendered language: The masculine-generic form as a cause for self-report bias. Psychol Assess. 2015;27(4):1513–9. </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18. Weiss BJ, Hope DA, Capozzoli MC. Heterocentric Language in Commonly Used Measures of Social Anxiety: Recommended Alternate Wording. Behav Ther [Internet]. 2013;44(1):1–11. Available from: http://dx.doi.org/10.1016/j.beth.2012.07.006</a:t>
                      </a:r>
                      <a:endParaRPr lang="en-ZA" sz="400" b="0" kern="1200" dirty="0">
                        <a:solidFill>
                          <a:schemeClr val="tx1"/>
                        </a:solidFill>
                        <a:effectLst/>
                        <a:latin typeface="Calibri body"/>
                        <a:ea typeface="+mn-ea"/>
                        <a:cs typeface="+mn-cs"/>
                      </a:endParaRPr>
                    </a:p>
                    <a:p>
                      <a:r>
                        <a:rPr lang="en-GB" sz="400" b="0" kern="1200" dirty="0">
                          <a:solidFill>
                            <a:schemeClr val="tx1"/>
                          </a:solidFill>
                          <a:effectLst/>
                          <a:latin typeface="Calibri body"/>
                          <a:ea typeface="+mn-ea"/>
                          <a:cs typeface="+mn-cs"/>
                        </a:rPr>
                        <a:t>19. Eliason MJ. An exploration of terminology related to sexuality and gender: Arguments for standardizing the language. Soc Work Public Health. 2014;29(2):162–75. </a:t>
                      </a:r>
                      <a:endParaRPr lang="en-ZA" sz="400" b="0" kern="1200" dirty="0">
                        <a:solidFill>
                          <a:schemeClr val="tx1"/>
                        </a:solidFill>
                        <a:effectLst/>
                        <a:latin typeface="Calibri body"/>
                        <a:ea typeface="+mn-ea"/>
                        <a:cs typeface="+mn-cs"/>
                      </a:endParaRPr>
                    </a:p>
                  </a:txBody>
                  <a:tcP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930311104"/>
                  </a:ext>
                </a:extLst>
              </a:tr>
            </a:tbl>
          </a:graphicData>
        </a:graphic>
      </p:graphicFrame>
      <p:sp>
        <p:nvSpPr>
          <p:cNvPr id="17" name="TextBox 16">
            <a:extLst>
              <a:ext uri="{FF2B5EF4-FFF2-40B4-BE49-F238E27FC236}">
                <a16:creationId xmlns:a16="http://schemas.microsoft.com/office/drawing/2014/main" id="{5FA30661-8169-ED74-4C4A-01F81D4FBF6A}"/>
              </a:ext>
            </a:extLst>
          </p:cNvPr>
          <p:cNvSpPr txBox="1"/>
          <p:nvPr/>
        </p:nvSpPr>
        <p:spPr>
          <a:xfrm>
            <a:off x="219837" y="3074932"/>
            <a:ext cx="3767190" cy="274732"/>
          </a:xfrm>
          <a:prstGeom prst="rect">
            <a:avLst/>
          </a:prstGeom>
          <a:solidFill>
            <a:srgbClr val="FFCC66"/>
          </a:solidFill>
        </p:spPr>
        <p:txBody>
          <a:bodyPr wrap="square" rtlCol="0">
            <a:spAutoFit/>
          </a:bodyPr>
          <a:lstStyle/>
          <a:p>
            <a:pPr algn="ctr"/>
            <a:r>
              <a:rPr lang="en-US" sz="1200" b="1" dirty="0">
                <a:latin typeface="Calibri body"/>
              </a:rPr>
              <a:t>METHOD</a:t>
            </a:r>
            <a:endParaRPr lang="en-ZA" sz="1200" b="1" dirty="0">
              <a:latin typeface="Calibri body"/>
            </a:endParaRPr>
          </a:p>
        </p:txBody>
      </p:sp>
      <p:sp>
        <p:nvSpPr>
          <p:cNvPr id="18" name="TextBox 17">
            <a:extLst>
              <a:ext uri="{FF2B5EF4-FFF2-40B4-BE49-F238E27FC236}">
                <a16:creationId xmlns:a16="http://schemas.microsoft.com/office/drawing/2014/main" id="{BCCC5658-2999-1128-8A48-B0F7A70BF5C6}"/>
              </a:ext>
            </a:extLst>
          </p:cNvPr>
          <p:cNvSpPr txBox="1"/>
          <p:nvPr/>
        </p:nvSpPr>
        <p:spPr>
          <a:xfrm>
            <a:off x="239949" y="911456"/>
            <a:ext cx="3767190" cy="274732"/>
          </a:xfrm>
          <a:prstGeom prst="rect">
            <a:avLst/>
          </a:prstGeom>
          <a:solidFill>
            <a:srgbClr val="FFCC66"/>
          </a:solidFill>
        </p:spPr>
        <p:txBody>
          <a:bodyPr wrap="square" rtlCol="0">
            <a:spAutoFit/>
          </a:bodyPr>
          <a:lstStyle/>
          <a:p>
            <a:pPr algn="ctr"/>
            <a:r>
              <a:rPr lang="en-US" sz="1200" b="1" dirty="0">
                <a:latin typeface="Calibri body"/>
              </a:rPr>
              <a:t>OBJECTIVE</a:t>
            </a:r>
            <a:endParaRPr lang="en-ZA" sz="1200" b="1" dirty="0">
              <a:latin typeface="Calibri body"/>
            </a:endParaRPr>
          </a:p>
        </p:txBody>
      </p:sp>
      <p:sp>
        <p:nvSpPr>
          <p:cNvPr id="19" name="TextBox 18">
            <a:extLst>
              <a:ext uri="{FF2B5EF4-FFF2-40B4-BE49-F238E27FC236}">
                <a16:creationId xmlns:a16="http://schemas.microsoft.com/office/drawing/2014/main" id="{896E3AD4-825C-B8B0-AD7C-FAF95882CD7A}"/>
              </a:ext>
            </a:extLst>
          </p:cNvPr>
          <p:cNvSpPr txBox="1"/>
          <p:nvPr/>
        </p:nvSpPr>
        <p:spPr>
          <a:xfrm>
            <a:off x="8273848" y="911456"/>
            <a:ext cx="3657798" cy="274733"/>
          </a:xfrm>
          <a:prstGeom prst="rect">
            <a:avLst/>
          </a:prstGeom>
          <a:solidFill>
            <a:srgbClr val="FFCC66"/>
          </a:solidFill>
        </p:spPr>
        <p:txBody>
          <a:bodyPr wrap="square" rtlCol="0">
            <a:spAutoFit/>
          </a:bodyPr>
          <a:lstStyle/>
          <a:p>
            <a:pPr algn="ctr"/>
            <a:r>
              <a:rPr lang="en-US" sz="1200" b="1" dirty="0">
                <a:latin typeface="Calibri body"/>
              </a:rPr>
              <a:t>FINDINGS</a:t>
            </a:r>
            <a:endParaRPr lang="en-ZA" sz="1200" b="1" dirty="0">
              <a:latin typeface="Calibri body"/>
            </a:endParaRPr>
          </a:p>
        </p:txBody>
      </p:sp>
      <p:sp>
        <p:nvSpPr>
          <p:cNvPr id="32" name="Flowchart: Alternate Process 31">
            <a:extLst>
              <a:ext uri="{FF2B5EF4-FFF2-40B4-BE49-F238E27FC236}">
                <a16:creationId xmlns:a16="http://schemas.microsoft.com/office/drawing/2014/main" id="{850368AD-425B-B4D7-0364-1AC54E44C216}"/>
              </a:ext>
              <a:ext uri="{C183D7F6-B498-43B3-948B-1728B52AA6E4}">
                <adec:decorative xmlns:adec="http://schemas.microsoft.com/office/drawing/2017/decorative" val="1"/>
              </a:ext>
            </a:extLst>
          </p:cNvPr>
          <p:cNvSpPr/>
          <p:nvPr/>
        </p:nvSpPr>
        <p:spPr>
          <a:xfrm>
            <a:off x="4270977" y="970470"/>
            <a:ext cx="371734" cy="1015023"/>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000" dirty="0">
                <a:latin typeface="Calibri body"/>
              </a:rPr>
              <a:t>IDENTIFICATION</a:t>
            </a:r>
            <a:endParaRPr lang="en-ZA" sz="1000" dirty="0">
              <a:latin typeface="Calibri body"/>
            </a:endParaRPr>
          </a:p>
        </p:txBody>
      </p:sp>
      <p:sp>
        <p:nvSpPr>
          <p:cNvPr id="33" name="Flowchart: Alternate Process 32">
            <a:extLst>
              <a:ext uri="{FF2B5EF4-FFF2-40B4-BE49-F238E27FC236}">
                <a16:creationId xmlns:a16="http://schemas.microsoft.com/office/drawing/2014/main" id="{073FCD89-94BF-F254-CA11-3CD00261F9CA}"/>
              </a:ext>
            </a:extLst>
          </p:cNvPr>
          <p:cNvSpPr/>
          <p:nvPr/>
        </p:nvSpPr>
        <p:spPr>
          <a:xfrm>
            <a:off x="4270977" y="2267672"/>
            <a:ext cx="411709" cy="86328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000" dirty="0">
                <a:latin typeface="Calibri" panose="020F0502020204030204" pitchFamily="34" charset="0"/>
                <a:cs typeface="Calibri" panose="020F0502020204030204" pitchFamily="34" charset="0"/>
              </a:rPr>
              <a:t>SCREENING</a:t>
            </a:r>
            <a:endParaRPr lang="en-ZA" sz="1000" dirty="0">
              <a:latin typeface="Calibri" panose="020F0502020204030204" pitchFamily="34" charset="0"/>
              <a:cs typeface="Calibri" panose="020F0502020204030204" pitchFamily="34" charset="0"/>
            </a:endParaRPr>
          </a:p>
        </p:txBody>
      </p:sp>
      <p:sp>
        <p:nvSpPr>
          <p:cNvPr id="34" name="Flowchart: Alternate Process 33">
            <a:extLst>
              <a:ext uri="{FF2B5EF4-FFF2-40B4-BE49-F238E27FC236}">
                <a16:creationId xmlns:a16="http://schemas.microsoft.com/office/drawing/2014/main" id="{89BED680-7286-83BA-4DB1-0A9783ED0487}"/>
              </a:ext>
            </a:extLst>
          </p:cNvPr>
          <p:cNvSpPr/>
          <p:nvPr/>
        </p:nvSpPr>
        <p:spPr>
          <a:xfrm>
            <a:off x="4240459" y="3429000"/>
            <a:ext cx="475249" cy="863284"/>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algn="ctr">
              <a:lnSpc>
                <a:spcPct val="107000"/>
              </a:lnSpc>
              <a:spcBef>
                <a:spcPts val="200"/>
              </a:spcBef>
              <a:spcAft>
                <a:spcPts val="0"/>
              </a:spcAft>
            </a:pPr>
            <a:r>
              <a:rPr lang="en-GB" sz="10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ELIGIBILITY</a:t>
            </a:r>
            <a:endParaRPr lang="en-ZA" sz="1000"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5" name="Flowchart: Alternate Process 34">
            <a:extLst>
              <a:ext uri="{FF2B5EF4-FFF2-40B4-BE49-F238E27FC236}">
                <a16:creationId xmlns:a16="http://schemas.microsoft.com/office/drawing/2014/main" id="{DDC10B37-CFCF-D9E2-DCA4-104F46FF7DDD}"/>
              </a:ext>
            </a:extLst>
          </p:cNvPr>
          <p:cNvSpPr/>
          <p:nvPr/>
        </p:nvSpPr>
        <p:spPr>
          <a:xfrm>
            <a:off x="4280225" y="4420583"/>
            <a:ext cx="435483" cy="772092"/>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1000" dirty="0">
                <a:latin typeface="Calibri body"/>
              </a:rPr>
              <a:t>INCLUDED</a:t>
            </a:r>
            <a:endParaRPr lang="en-ZA" sz="1000" dirty="0">
              <a:latin typeface="Calibri body"/>
            </a:endParaRPr>
          </a:p>
        </p:txBody>
      </p:sp>
      <p:sp>
        <p:nvSpPr>
          <p:cNvPr id="36" name="TextBox 35">
            <a:extLst>
              <a:ext uri="{FF2B5EF4-FFF2-40B4-BE49-F238E27FC236}">
                <a16:creationId xmlns:a16="http://schemas.microsoft.com/office/drawing/2014/main" id="{6C5D6A47-CC2E-7692-1273-45BADEDEDB42}"/>
              </a:ext>
            </a:extLst>
          </p:cNvPr>
          <p:cNvSpPr txBox="1"/>
          <p:nvPr/>
        </p:nvSpPr>
        <p:spPr>
          <a:xfrm>
            <a:off x="4860021" y="961985"/>
            <a:ext cx="2331485" cy="1061829"/>
          </a:xfrm>
          <a:prstGeom prst="rect">
            <a:avLst/>
          </a:prstGeom>
          <a:noFill/>
          <a:ln w="9525">
            <a:solidFill>
              <a:schemeClr val="tx1"/>
            </a:solidFill>
          </a:ln>
        </p:spPr>
        <p:txBody>
          <a:bodyPr wrap="square" rtlCol="0">
            <a:spAutoFit/>
          </a:bodyPr>
          <a:lstStyle/>
          <a:p>
            <a:r>
              <a:rPr lang="en-GB" sz="900" kern="1200" dirty="0">
                <a:solidFill>
                  <a:schemeClr val="tx1"/>
                </a:solidFill>
                <a:effectLst/>
                <a:latin typeface="Calibri" panose="020F0502020204030204" pitchFamily="34" charset="0"/>
                <a:ea typeface="+mn-ea"/>
                <a:cs typeface="Calibri" panose="020F0502020204030204" pitchFamily="34" charset="0"/>
              </a:rPr>
              <a:t>References identified through data base searching</a:t>
            </a:r>
            <a:r>
              <a:rPr lang="en-ZA" sz="900" dirty="0">
                <a:latin typeface="Calibri" panose="020F0502020204030204" pitchFamily="34" charset="0"/>
                <a:cs typeface="Calibri" panose="020F0502020204030204" pitchFamily="34" charset="0"/>
              </a:rPr>
              <a:t> </a:t>
            </a:r>
            <a:r>
              <a:rPr lang="en-GB" sz="900" kern="1200" dirty="0">
                <a:solidFill>
                  <a:schemeClr val="tx1"/>
                </a:solidFill>
                <a:effectLst/>
                <a:latin typeface="Calibri" panose="020F0502020204030204" pitchFamily="34" charset="0"/>
                <a:ea typeface="+mn-ea"/>
                <a:cs typeface="Calibri" panose="020F0502020204030204" pitchFamily="34" charset="0"/>
              </a:rPr>
              <a:t>(n=8215 )</a:t>
            </a:r>
            <a:endParaRPr lang="en-ZA" sz="900" kern="1200" dirty="0">
              <a:solidFill>
                <a:schemeClr val="tx1"/>
              </a:solidFill>
              <a:effectLst/>
              <a:latin typeface="Calibri" panose="020F0502020204030204" pitchFamily="34" charset="0"/>
              <a:ea typeface="+mn-ea"/>
              <a:cs typeface="Calibri" panose="020F0502020204030204" pitchFamily="34" charset="0"/>
            </a:endParaRPr>
          </a:p>
          <a:p>
            <a:r>
              <a:rPr lang="en-GB" sz="900" kern="1200" dirty="0">
                <a:solidFill>
                  <a:schemeClr val="tx1"/>
                </a:solidFill>
                <a:effectLst/>
                <a:latin typeface="Calibri" panose="020F0502020204030204" pitchFamily="34" charset="0"/>
                <a:ea typeface="+mn-ea"/>
                <a:cs typeface="Calibri" panose="020F0502020204030204" pitchFamily="34" charset="0"/>
              </a:rPr>
              <a:t> - Ovid Medline (n=1548)  </a:t>
            </a:r>
            <a:endParaRPr lang="en-ZA" sz="900" kern="1200" dirty="0">
              <a:solidFill>
                <a:schemeClr val="tx1"/>
              </a:solidFill>
              <a:effectLst/>
              <a:latin typeface="Calibri" panose="020F0502020204030204" pitchFamily="34" charset="0"/>
              <a:ea typeface="+mn-ea"/>
              <a:cs typeface="Calibri" panose="020F0502020204030204" pitchFamily="34" charset="0"/>
            </a:endParaRPr>
          </a:p>
          <a:p>
            <a:r>
              <a:rPr lang="en-GB" sz="900" kern="1200" dirty="0">
                <a:solidFill>
                  <a:schemeClr val="tx1"/>
                </a:solidFill>
                <a:effectLst/>
                <a:latin typeface="Calibri" panose="020F0502020204030204" pitchFamily="34" charset="0"/>
                <a:ea typeface="+mn-ea"/>
                <a:cs typeface="Calibri" panose="020F0502020204030204" pitchFamily="34" charset="0"/>
              </a:rPr>
              <a:t>- PubMed (n=1494)</a:t>
            </a:r>
            <a:endParaRPr lang="en-ZA" sz="900" kern="1200" dirty="0">
              <a:solidFill>
                <a:schemeClr val="tx1"/>
              </a:solidFill>
              <a:effectLst/>
              <a:latin typeface="Calibri" panose="020F0502020204030204" pitchFamily="34" charset="0"/>
              <a:ea typeface="+mn-ea"/>
              <a:cs typeface="Calibri" panose="020F0502020204030204" pitchFamily="34" charset="0"/>
            </a:endParaRPr>
          </a:p>
          <a:p>
            <a:r>
              <a:rPr lang="en-GB" sz="900" kern="1200" dirty="0">
                <a:solidFill>
                  <a:schemeClr val="tx1"/>
                </a:solidFill>
                <a:effectLst/>
                <a:latin typeface="Calibri" panose="020F0502020204030204" pitchFamily="34" charset="0"/>
                <a:ea typeface="+mn-ea"/>
                <a:cs typeface="Calibri" panose="020F0502020204030204" pitchFamily="34" charset="0"/>
              </a:rPr>
              <a:t>- EBSCO Academic Search Complete (n=2538)</a:t>
            </a:r>
            <a:endParaRPr lang="en-ZA" sz="900" kern="1200" dirty="0">
              <a:solidFill>
                <a:schemeClr val="tx1"/>
              </a:solidFill>
              <a:effectLst/>
              <a:latin typeface="Calibri" panose="020F0502020204030204" pitchFamily="34" charset="0"/>
              <a:ea typeface="+mn-ea"/>
              <a:cs typeface="Calibri" panose="020F0502020204030204" pitchFamily="34" charset="0"/>
            </a:endParaRPr>
          </a:p>
          <a:p>
            <a:r>
              <a:rPr lang="en-GB" sz="900" kern="1200" dirty="0">
                <a:solidFill>
                  <a:schemeClr val="tx1"/>
                </a:solidFill>
                <a:effectLst/>
                <a:latin typeface="Calibri" panose="020F0502020204030204" pitchFamily="34" charset="0"/>
                <a:ea typeface="+mn-ea"/>
                <a:cs typeface="Calibri" panose="020F0502020204030204" pitchFamily="34" charset="0"/>
              </a:rPr>
              <a:t>- ProQuest Central (n=646)</a:t>
            </a:r>
            <a:endParaRPr lang="en-ZA" sz="900" kern="1200" dirty="0">
              <a:solidFill>
                <a:schemeClr val="tx1"/>
              </a:solidFill>
              <a:effectLst/>
              <a:latin typeface="Calibri" panose="020F0502020204030204" pitchFamily="34" charset="0"/>
              <a:ea typeface="+mn-ea"/>
              <a:cs typeface="Calibri" panose="020F0502020204030204" pitchFamily="34" charset="0"/>
            </a:endParaRPr>
          </a:p>
          <a:p>
            <a:r>
              <a:rPr lang="en-GB" sz="900" kern="1200" dirty="0">
                <a:solidFill>
                  <a:schemeClr val="tx1"/>
                </a:solidFill>
                <a:effectLst/>
                <a:latin typeface="Calibri" panose="020F0502020204030204" pitchFamily="34" charset="0"/>
                <a:ea typeface="+mn-ea"/>
                <a:cs typeface="Calibri" panose="020F0502020204030204" pitchFamily="34" charset="0"/>
              </a:rPr>
              <a:t>- Scopus (n=1989)</a:t>
            </a:r>
            <a:endParaRPr lang="en-ZA" sz="900" kern="1200" dirty="0">
              <a:solidFill>
                <a:schemeClr val="tx1"/>
              </a:solidFill>
              <a:effectLst/>
              <a:latin typeface="Calibri" panose="020F0502020204030204" pitchFamily="34" charset="0"/>
              <a:ea typeface="+mn-ea"/>
              <a:cs typeface="Calibri" panose="020F0502020204030204" pitchFamily="34" charset="0"/>
            </a:endParaRPr>
          </a:p>
        </p:txBody>
      </p:sp>
      <p:sp>
        <p:nvSpPr>
          <p:cNvPr id="41" name="TextBox 40">
            <a:extLst>
              <a:ext uri="{FF2B5EF4-FFF2-40B4-BE49-F238E27FC236}">
                <a16:creationId xmlns:a16="http://schemas.microsoft.com/office/drawing/2014/main" id="{EC3CA9E0-0247-242F-5594-0EF514E004B6}"/>
              </a:ext>
            </a:extLst>
          </p:cNvPr>
          <p:cNvSpPr txBox="1"/>
          <p:nvPr/>
        </p:nvSpPr>
        <p:spPr>
          <a:xfrm>
            <a:off x="4903272" y="2230531"/>
            <a:ext cx="2000745" cy="369332"/>
          </a:xfrm>
          <a:prstGeom prst="rect">
            <a:avLst/>
          </a:prstGeom>
          <a:noFill/>
          <a:ln w="9525">
            <a:solidFill>
              <a:schemeClr val="tx1"/>
            </a:solidFill>
          </a:ln>
        </p:spPr>
        <p:txBody>
          <a:bodyPr wrap="square" rtlCol="0">
            <a:spAutoFit/>
          </a:bodyPr>
          <a:lstStyle/>
          <a:p>
            <a:r>
              <a:rPr lang="en-GB" sz="900" kern="1200" dirty="0">
                <a:solidFill>
                  <a:schemeClr val="tx1"/>
                </a:solidFill>
                <a:effectLst/>
                <a:latin typeface="Calibri" panose="020F0502020204030204" pitchFamily="34" charset="0"/>
                <a:ea typeface="+mn-ea"/>
                <a:cs typeface="Calibri" panose="020F0502020204030204" pitchFamily="34" charset="0"/>
              </a:rPr>
              <a:t>References after removal of duplicates</a:t>
            </a:r>
            <a:r>
              <a:rPr lang="en-ZA" sz="900" kern="1200" dirty="0">
                <a:solidFill>
                  <a:schemeClr val="tx1"/>
                </a:solidFill>
                <a:effectLst/>
                <a:latin typeface="Calibri" panose="020F0502020204030204" pitchFamily="34" charset="0"/>
                <a:ea typeface="+mn-ea"/>
                <a:cs typeface="Calibri" panose="020F0502020204030204" pitchFamily="34" charset="0"/>
              </a:rPr>
              <a:t> </a:t>
            </a:r>
          </a:p>
          <a:p>
            <a:r>
              <a:rPr lang="en-GB" sz="900" kern="1200" dirty="0">
                <a:solidFill>
                  <a:schemeClr val="tx1"/>
                </a:solidFill>
                <a:effectLst/>
                <a:latin typeface="Calibri" panose="020F0502020204030204" pitchFamily="34" charset="0"/>
                <a:ea typeface="+mn-ea"/>
                <a:cs typeface="Calibri" panose="020F0502020204030204" pitchFamily="34" charset="0"/>
              </a:rPr>
              <a:t>(n=5496)</a:t>
            </a:r>
            <a:endParaRPr lang="en-ZA" sz="900" kern="1200" dirty="0">
              <a:solidFill>
                <a:schemeClr val="tx1"/>
              </a:solidFill>
              <a:effectLst/>
              <a:latin typeface="Calibri" panose="020F0502020204030204" pitchFamily="34" charset="0"/>
              <a:ea typeface="+mn-ea"/>
              <a:cs typeface="Calibri" panose="020F0502020204030204" pitchFamily="34" charset="0"/>
            </a:endParaRPr>
          </a:p>
        </p:txBody>
      </p:sp>
      <p:sp>
        <p:nvSpPr>
          <p:cNvPr id="42" name="TextBox 41">
            <a:extLst>
              <a:ext uri="{FF2B5EF4-FFF2-40B4-BE49-F238E27FC236}">
                <a16:creationId xmlns:a16="http://schemas.microsoft.com/office/drawing/2014/main" id="{7CE667A0-7827-266F-3033-57451309AFEA}"/>
              </a:ext>
            </a:extLst>
          </p:cNvPr>
          <p:cNvSpPr txBox="1"/>
          <p:nvPr/>
        </p:nvSpPr>
        <p:spPr>
          <a:xfrm>
            <a:off x="4860021" y="2803163"/>
            <a:ext cx="2000744" cy="410268"/>
          </a:xfrm>
          <a:prstGeom prst="rect">
            <a:avLst/>
          </a:prstGeom>
          <a:noFill/>
          <a:ln w="9525">
            <a:solidFill>
              <a:schemeClr val="tx1"/>
            </a:solidFill>
          </a:ln>
        </p:spPr>
        <p:txBody>
          <a:bodyPr wrap="square" rtlCol="0">
            <a:spAutoFit/>
          </a:bodyPr>
          <a:lstStyle/>
          <a:p>
            <a:r>
              <a:rPr lang="en-GB" sz="1000" kern="1200" dirty="0">
                <a:solidFill>
                  <a:schemeClr val="tx1"/>
                </a:solidFill>
                <a:effectLst/>
                <a:latin typeface="Calibri body"/>
                <a:ea typeface="+mn-ea"/>
                <a:cs typeface="+mn-cs"/>
              </a:rPr>
              <a:t>Titles &amp; abstracts screened</a:t>
            </a:r>
          </a:p>
          <a:p>
            <a:r>
              <a:rPr lang="en-ZA" sz="1000" kern="1200" dirty="0">
                <a:solidFill>
                  <a:schemeClr val="tx1"/>
                </a:solidFill>
                <a:effectLst/>
                <a:latin typeface="Calibri body"/>
                <a:ea typeface="+mn-ea"/>
                <a:cs typeface="+mn-cs"/>
              </a:rPr>
              <a:t> </a:t>
            </a:r>
            <a:r>
              <a:rPr lang="en-GB" sz="1000" kern="1200" dirty="0">
                <a:solidFill>
                  <a:schemeClr val="tx1"/>
                </a:solidFill>
                <a:effectLst/>
                <a:latin typeface="Calibri body"/>
                <a:ea typeface="+mn-ea"/>
                <a:cs typeface="+mn-cs"/>
              </a:rPr>
              <a:t>(n=5496)</a:t>
            </a:r>
            <a:endParaRPr lang="en-ZA" sz="1000" kern="1200" dirty="0">
              <a:solidFill>
                <a:schemeClr val="tx1"/>
              </a:solidFill>
              <a:effectLst/>
              <a:latin typeface="Calibri body"/>
              <a:ea typeface="+mn-ea"/>
              <a:cs typeface="+mn-cs"/>
            </a:endParaRPr>
          </a:p>
        </p:txBody>
      </p:sp>
      <p:sp>
        <p:nvSpPr>
          <p:cNvPr id="43" name="TextBox 42">
            <a:extLst>
              <a:ext uri="{FF2B5EF4-FFF2-40B4-BE49-F238E27FC236}">
                <a16:creationId xmlns:a16="http://schemas.microsoft.com/office/drawing/2014/main" id="{A31EF2E1-925A-59B6-9C8E-FFEFC9C9BD0B}"/>
              </a:ext>
            </a:extLst>
          </p:cNvPr>
          <p:cNvSpPr txBox="1"/>
          <p:nvPr/>
        </p:nvSpPr>
        <p:spPr>
          <a:xfrm>
            <a:off x="7124603" y="2267671"/>
            <a:ext cx="891350" cy="974882"/>
          </a:xfrm>
          <a:prstGeom prst="rect">
            <a:avLst/>
          </a:prstGeom>
          <a:noFill/>
          <a:ln w="9525">
            <a:solidFill>
              <a:schemeClr val="tx1"/>
            </a:solidFill>
          </a:ln>
        </p:spPr>
        <p:txBody>
          <a:bodyPr wrap="square" rtlCol="0">
            <a:spAutoFit/>
          </a:bodyPr>
          <a:lstStyle/>
          <a:p>
            <a:pPr marL="0" marR="0">
              <a:lnSpc>
                <a:spcPct val="107000"/>
              </a:lnSpc>
              <a:spcBef>
                <a:spcPts val="0"/>
              </a:spcBef>
              <a:spcAft>
                <a:spcPts val="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References excluded, including 561 undetected duplicates</a:t>
            </a:r>
            <a:endParaRPr lang="en-ZA"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(n=5436)</a:t>
            </a:r>
            <a:endParaRPr lang="en-ZA"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852C26C4-B581-96DD-7686-C1AEC1E54627}"/>
              </a:ext>
            </a:extLst>
          </p:cNvPr>
          <p:cNvSpPr txBox="1"/>
          <p:nvPr/>
        </p:nvSpPr>
        <p:spPr>
          <a:xfrm>
            <a:off x="4848134" y="3516140"/>
            <a:ext cx="2132156" cy="646331"/>
          </a:xfrm>
          <a:prstGeom prst="rect">
            <a:avLst/>
          </a:prstGeom>
          <a:noFill/>
          <a:ln w="9525">
            <a:solidFill>
              <a:schemeClr val="tx1"/>
            </a:solidFill>
          </a:ln>
        </p:spPr>
        <p:txBody>
          <a:bodyPr wrap="square" rtlCol="0">
            <a:spAutoFit/>
          </a:bodyPr>
          <a:lstStyle/>
          <a:p>
            <a:r>
              <a:rPr lang="en-GB" sz="900" kern="1200" dirty="0">
                <a:solidFill>
                  <a:schemeClr val="tx1"/>
                </a:solidFill>
                <a:effectLst/>
                <a:latin typeface="Calibri" panose="020F0502020204030204" pitchFamily="34" charset="0"/>
                <a:ea typeface="+mn-ea"/>
                <a:cs typeface="Calibri" panose="020F0502020204030204" pitchFamily="34" charset="0"/>
              </a:rPr>
              <a:t>Full text articles assessed for eligibility (n=60) plus opportunistic discovery of useful articles in </a:t>
            </a:r>
            <a:r>
              <a:rPr lang="en-GB" sz="900" kern="1200" dirty="0">
                <a:effectLst/>
                <a:latin typeface="Calibri" panose="020F0502020204030204" pitchFamily="34" charset="0"/>
                <a:ea typeface="+mn-ea"/>
                <a:cs typeface="Calibri" panose="020F0502020204030204" pitchFamily="34" charset="0"/>
              </a:rPr>
              <a:t>reference lists </a:t>
            </a:r>
            <a:r>
              <a:rPr lang="en-GB" sz="900" kern="1200" dirty="0">
                <a:solidFill>
                  <a:schemeClr val="tx1"/>
                </a:solidFill>
                <a:effectLst/>
                <a:latin typeface="Calibri" panose="020F0502020204030204" pitchFamily="34" charset="0"/>
                <a:ea typeface="+mn-ea"/>
                <a:cs typeface="Calibri" panose="020F0502020204030204" pitchFamily="34" charset="0"/>
              </a:rPr>
              <a:t>(n=10)</a:t>
            </a:r>
            <a:endParaRPr lang="en-ZA" sz="900" kern="1200" dirty="0">
              <a:solidFill>
                <a:schemeClr val="tx1"/>
              </a:solidFill>
              <a:effectLst/>
              <a:latin typeface="Calibri" panose="020F0502020204030204" pitchFamily="34" charset="0"/>
              <a:ea typeface="+mn-ea"/>
              <a:cs typeface="Calibri" panose="020F0502020204030204" pitchFamily="34" charset="0"/>
            </a:endParaRPr>
          </a:p>
          <a:p>
            <a:r>
              <a:rPr lang="en-GB" sz="900" kern="1200" dirty="0">
                <a:solidFill>
                  <a:schemeClr val="tx1"/>
                </a:solidFill>
                <a:effectLst/>
                <a:latin typeface="Calibri" panose="020F0502020204030204" pitchFamily="34" charset="0"/>
                <a:ea typeface="+mn-ea"/>
                <a:cs typeface="Calibri" panose="020F0502020204030204" pitchFamily="34" charset="0"/>
              </a:rPr>
              <a:t>TOTAL (n=70)</a:t>
            </a:r>
            <a:endParaRPr lang="en-ZA" sz="900" dirty="0"/>
          </a:p>
        </p:txBody>
      </p:sp>
      <p:sp>
        <p:nvSpPr>
          <p:cNvPr id="45" name="TextBox 44">
            <a:extLst>
              <a:ext uri="{FF2B5EF4-FFF2-40B4-BE49-F238E27FC236}">
                <a16:creationId xmlns:a16="http://schemas.microsoft.com/office/drawing/2014/main" id="{06A4B012-5F03-6A0B-23D6-F6FECCF02243}"/>
              </a:ext>
            </a:extLst>
          </p:cNvPr>
          <p:cNvSpPr txBox="1"/>
          <p:nvPr/>
        </p:nvSpPr>
        <p:spPr>
          <a:xfrm>
            <a:off x="7124603" y="3429000"/>
            <a:ext cx="891350" cy="974882"/>
          </a:xfrm>
          <a:prstGeom prst="rect">
            <a:avLst/>
          </a:prstGeom>
          <a:noFill/>
          <a:ln w="9525">
            <a:solidFill>
              <a:schemeClr val="tx1"/>
            </a:solidFill>
          </a:ln>
        </p:spPr>
        <p:txBody>
          <a:bodyPr wrap="square" rtlCol="0">
            <a:spAutoFit/>
          </a:bodyPr>
          <a:lstStyle/>
          <a:p>
            <a:pPr marL="0" marR="0">
              <a:lnSpc>
                <a:spcPct val="107000"/>
              </a:lnSpc>
              <a:spcBef>
                <a:spcPts val="0"/>
              </a:spcBef>
              <a:spcAft>
                <a:spcPts val="0"/>
              </a:spcAft>
            </a:pPr>
            <a:r>
              <a:rPr lang="en-GB" sz="900" kern="100" dirty="0">
                <a:effectLst/>
                <a:latin typeface="Calibri" panose="020F0502020204030204" pitchFamily="34" charset="0"/>
                <a:ea typeface="Calibri" panose="020F0502020204030204" pitchFamily="34" charset="0"/>
                <a:cs typeface="Times New Roman" panose="02020603050405020304" pitchFamily="18" charset="0"/>
              </a:rPr>
              <a:t>Full text articles excluded for not meeting inclusion criteria</a:t>
            </a:r>
            <a:r>
              <a:rPr lang="en-ZA" sz="900" kern="100" dirty="0">
                <a:latin typeface="Calibri" panose="020F0502020204030204" pitchFamily="34" charset="0"/>
                <a:ea typeface="Calibri" panose="020F0502020204030204" pitchFamily="34" charset="0"/>
                <a:cs typeface="Times New Roman" panose="02020603050405020304" pitchFamily="18" charset="0"/>
              </a:rPr>
              <a:t> </a:t>
            </a:r>
            <a:r>
              <a:rPr lang="en-GB" sz="900" kern="100" dirty="0">
                <a:effectLst/>
                <a:latin typeface="Calibri" panose="020F0502020204030204" pitchFamily="34" charset="0"/>
                <a:ea typeface="Calibri" panose="020F0502020204030204" pitchFamily="34" charset="0"/>
                <a:cs typeface="Times New Roman" panose="02020603050405020304" pitchFamily="18" charset="0"/>
              </a:rPr>
              <a:t>(n=52)</a:t>
            </a:r>
            <a:endParaRPr lang="en-ZA"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83CD6E19-FC15-2C35-1277-C1F6B4E7437D}"/>
              </a:ext>
            </a:extLst>
          </p:cNvPr>
          <p:cNvSpPr txBox="1"/>
          <p:nvPr/>
        </p:nvSpPr>
        <p:spPr>
          <a:xfrm>
            <a:off x="4903272" y="4442903"/>
            <a:ext cx="2086642" cy="414344"/>
          </a:xfrm>
          <a:prstGeom prst="rect">
            <a:avLst/>
          </a:prstGeom>
          <a:noFill/>
          <a:ln w="9525">
            <a:solidFill>
              <a:schemeClr val="tx1"/>
            </a:solidFill>
          </a:ln>
        </p:spPr>
        <p:txBody>
          <a:bodyPr wrap="square" rtlCol="0">
            <a:spAutoFit/>
          </a:bodyPr>
          <a:lstStyle/>
          <a:p>
            <a:pPr marL="0" marR="0">
              <a:lnSpc>
                <a:spcPct val="107000"/>
              </a:lnSpc>
              <a:spcBef>
                <a:spcPts val="0"/>
              </a:spcBef>
              <a:spcAft>
                <a:spcPts val="0"/>
              </a:spcAft>
            </a:pPr>
            <a:r>
              <a:rPr lang="en-GB" sz="1000" kern="100" dirty="0">
                <a:effectLst/>
                <a:latin typeface="Calibri" panose="020F0502020204030204" pitchFamily="34" charset="0"/>
                <a:ea typeface="Calibri" panose="020F0502020204030204" pitchFamily="34" charset="0"/>
                <a:cs typeface="Calibri" panose="020F0502020204030204" pitchFamily="34" charset="0"/>
              </a:rPr>
              <a:t>Articles included in scoping review synthesis</a:t>
            </a:r>
            <a:r>
              <a:rPr lang="en-ZA" sz="1000" kern="100" dirty="0">
                <a:latin typeface="Calibri" panose="020F0502020204030204" pitchFamily="34" charset="0"/>
                <a:ea typeface="Calibri" panose="020F0502020204030204" pitchFamily="34" charset="0"/>
                <a:cs typeface="Calibri" panose="020F0502020204030204" pitchFamily="34" charset="0"/>
              </a:rPr>
              <a:t> </a:t>
            </a:r>
            <a:r>
              <a:rPr lang="en-GB" sz="1000" kern="100" dirty="0">
                <a:effectLst/>
                <a:latin typeface="Calibri" panose="020F0502020204030204" pitchFamily="34" charset="0"/>
                <a:ea typeface="Calibri" panose="020F0502020204030204" pitchFamily="34" charset="0"/>
                <a:cs typeface="Calibri" panose="020F0502020204030204" pitchFamily="34" charset="0"/>
              </a:rPr>
              <a:t>(n=18)</a:t>
            </a:r>
            <a:endParaRPr lang="en-ZA" sz="1000" kern="1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48" name="Straight Arrow Connector 47">
            <a:extLst>
              <a:ext uri="{FF2B5EF4-FFF2-40B4-BE49-F238E27FC236}">
                <a16:creationId xmlns:a16="http://schemas.microsoft.com/office/drawing/2014/main" id="{62134042-C660-1169-5B24-E4F96143923C}"/>
              </a:ext>
            </a:extLst>
          </p:cNvPr>
          <p:cNvCxnSpPr>
            <a:cxnSpLocks/>
          </p:cNvCxnSpPr>
          <p:nvPr/>
        </p:nvCxnSpPr>
        <p:spPr>
          <a:xfrm>
            <a:off x="5860393" y="2023814"/>
            <a:ext cx="0" cy="2202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97A2FFC6-06B6-A7E4-46A3-06339B769949}"/>
              </a:ext>
            </a:extLst>
          </p:cNvPr>
          <p:cNvCxnSpPr>
            <a:cxnSpLocks/>
          </p:cNvCxnSpPr>
          <p:nvPr/>
        </p:nvCxnSpPr>
        <p:spPr>
          <a:xfrm>
            <a:off x="5869512" y="2600607"/>
            <a:ext cx="0" cy="2059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F84C6E96-EBAF-80D8-0166-E433244AD402}"/>
              </a:ext>
            </a:extLst>
          </p:cNvPr>
          <p:cNvCxnSpPr/>
          <p:nvPr/>
        </p:nvCxnSpPr>
        <p:spPr>
          <a:xfrm>
            <a:off x="6860765" y="2949413"/>
            <a:ext cx="24108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ADBE9E11-C8BC-3B10-F549-032D20283E24}"/>
              </a:ext>
            </a:extLst>
          </p:cNvPr>
          <p:cNvCxnSpPr>
            <a:stCxn id="44" idx="3"/>
          </p:cNvCxnSpPr>
          <p:nvPr/>
        </p:nvCxnSpPr>
        <p:spPr>
          <a:xfrm flipV="1">
            <a:off x="6980290" y="3839305"/>
            <a:ext cx="13242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8756ED53-2BDA-C397-ED25-FEEED1E52E94}"/>
              </a:ext>
            </a:extLst>
          </p:cNvPr>
          <p:cNvCxnSpPr>
            <a:cxnSpLocks/>
          </p:cNvCxnSpPr>
          <p:nvPr/>
        </p:nvCxnSpPr>
        <p:spPr>
          <a:xfrm flipH="1">
            <a:off x="5926099" y="3250876"/>
            <a:ext cx="1198504" cy="2278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F6E2E587-9496-2AA6-6C86-88391D82D053}"/>
              </a:ext>
            </a:extLst>
          </p:cNvPr>
          <p:cNvCxnSpPr>
            <a:cxnSpLocks/>
          </p:cNvCxnSpPr>
          <p:nvPr/>
        </p:nvCxnSpPr>
        <p:spPr>
          <a:xfrm flipH="1">
            <a:off x="5914212" y="4348489"/>
            <a:ext cx="1187634" cy="979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10" name="Table 9">
            <a:extLst>
              <a:ext uri="{FF2B5EF4-FFF2-40B4-BE49-F238E27FC236}">
                <a16:creationId xmlns:a16="http://schemas.microsoft.com/office/drawing/2014/main" id="{03F70209-639B-AD5C-D456-9812B44DDD18}"/>
              </a:ext>
            </a:extLst>
          </p:cNvPr>
          <p:cNvGraphicFramePr>
            <a:graphicFrameLocks noGrp="1"/>
          </p:cNvGraphicFramePr>
          <p:nvPr>
            <p:extLst>
              <p:ext uri="{D42A27DB-BD31-4B8C-83A1-F6EECF244321}">
                <p14:modId xmlns:p14="http://schemas.microsoft.com/office/powerpoint/2010/main" val="296473485"/>
              </p:ext>
            </p:extLst>
          </p:nvPr>
        </p:nvGraphicFramePr>
        <p:xfrm>
          <a:off x="4226811" y="5834461"/>
          <a:ext cx="3775497" cy="686689"/>
        </p:xfrm>
        <a:graphic>
          <a:graphicData uri="http://schemas.openxmlformats.org/drawingml/2006/table">
            <a:tbl>
              <a:tblPr firstRow="1" bandRow="1">
                <a:tableStyleId>{5C22544A-7EE6-4342-B048-85BDC9FD1C3A}</a:tableStyleId>
              </a:tblPr>
              <a:tblGrid>
                <a:gridCol w="179141">
                  <a:extLst>
                    <a:ext uri="{9D8B030D-6E8A-4147-A177-3AD203B41FA5}">
                      <a16:colId xmlns:a16="http://schemas.microsoft.com/office/drawing/2014/main" val="1103929805"/>
                    </a:ext>
                  </a:extLst>
                </a:gridCol>
                <a:gridCol w="415047">
                  <a:extLst>
                    <a:ext uri="{9D8B030D-6E8A-4147-A177-3AD203B41FA5}">
                      <a16:colId xmlns:a16="http://schemas.microsoft.com/office/drawing/2014/main" val="1637484687"/>
                    </a:ext>
                  </a:extLst>
                </a:gridCol>
                <a:gridCol w="263133">
                  <a:extLst>
                    <a:ext uri="{9D8B030D-6E8A-4147-A177-3AD203B41FA5}">
                      <a16:colId xmlns:a16="http://schemas.microsoft.com/office/drawing/2014/main" val="2588418765"/>
                    </a:ext>
                  </a:extLst>
                </a:gridCol>
                <a:gridCol w="251460">
                  <a:extLst>
                    <a:ext uri="{9D8B030D-6E8A-4147-A177-3AD203B41FA5}">
                      <a16:colId xmlns:a16="http://schemas.microsoft.com/office/drawing/2014/main" val="3704498685"/>
                    </a:ext>
                  </a:extLst>
                </a:gridCol>
                <a:gridCol w="293370">
                  <a:extLst>
                    <a:ext uri="{9D8B030D-6E8A-4147-A177-3AD203B41FA5}">
                      <a16:colId xmlns:a16="http://schemas.microsoft.com/office/drawing/2014/main" val="2071643678"/>
                    </a:ext>
                  </a:extLst>
                </a:gridCol>
                <a:gridCol w="400050">
                  <a:extLst>
                    <a:ext uri="{9D8B030D-6E8A-4147-A177-3AD203B41FA5}">
                      <a16:colId xmlns:a16="http://schemas.microsoft.com/office/drawing/2014/main" val="1614720307"/>
                    </a:ext>
                  </a:extLst>
                </a:gridCol>
                <a:gridCol w="432748">
                  <a:extLst>
                    <a:ext uri="{9D8B030D-6E8A-4147-A177-3AD203B41FA5}">
                      <a16:colId xmlns:a16="http://schemas.microsoft.com/office/drawing/2014/main" val="3996304783"/>
                    </a:ext>
                  </a:extLst>
                </a:gridCol>
                <a:gridCol w="357329">
                  <a:extLst>
                    <a:ext uri="{9D8B030D-6E8A-4147-A177-3AD203B41FA5}">
                      <a16:colId xmlns:a16="http://schemas.microsoft.com/office/drawing/2014/main" val="3932972016"/>
                    </a:ext>
                  </a:extLst>
                </a:gridCol>
                <a:gridCol w="359924">
                  <a:extLst>
                    <a:ext uri="{9D8B030D-6E8A-4147-A177-3AD203B41FA5}">
                      <a16:colId xmlns:a16="http://schemas.microsoft.com/office/drawing/2014/main" val="1383499140"/>
                    </a:ext>
                  </a:extLst>
                </a:gridCol>
                <a:gridCol w="362569">
                  <a:extLst>
                    <a:ext uri="{9D8B030D-6E8A-4147-A177-3AD203B41FA5}">
                      <a16:colId xmlns:a16="http://schemas.microsoft.com/office/drawing/2014/main" val="3485382037"/>
                    </a:ext>
                  </a:extLst>
                </a:gridCol>
                <a:gridCol w="460726">
                  <a:extLst>
                    <a:ext uri="{9D8B030D-6E8A-4147-A177-3AD203B41FA5}">
                      <a16:colId xmlns:a16="http://schemas.microsoft.com/office/drawing/2014/main" val="1444445660"/>
                    </a:ext>
                  </a:extLst>
                </a:gridCol>
              </a:tblGrid>
              <a:tr h="188239">
                <a:tc gridSpan="4">
                  <a:txBody>
                    <a:bodyPr/>
                    <a:lstStyle/>
                    <a:p>
                      <a:pPr algn="ctr"/>
                      <a:r>
                        <a:rPr lang="en-US" sz="900" dirty="0">
                          <a:solidFill>
                            <a:schemeClr val="tx1"/>
                          </a:solidFill>
                          <a:highlight>
                            <a:srgbClr val="FF0000"/>
                          </a:highlight>
                          <a:latin typeface="Calibri body"/>
                        </a:rPr>
                        <a:t>SOURCE</a:t>
                      </a:r>
                      <a:endParaRPr lang="en-ZA" sz="900" dirty="0">
                        <a:solidFill>
                          <a:schemeClr val="tx1"/>
                        </a:solidFill>
                        <a:highlight>
                          <a:srgbClr val="FF0000"/>
                        </a:highlight>
                        <a:latin typeface="Calibri body"/>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rgbClr val="FF0000"/>
                    </a:solidFill>
                  </a:tcPr>
                </a:tc>
                <a:tc hMerge="1">
                  <a:txBody>
                    <a:bodyPr/>
                    <a:lstStyle/>
                    <a:p>
                      <a:endParaRPr lang="en-ZA" sz="800" dirty="0">
                        <a:latin typeface="Calibri body"/>
                      </a:endParaRPr>
                    </a:p>
                  </a:txBody>
                  <a:tcPr/>
                </a:tc>
                <a:tc hMerge="1">
                  <a:txBody>
                    <a:bodyPr/>
                    <a:lstStyle/>
                    <a:p>
                      <a:endParaRPr lang="en-ZA" sz="800" dirty="0">
                        <a:latin typeface="Calibri body"/>
                      </a:endParaRPr>
                    </a:p>
                  </a:txBody>
                  <a:tcPr/>
                </a:tc>
                <a:tc hMerge="1">
                  <a:txBody>
                    <a:bodyPr/>
                    <a:lstStyle/>
                    <a:p>
                      <a:endParaRPr lang="en-ZA" sz="800" dirty="0">
                        <a:latin typeface="Calibri body"/>
                      </a:endParaRPr>
                    </a:p>
                  </a:txBody>
                  <a:tcPr/>
                </a:tc>
                <a:tc gridSpan="3">
                  <a:txBody>
                    <a:bodyPr/>
                    <a:lstStyle/>
                    <a:p>
                      <a:pPr algn="ctr"/>
                      <a:r>
                        <a:rPr lang="en-US" sz="900" dirty="0">
                          <a:solidFill>
                            <a:schemeClr val="tx1"/>
                          </a:solidFill>
                          <a:latin typeface="Calibri body"/>
                        </a:rPr>
                        <a:t>POPULATION</a:t>
                      </a:r>
                      <a:endParaRPr lang="en-ZA" sz="900" dirty="0">
                        <a:solidFill>
                          <a:schemeClr val="tx1"/>
                        </a:solidFill>
                        <a:latin typeface="Calibri body"/>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rgbClr val="FF9933"/>
                    </a:solidFill>
                  </a:tcPr>
                </a:tc>
                <a:tc hMerge="1">
                  <a:txBody>
                    <a:bodyPr/>
                    <a:lstStyle/>
                    <a:p>
                      <a:endParaRPr lang="en-ZA" sz="800" dirty="0">
                        <a:latin typeface="Calibri body"/>
                      </a:endParaRPr>
                    </a:p>
                  </a:txBody>
                  <a:tcPr>
                    <a:solidFill>
                      <a:srgbClr val="FF9933"/>
                    </a:solidFill>
                  </a:tcPr>
                </a:tc>
                <a:tc hMerge="1">
                  <a:txBody>
                    <a:bodyPr/>
                    <a:lstStyle/>
                    <a:p>
                      <a:endParaRPr lang="en-ZA" sz="800" dirty="0">
                        <a:latin typeface="Calibri body"/>
                      </a:endParaRPr>
                    </a:p>
                  </a:txBody>
                  <a:tcPr>
                    <a:solidFill>
                      <a:srgbClr val="FF9933"/>
                    </a:solidFill>
                  </a:tcPr>
                </a:tc>
                <a:tc gridSpan="2">
                  <a:txBody>
                    <a:bodyPr/>
                    <a:lstStyle/>
                    <a:p>
                      <a:pPr algn="ctr"/>
                      <a:r>
                        <a:rPr lang="en-US" sz="900" dirty="0">
                          <a:solidFill>
                            <a:schemeClr val="tx1"/>
                          </a:solidFill>
                          <a:latin typeface="Calibri body"/>
                        </a:rPr>
                        <a:t>METHOD</a:t>
                      </a:r>
                      <a:endParaRPr lang="en-ZA" sz="900" dirty="0">
                        <a:solidFill>
                          <a:schemeClr val="tx1"/>
                        </a:solidFill>
                        <a:latin typeface="Calibri body"/>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rgbClr val="00B050"/>
                    </a:solidFill>
                  </a:tcPr>
                </a:tc>
                <a:tc hMerge="1">
                  <a:txBody>
                    <a:bodyPr/>
                    <a:lstStyle/>
                    <a:p>
                      <a:endParaRPr lang="en-ZA" sz="800" dirty="0">
                        <a:latin typeface="Calibri body"/>
                      </a:endParaRPr>
                    </a:p>
                  </a:txBody>
                  <a:tcPr/>
                </a:tc>
                <a:tc gridSpan="2">
                  <a:txBody>
                    <a:bodyPr/>
                    <a:lstStyle/>
                    <a:p>
                      <a:r>
                        <a:rPr lang="en-US" sz="900" dirty="0">
                          <a:solidFill>
                            <a:schemeClr val="tx1"/>
                          </a:solidFill>
                          <a:latin typeface="Calibri body"/>
                        </a:rPr>
                        <a:t>FINDINGS</a:t>
                      </a:r>
                      <a:endParaRPr lang="en-ZA" sz="900" dirty="0">
                        <a:latin typeface="Calibri body"/>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solidFill>
                      <a:srgbClr val="00B0F0"/>
                    </a:solidFill>
                  </a:tcPr>
                </a:tc>
                <a:tc hMerge="1">
                  <a:txBody>
                    <a:bodyPr/>
                    <a:lstStyle/>
                    <a:p>
                      <a:endParaRPr lang="en-ZA" sz="800" dirty="0">
                        <a:latin typeface="Calibri body"/>
                      </a:endParaRPr>
                    </a:p>
                  </a:txBody>
                  <a:tcP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40641252"/>
                  </a:ext>
                </a:extLst>
              </a:tr>
              <a:tr h="458089">
                <a:tc>
                  <a:txBody>
                    <a:bodyPr/>
                    <a:lstStyle/>
                    <a:p>
                      <a:r>
                        <a:rPr lang="en-US" sz="600" dirty="0">
                          <a:latin typeface="Calibri body"/>
                        </a:rPr>
                        <a:t>Title</a:t>
                      </a:r>
                      <a:endParaRPr lang="en-ZA" sz="600" dirty="0">
                        <a:latin typeface="Calibri body"/>
                      </a:endParaRPr>
                    </a:p>
                  </a:txBody>
                  <a:tcPr marL="0" marR="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r>
                        <a:rPr lang="en-US" sz="600" dirty="0">
                          <a:latin typeface="Calibri body"/>
                        </a:rPr>
                        <a:t>Year of publication</a:t>
                      </a:r>
                      <a:endParaRPr lang="en-ZA" sz="600" dirty="0">
                        <a:latin typeface="Calibri body"/>
                      </a:endParaRPr>
                    </a:p>
                  </a:txBody>
                  <a:tcPr marL="0" marR="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r>
                        <a:rPr lang="en-US" sz="600" dirty="0">
                          <a:latin typeface="Calibri body"/>
                        </a:rPr>
                        <a:t>Authors</a:t>
                      </a:r>
                      <a:endParaRPr lang="en-ZA" sz="600" dirty="0">
                        <a:latin typeface="Calibri body"/>
                      </a:endParaRPr>
                    </a:p>
                  </a:txBody>
                  <a:tcPr marL="0" marR="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r>
                        <a:rPr lang="en-US" sz="600" dirty="0">
                          <a:latin typeface="Calibri body"/>
                        </a:rPr>
                        <a:t>Journal</a:t>
                      </a:r>
                      <a:endParaRPr lang="en-ZA" sz="600" dirty="0">
                        <a:latin typeface="Calibri body"/>
                      </a:endParaRPr>
                    </a:p>
                  </a:txBody>
                  <a:tcPr marL="0" marR="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r>
                        <a:rPr lang="en-US" sz="600" dirty="0">
                          <a:latin typeface="Calibri body"/>
                        </a:rPr>
                        <a:t>Study / location (country) </a:t>
                      </a:r>
                      <a:endParaRPr lang="en-ZA" sz="600" dirty="0">
                        <a:latin typeface="Calibri body"/>
                      </a:endParaRPr>
                    </a:p>
                  </a:txBody>
                  <a:tcPr marL="0" marR="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r>
                        <a:rPr lang="en-US" sz="600" dirty="0">
                          <a:latin typeface="Calibri body"/>
                        </a:rPr>
                        <a:t>Aim of study</a:t>
                      </a:r>
                      <a:endParaRPr lang="en-ZA" sz="600" dirty="0">
                        <a:latin typeface="Calibri body"/>
                      </a:endParaRPr>
                    </a:p>
                  </a:txBody>
                  <a:tcPr marL="0" marR="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r>
                        <a:rPr lang="en-US" sz="600" dirty="0">
                          <a:latin typeface="Calibri body"/>
                        </a:rPr>
                        <a:t>Participants</a:t>
                      </a:r>
                      <a:endParaRPr lang="en-ZA" sz="600" dirty="0">
                        <a:latin typeface="Calibri body"/>
                      </a:endParaRPr>
                    </a:p>
                  </a:txBody>
                  <a:tcPr marL="0" marR="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r>
                        <a:rPr lang="en-US" sz="600" dirty="0">
                          <a:latin typeface="Calibri body"/>
                        </a:rPr>
                        <a:t>Study design</a:t>
                      </a:r>
                      <a:endParaRPr lang="en-ZA" sz="600" dirty="0">
                        <a:latin typeface="Calibri body"/>
                      </a:endParaRPr>
                    </a:p>
                  </a:txBody>
                  <a:tcPr marL="0" marR="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r>
                        <a:rPr lang="en-US" sz="600" dirty="0">
                          <a:latin typeface="Calibri body"/>
                        </a:rPr>
                        <a:t>Outcome</a:t>
                      </a:r>
                      <a:r>
                        <a:rPr lang="en-US" sz="800" dirty="0">
                          <a:latin typeface="Calibri body"/>
                        </a:rPr>
                        <a:t> </a:t>
                      </a:r>
                      <a:r>
                        <a:rPr lang="en-US" sz="600" dirty="0">
                          <a:latin typeface="Calibri body"/>
                        </a:rPr>
                        <a:t>measure</a:t>
                      </a:r>
                      <a:endParaRPr lang="en-ZA" sz="600" dirty="0">
                        <a:latin typeface="Calibri body"/>
                      </a:endParaRPr>
                    </a:p>
                  </a:txBody>
                  <a:tcPr marL="0" marR="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r>
                        <a:rPr lang="en-US" sz="600" dirty="0">
                          <a:latin typeface="Calibri body"/>
                        </a:rPr>
                        <a:t>Important results</a:t>
                      </a:r>
                      <a:endParaRPr lang="en-ZA" sz="600" dirty="0">
                        <a:latin typeface="Calibri body"/>
                      </a:endParaRPr>
                    </a:p>
                  </a:txBody>
                  <a:tcPr marL="0" marR="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r>
                        <a:rPr lang="en-US" sz="600" dirty="0">
                          <a:solidFill>
                            <a:schemeClr val="tx1"/>
                          </a:solidFill>
                          <a:latin typeface="Calibri body"/>
                        </a:rPr>
                        <a:t>Limitations</a:t>
                      </a:r>
                      <a:r>
                        <a:rPr lang="en-US" sz="800" dirty="0">
                          <a:solidFill>
                            <a:schemeClr val="tx1"/>
                          </a:solidFill>
                          <a:latin typeface="Calibri body"/>
                        </a:rPr>
                        <a:t> </a:t>
                      </a:r>
                      <a:r>
                        <a:rPr lang="en-US" sz="600" dirty="0">
                          <a:solidFill>
                            <a:schemeClr val="tx1"/>
                          </a:solidFill>
                          <a:latin typeface="Calibri body"/>
                        </a:rPr>
                        <a:t>in relation</a:t>
                      </a:r>
                      <a:r>
                        <a:rPr lang="en-US" sz="800" dirty="0">
                          <a:solidFill>
                            <a:schemeClr val="tx1"/>
                          </a:solidFill>
                          <a:latin typeface="Calibri body"/>
                        </a:rPr>
                        <a:t> </a:t>
                      </a:r>
                      <a:r>
                        <a:rPr lang="en-US" sz="600" dirty="0">
                          <a:solidFill>
                            <a:schemeClr val="tx1"/>
                          </a:solidFill>
                          <a:latin typeface="Calibri body"/>
                        </a:rPr>
                        <a:t>t</a:t>
                      </a:r>
                      <a:r>
                        <a:rPr lang="en-US" sz="600" dirty="0">
                          <a:latin typeface="Calibri body"/>
                        </a:rPr>
                        <a:t>o </a:t>
                      </a:r>
                      <a:r>
                        <a:rPr lang="en-US" sz="600" b="0" dirty="0">
                          <a:latin typeface="Calibri body"/>
                        </a:rPr>
                        <a:t>our study</a:t>
                      </a:r>
                      <a:endParaRPr lang="en-ZA" sz="600" b="0" dirty="0">
                        <a:latin typeface="Calibri body"/>
                      </a:endParaRPr>
                    </a:p>
                  </a:txBody>
                  <a:tcPr marL="0" marR="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9920499"/>
                  </a:ext>
                </a:extLst>
              </a:tr>
            </a:tbl>
          </a:graphicData>
        </a:graphic>
      </p:graphicFrame>
      <p:cxnSp>
        <p:nvCxnSpPr>
          <p:cNvPr id="13" name="Straight Connector 12">
            <a:extLst>
              <a:ext uri="{FF2B5EF4-FFF2-40B4-BE49-F238E27FC236}">
                <a16:creationId xmlns:a16="http://schemas.microsoft.com/office/drawing/2014/main" id="{093DDC21-4E05-A073-D5A5-09FFF2E13FC7}"/>
              </a:ext>
            </a:extLst>
          </p:cNvPr>
          <p:cNvCxnSpPr/>
          <p:nvPr/>
        </p:nvCxnSpPr>
        <p:spPr>
          <a:xfrm>
            <a:off x="4124325" y="5455920"/>
            <a:ext cx="39433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0784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296E15BAF57041A774F4D5316366FF" ma:contentTypeVersion="14" ma:contentTypeDescription="Create a new document." ma:contentTypeScope="" ma:versionID="5b3d31f9406923266e19a251e7e1925f">
  <xsd:schema xmlns:xsd="http://www.w3.org/2001/XMLSchema" xmlns:xs="http://www.w3.org/2001/XMLSchema" xmlns:p="http://schemas.microsoft.com/office/2006/metadata/properties" xmlns:ns2="d7e201e0-7ba1-4fd0-b022-03ac33d052c0" xmlns:ns3="e25f615b-eebd-4e2a-b1e3-b3bb6a011368" targetNamespace="http://schemas.microsoft.com/office/2006/metadata/properties" ma:root="true" ma:fieldsID="4218752b27ed29a11fa65fc7df10aeab" ns2:_="" ns3:_="">
    <xsd:import namespace="d7e201e0-7ba1-4fd0-b022-03ac33d052c0"/>
    <xsd:import namespace="e25f615b-eebd-4e2a-b1e3-b3bb6a0113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e201e0-7ba1-4fd0-b022-03ac33d05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f72f27b-f989-48c3-999a-f20f870c1ee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f615b-eebd-4e2a-b1e3-b3bb6a01136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28c4e3b-88eb-4c14-8dcb-be66e22babc3}" ma:internalName="TaxCatchAll" ma:showField="CatchAllData" ma:web="e25f615b-eebd-4e2a-b1e3-b3bb6a0113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CD75D2-4598-48A8-A3F8-7DA9ED82B6D4}"/>
</file>

<file path=customXml/itemProps2.xml><?xml version="1.0" encoding="utf-8"?>
<ds:datastoreItem xmlns:ds="http://schemas.openxmlformats.org/officeDocument/2006/customXml" ds:itemID="{F7956E14-1C67-4EF4-A316-658B4DA9649E}"/>
</file>

<file path=docProps/app.xml><?xml version="1.0" encoding="utf-8"?>
<Properties xmlns="http://schemas.openxmlformats.org/officeDocument/2006/extended-properties" xmlns:vt="http://schemas.openxmlformats.org/officeDocument/2006/docPropsVTypes">
  <Template>Theme1</Template>
  <TotalTime>4618</TotalTime>
  <Words>1594</Words>
  <Application>Microsoft Office PowerPoint</Application>
  <PresentationFormat>Widescreen</PresentationFormat>
  <Paragraphs>97</Paragraphs>
  <Slides>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Calibri</vt:lpstr>
      <vt:lpstr>Calibri body</vt:lpstr>
      <vt:lpstr>Calibri Light</vt:lpstr>
      <vt:lpstr>Office Theme</vt:lpstr>
      <vt:lpstr>He/She/They: Preliminary findings from the gender-inclusive language scoping review Des Scott, Sarah Derrett, Valentina Rupel, Jennifer Jelsma, Gagan Gurung (on behalf of advisors to the scoping review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 Scott</dc:creator>
  <cp:lastModifiedBy>Des Scott</cp:lastModifiedBy>
  <cp:revision>27</cp:revision>
  <dcterms:created xsi:type="dcterms:W3CDTF">2024-01-10T15:05:45Z</dcterms:created>
  <dcterms:modified xsi:type="dcterms:W3CDTF">2024-01-23T07:54:53Z</dcterms:modified>
</cp:coreProperties>
</file>