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82E397-4685-4B36-B4B5-E60E26FE019A}">
  <a:tblStyle styleId="{F082E397-4685-4B36-B4B5-E60E26FE0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314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7571c1c1f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7571c1c1f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9"/>
            <a:ext cx="11360800" cy="2736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08" lvl="0" indent="-304808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609615" lvl="1" indent="-27094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914423" lvl="2" indent="-27094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219230" lvl="3" indent="-27094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524038" lvl="4" indent="-27094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828845" lvl="5" indent="-27094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2133653" lvl="6" indent="-27094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2438461" lvl="7" indent="-27094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743268" lvl="8" indent="-27094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599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08" lvl="0" indent="-304808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609615" lvl="1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914423" lvl="2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219230" lvl="3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524038" lvl="4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828845" lvl="5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2133653" lvl="6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2438461" lvl="7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743268" lvl="8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599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08" lvl="0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1pPr>
            <a:lvl2pPr marL="609615" lvl="1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2pPr>
            <a:lvl3pPr marL="914423" lvl="2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3pPr>
            <a:lvl4pPr marL="1219230" lvl="3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4pPr>
            <a:lvl5pPr marL="1524038" lvl="4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5pPr>
            <a:lvl6pPr marL="1828845" lvl="5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6pPr>
            <a:lvl7pPr marL="2133653" lvl="6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7pPr>
            <a:lvl8pPr marL="2438461" lvl="7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8pPr>
            <a:lvl9pPr marL="2743268" lvl="8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08" lvl="0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1pPr>
            <a:lvl2pPr marL="609615" lvl="1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2pPr>
            <a:lvl3pPr marL="914423" lvl="2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3pPr>
            <a:lvl4pPr marL="1219230" lvl="3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4pPr>
            <a:lvl5pPr marL="1524038" lvl="4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5pPr>
            <a:lvl6pPr marL="1828845" lvl="5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6pPr>
            <a:lvl7pPr marL="2133653" lvl="6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7pPr>
            <a:lvl8pPr marL="2438461" lvl="7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8pPr>
            <a:lvl9pPr marL="2743268" lvl="8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599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1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1"/>
            <a:ext cx="3744000" cy="4239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08" lvl="0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marL="609615" lvl="1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2pPr>
            <a:lvl3pPr marL="914423" lvl="2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3pPr>
            <a:lvl4pPr marL="1219230" lvl="3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4pPr>
            <a:lvl5pPr marL="1524038" lvl="4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5pPr>
            <a:lvl6pPr marL="1828845" lvl="5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6pPr>
            <a:lvl7pPr marL="2133653" lvl="6" indent="-2540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7pPr>
            <a:lvl8pPr marL="2438461" lvl="7" indent="-2540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8pPr>
            <a:lvl9pPr marL="2743268" lvl="8" indent="-2540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600" cy="1976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79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304808" lvl="0" indent="-304808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609615" lvl="1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914423" lvl="2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219230" lvl="3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524038" lvl="4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828845" lvl="5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2133653" lvl="6" indent="-27094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2438461" lvl="7" indent="-27094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743268" lvl="8" indent="-27094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70"/>
            <a:ext cx="7998400" cy="80679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304808" lvl="0" indent="-15240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mailto:janine.verstraete@uct.ac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sse.herdien@uct.ac.z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2192000" cy="63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algn="ctr"/>
            <a:endParaRPr sz="1867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3000"/>
          </a:blip>
          <a:srcRect r="3502" b="18580"/>
          <a:stretch/>
        </p:blipFill>
        <p:spPr>
          <a:xfrm>
            <a:off x="0" y="1"/>
            <a:ext cx="12192001" cy="63861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3"/>
          <p:cNvSpPr txBox="1"/>
          <p:nvPr/>
        </p:nvSpPr>
        <p:spPr>
          <a:xfrm>
            <a:off x="56650" y="63500"/>
            <a:ext cx="12040400" cy="74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b="1" dirty="0" err="1">
                <a:solidFill>
                  <a:schemeClr val="accent5"/>
                </a:solidFill>
              </a:rPr>
              <a:t>EuroQol</a:t>
            </a:r>
            <a:r>
              <a:rPr lang="en-GB" sz="2000" b="1" dirty="0">
                <a:solidFill>
                  <a:schemeClr val="accent5"/>
                </a:solidFill>
              </a:rPr>
              <a:t> Infant and Toddler Populations (EQ-TIPS): Age-related differences in performance</a:t>
            </a:r>
            <a:endParaRPr sz="2000" b="1" dirty="0">
              <a:solidFill>
                <a:schemeClr val="accent5"/>
              </a:solidFill>
            </a:endParaRPr>
          </a:p>
          <a:p>
            <a:pPr algn="ctr"/>
            <a:r>
              <a:rPr lang="en-GB" sz="1000" dirty="0">
                <a:solidFill>
                  <a:schemeClr val="dk2"/>
                </a:solidFill>
              </a:rPr>
              <a:t>Lasse Herdien</a:t>
            </a:r>
            <a:r>
              <a:rPr lang="en-GB" sz="1000" baseline="30000" dirty="0">
                <a:solidFill>
                  <a:schemeClr val="dk2"/>
                </a:solidFill>
              </a:rPr>
              <a:t>1</a:t>
            </a:r>
            <a:r>
              <a:rPr lang="en-GB" sz="1000" dirty="0">
                <a:solidFill>
                  <a:schemeClr val="dk2"/>
                </a:solidFill>
              </a:rPr>
              <a:t>, Razia Amien</a:t>
            </a:r>
            <a:r>
              <a:rPr lang="en-GB" sz="1000" baseline="30000" dirty="0">
                <a:solidFill>
                  <a:schemeClr val="dk2"/>
                </a:solidFill>
              </a:rPr>
              <a:t>2</a:t>
            </a:r>
            <a:r>
              <a:rPr lang="en-GB" sz="1000" dirty="0">
                <a:solidFill>
                  <a:schemeClr val="dk2"/>
                </a:solidFill>
              </a:rPr>
              <a:t>, Janine Verstraete</a:t>
            </a:r>
            <a:r>
              <a:rPr lang="en-GB" sz="1000" baseline="30000" dirty="0">
                <a:solidFill>
                  <a:schemeClr val="dk2"/>
                </a:solidFill>
              </a:rPr>
              <a:t>1</a:t>
            </a:r>
            <a:endParaRPr sz="1000" baseline="30000" dirty="0">
              <a:solidFill>
                <a:schemeClr val="dk2"/>
              </a:solidFill>
            </a:endParaRPr>
          </a:p>
          <a:p>
            <a:pPr algn="ctr"/>
            <a:r>
              <a:rPr lang="en-GB" sz="1000" baseline="30000" dirty="0">
                <a:solidFill>
                  <a:schemeClr val="dk2"/>
                </a:solidFill>
              </a:rPr>
              <a:t>1</a:t>
            </a:r>
            <a:r>
              <a:rPr lang="en-GB" sz="1000" dirty="0">
                <a:solidFill>
                  <a:schemeClr val="dk2"/>
                </a:solidFill>
              </a:rPr>
              <a:t>Department of Paediatrics and Child Health, University of Cape Town; </a:t>
            </a:r>
            <a:r>
              <a:rPr lang="en-GB" sz="1000" baseline="30000" dirty="0">
                <a:solidFill>
                  <a:schemeClr val="dk2"/>
                </a:solidFill>
              </a:rPr>
              <a:t>2</a:t>
            </a:r>
            <a:r>
              <a:rPr lang="en-GB" sz="1000" dirty="0">
                <a:solidFill>
                  <a:schemeClr val="dk2"/>
                </a:solidFill>
              </a:rPr>
              <a:t>Department of Health and Rehabilitation Sciences, Division of Physiotherapy, University of Cape Town</a:t>
            </a:r>
            <a:endParaRPr sz="1000" b="1" dirty="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6633" y="898879"/>
            <a:ext cx="3911200" cy="166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b" anchorCtr="0">
            <a:noAutofit/>
          </a:bodyPr>
          <a:lstStyle/>
          <a:p>
            <a:pPr algn="ctr"/>
            <a:r>
              <a:rPr lang="en-GB" sz="1333" b="1">
                <a:solidFill>
                  <a:schemeClr val="accent5"/>
                </a:solidFill>
              </a:rPr>
              <a:t>BACKGROUND &amp; OBJECTIVES</a:t>
            </a:r>
            <a:endParaRPr sz="800" strike="sngStrike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endParaRPr sz="333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800">
                <a:solidFill>
                  <a:schemeClr val="dk1"/>
                </a:solidFill>
              </a:rPr>
              <a:t>The </a:t>
            </a:r>
            <a:r>
              <a:rPr lang="en-GB" sz="800" b="1">
                <a:solidFill>
                  <a:schemeClr val="dk1"/>
                </a:solidFill>
              </a:rPr>
              <a:t>EQ-TIPS</a:t>
            </a:r>
            <a:r>
              <a:rPr lang="en-GB" sz="800">
                <a:solidFill>
                  <a:schemeClr val="dk1"/>
                </a:solidFill>
              </a:rPr>
              <a:t> was developed based on the EuroQol model to address the lack of age-appropriate instruments designed to measure HRQoL in young children.</a:t>
            </a:r>
            <a:endParaRPr sz="8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2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800">
                <a:solidFill>
                  <a:schemeClr val="dk1"/>
                </a:solidFill>
              </a:rPr>
              <a:t>The instrument</a:t>
            </a:r>
            <a:r>
              <a:rPr lang="en-GB" sz="800" b="1">
                <a:solidFill>
                  <a:schemeClr val="dk1"/>
                </a:solidFill>
              </a:rPr>
              <a:t> </a:t>
            </a:r>
            <a:r>
              <a:rPr lang="en-GB" sz="800">
                <a:solidFill>
                  <a:schemeClr val="dk1"/>
                </a:solidFill>
              </a:rPr>
              <a:t>was developed for children aged 0-36 months with a suggested expansion to 48 months considering the improved performance compared to the EQ-5D-Y-3L.</a:t>
            </a:r>
            <a:endParaRPr sz="8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2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800">
                <a:solidFill>
                  <a:schemeClr val="dk1"/>
                </a:solidFill>
              </a:rPr>
              <a:t>Given the rapid development changes that characterise infancy and toddlerhood, this study investigated whether age-related variations exist in the performance of the EQ-TIPS.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67" y="6451414"/>
            <a:ext cx="367617" cy="37334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6650" y="2644259"/>
            <a:ext cx="3911200" cy="128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pPr algn="ctr"/>
            <a:r>
              <a:rPr lang="en-GB" sz="1333" b="1" dirty="0">
                <a:solidFill>
                  <a:schemeClr val="accent5"/>
                </a:solidFill>
              </a:rPr>
              <a:t>METHODS</a:t>
            </a:r>
            <a:endParaRPr sz="1333" b="1" dirty="0">
              <a:solidFill>
                <a:schemeClr val="accent5"/>
              </a:solidFill>
            </a:endParaRPr>
          </a:p>
          <a:p>
            <a:pPr algn="ctr"/>
            <a:endParaRPr sz="333" b="1" dirty="0">
              <a:solidFill>
                <a:schemeClr val="accent5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800" dirty="0">
                <a:solidFill>
                  <a:schemeClr val="dk1"/>
                </a:solidFill>
              </a:rPr>
              <a:t>Pooled data from 529 South African children (0-48 months) living with a health condition were analysed. Differences in sample characteristics and dimension responses between age groups were calculated using chi-squared tests. Dimensions were assessed for their equivalence across the age groups through the proportion of those reporting problems and the 95% CIs. Spearman’s rank correlations were computed for dimension scores across age groups.</a:t>
            </a:r>
            <a:endParaRPr sz="667" dirty="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191533" y="6386200"/>
            <a:ext cx="6440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r>
              <a:rPr lang="en-GB" sz="800" b="1">
                <a:solidFill>
                  <a:schemeClr val="dk1"/>
                </a:solidFill>
              </a:rPr>
              <a:t>Funding: </a:t>
            </a:r>
            <a:r>
              <a:rPr lang="en-GB" sz="800">
                <a:solidFill>
                  <a:schemeClr val="dk1"/>
                </a:solidFill>
              </a:rPr>
              <a:t>EuroQol Research Foundation | EQ426, EQ067-2019, EQ540-2019</a:t>
            </a:r>
            <a:endParaRPr sz="800">
              <a:solidFill>
                <a:schemeClr val="dk1"/>
              </a:solidFill>
            </a:endParaRPr>
          </a:p>
          <a:p>
            <a:r>
              <a:rPr lang="en-GB" sz="800">
                <a:solidFill>
                  <a:schemeClr val="dk1"/>
                </a:solidFill>
              </a:rPr>
              <a:t>Views expressed by the authors in the publication do not necessarily reflect the views of EuroQol.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81634" y="5337834"/>
            <a:ext cx="4526600" cy="96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GB" sz="800">
                <a:solidFill>
                  <a:schemeClr val="dk1"/>
                </a:solidFill>
              </a:rPr>
              <a:t>In the 36-48 month group, reported problems were  significantly higher for </a:t>
            </a:r>
            <a:r>
              <a:rPr lang="en-GB" sz="800" i="1">
                <a:solidFill>
                  <a:schemeClr val="dk1"/>
                </a:solidFill>
              </a:rPr>
              <a:t>Movement</a:t>
            </a:r>
            <a:r>
              <a:rPr lang="en-GB" sz="800">
                <a:solidFill>
                  <a:schemeClr val="dk1"/>
                </a:solidFill>
              </a:rPr>
              <a:t> (</a:t>
            </a:r>
            <a:r>
              <a:rPr lang="en-GB" sz="800" i="1">
                <a:solidFill>
                  <a:schemeClr val="dk1"/>
                </a:solidFill>
              </a:rPr>
              <a:t>χ2</a:t>
            </a:r>
            <a:r>
              <a:rPr lang="en-GB" sz="800">
                <a:solidFill>
                  <a:schemeClr val="dk1"/>
                </a:solidFill>
              </a:rPr>
              <a:t> = 26.24, </a:t>
            </a:r>
            <a:r>
              <a:rPr lang="en-GB" sz="800" i="1">
                <a:solidFill>
                  <a:schemeClr val="dk1"/>
                </a:solidFill>
              </a:rPr>
              <a:t>p </a:t>
            </a:r>
            <a:r>
              <a:rPr lang="en-GB" sz="800">
                <a:solidFill>
                  <a:schemeClr val="dk1"/>
                </a:solidFill>
              </a:rPr>
              <a:t>&lt;.001) and </a:t>
            </a:r>
            <a:r>
              <a:rPr lang="en-GB" sz="800" i="1">
                <a:solidFill>
                  <a:schemeClr val="dk1"/>
                </a:solidFill>
              </a:rPr>
              <a:t>Play</a:t>
            </a:r>
            <a:r>
              <a:rPr lang="en-GB" sz="800">
                <a:solidFill>
                  <a:schemeClr val="dk1"/>
                </a:solidFill>
              </a:rPr>
              <a:t> (</a:t>
            </a:r>
            <a:r>
              <a:rPr lang="en-GB" sz="800" i="1">
                <a:solidFill>
                  <a:schemeClr val="dk1"/>
                </a:solidFill>
              </a:rPr>
              <a:t>χ2 </a:t>
            </a:r>
            <a:r>
              <a:rPr lang="en-GB" sz="800">
                <a:solidFill>
                  <a:schemeClr val="dk1"/>
                </a:solidFill>
              </a:rPr>
              <a:t>= 22.13, </a:t>
            </a:r>
            <a:r>
              <a:rPr lang="en-GB" sz="800" i="1">
                <a:solidFill>
                  <a:schemeClr val="dk1"/>
                </a:solidFill>
              </a:rPr>
              <a:t>p </a:t>
            </a:r>
            <a:r>
              <a:rPr lang="en-GB" sz="800">
                <a:solidFill>
                  <a:schemeClr val="dk1"/>
                </a:solidFill>
              </a:rPr>
              <a:t>=.005) dimensions. In the 0-6 month group, the </a:t>
            </a:r>
            <a:r>
              <a:rPr lang="en-GB" sz="800" i="1">
                <a:solidFill>
                  <a:schemeClr val="dk1"/>
                </a:solidFill>
              </a:rPr>
              <a:t>Communication</a:t>
            </a:r>
            <a:r>
              <a:rPr lang="en-GB" sz="800">
                <a:solidFill>
                  <a:schemeClr val="dk1"/>
                </a:solidFill>
              </a:rPr>
              <a:t> dimension (</a:t>
            </a:r>
            <a:r>
              <a:rPr lang="en-GB" sz="800" i="1">
                <a:solidFill>
                  <a:schemeClr val="dk1"/>
                </a:solidFill>
              </a:rPr>
              <a:t>n </a:t>
            </a:r>
            <a:r>
              <a:rPr lang="en-GB" sz="800">
                <a:solidFill>
                  <a:schemeClr val="dk1"/>
                </a:solidFill>
              </a:rPr>
              <a:t>= 87,92.6%) was significantly lower.</a:t>
            </a:r>
            <a:endParaRPr sz="8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267"/>
              </a:spcBef>
              <a:spcAft>
                <a:spcPts val="267"/>
              </a:spcAft>
            </a:pPr>
            <a:r>
              <a:rPr lang="en-GB" sz="800">
                <a:solidFill>
                  <a:schemeClr val="dk1"/>
                </a:solidFill>
              </a:rPr>
              <a:t>95% confidence intervals of any problems reported overlapped across age groups for all EQ-TIPS dimensions.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62" name="Google Shape;62;p13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661" y="3234701"/>
            <a:ext cx="4526551" cy="20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" name="Google Shape;63;p13"/>
          <p:cNvSpPr txBox="1"/>
          <p:nvPr/>
        </p:nvSpPr>
        <p:spPr>
          <a:xfrm>
            <a:off x="10254850" y="6418083"/>
            <a:ext cx="1842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r>
              <a:rPr lang="en-GB" sz="733">
                <a:solidFill>
                  <a:schemeClr val="dk1"/>
                </a:solidFill>
              </a:rPr>
              <a:t>For further discussion, please contact:</a:t>
            </a:r>
            <a:endParaRPr sz="733">
              <a:solidFill>
                <a:schemeClr val="dk1"/>
              </a:solidFill>
            </a:endParaRPr>
          </a:p>
          <a:p>
            <a:endParaRPr sz="100">
              <a:solidFill>
                <a:schemeClr val="dk1"/>
              </a:solidFill>
            </a:endParaRPr>
          </a:p>
          <a:p>
            <a:r>
              <a:rPr lang="en-GB" sz="733" u="sng">
                <a:solidFill>
                  <a:schemeClr val="hlink"/>
                </a:solidFill>
                <a:hlinkClick r:id="rId6"/>
              </a:rPr>
              <a:t>lasse.herdien@uct.ac.za</a:t>
            </a:r>
            <a:r>
              <a:rPr lang="en-GB" sz="733">
                <a:solidFill>
                  <a:schemeClr val="dk1"/>
                </a:solidFill>
              </a:rPr>
              <a:t> </a:t>
            </a:r>
            <a:endParaRPr sz="733">
              <a:solidFill>
                <a:schemeClr val="dk1"/>
              </a:solidFill>
            </a:endParaRPr>
          </a:p>
          <a:p>
            <a:r>
              <a:rPr lang="en-GB" sz="733" u="sng">
                <a:solidFill>
                  <a:schemeClr val="hlink"/>
                </a:solidFill>
                <a:hlinkClick r:id="rId7"/>
              </a:rPr>
              <a:t>janine.verstraete@uct.ac.za</a:t>
            </a:r>
            <a:r>
              <a:rPr lang="en-GB" sz="733">
                <a:solidFill>
                  <a:schemeClr val="dk1"/>
                </a:solidFill>
              </a:rPr>
              <a:t> </a:t>
            </a:r>
            <a:endParaRPr sz="733"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064000" y="898882"/>
            <a:ext cx="8041800" cy="225611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pPr algn="ctr"/>
            <a:r>
              <a:rPr lang="en-GB" sz="1333" b="1" dirty="0">
                <a:solidFill>
                  <a:schemeClr val="accent5"/>
                </a:solidFill>
              </a:rPr>
              <a:t>CORRELATION OF EQ-TIPS DIMENSION SCORES ACROSS AGE GROUPS</a:t>
            </a:r>
            <a:endParaRPr sz="1333" b="1" baseline="30000" dirty="0">
              <a:solidFill>
                <a:schemeClr val="accent5"/>
              </a:solidFill>
            </a:endParaRPr>
          </a:p>
          <a:p>
            <a:pPr algn="ctr"/>
            <a:endParaRPr sz="267" b="1" dirty="0">
              <a:solidFill>
                <a:schemeClr val="accent5"/>
              </a:solidFill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808" y="6450400"/>
            <a:ext cx="1481605" cy="3733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6633" y="4009034"/>
            <a:ext cx="3911200" cy="229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r>
              <a:rPr lang="en-GB" sz="1333" b="1" dirty="0">
                <a:solidFill>
                  <a:schemeClr val="accent5"/>
                </a:solidFill>
              </a:rPr>
              <a:t>RESULTS</a:t>
            </a:r>
            <a:endParaRPr sz="667" dirty="0">
              <a:solidFill>
                <a:schemeClr val="dk1"/>
              </a:solidFill>
            </a:endParaRPr>
          </a:p>
        </p:txBody>
      </p:sp>
      <p:graphicFrame>
        <p:nvGraphicFramePr>
          <p:cNvPr id="67" name="Google Shape;67;p13"/>
          <p:cNvGraphicFramePr/>
          <p:nvPr/>
        </p:nvGraphicFramePr>
        <p:xfrm>
          <a:off x="203200" y="4565650"/>
          <a:ext cx="3644915" cy="1583367"/>
        </p:xfrm>
        <a:graphic>
          <a:graphicData uri="http://schemas.openxmlformats.org/drawingml/2006/table">
            <a:tbl>
              <a:tblPr>
                <a:noFill/>
                <a:tableStyleId>{F082E397-4685-4B36-B4B5-E60E26FE019A}</a:tableStyleId>
              </a:tblPr>
              <a:tblGrid>
                <a:gridCol w="49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1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7067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 b="1" dirty="0"/>
                        <a:t>Sample Characteristics</a:t>
                      </a:r>
                      <a:endParaRPr sz="500" b="1" dirty="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 i="1"/>
                        <a:t>χ2</a:t>
                      </a:r>
                      <a:endParaRPr sz="500" i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 i="1"/>
                        <a:t>p</a:t>
                      </a:r>
                      <a:endParaRPr sz="500" i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Sex</a:t>
                      </a:r>
                      <a:endParaRPr sz="500" baseline="300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Female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45%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39%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42%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49%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46%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11.19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.191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3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Male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55%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61%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58%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49%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46%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Relationship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Mother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95%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91%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90%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90%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88%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42.06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.056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Other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4.3%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9%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10%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10%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12%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6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Healthcare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Acute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73%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62%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53%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42%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21.50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 b="1"/>
                        <a:t>&lt; .001</a:t>
                      </a:r>
                      <a:endParaRPr sz="5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Chronic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26%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38%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47%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58%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52%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EQ-TIPS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111111</a:t>
                      </a:r>
                      <a:endParaRPr sz="50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43%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44%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35%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38%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33%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4.02</a:t>
                      </a: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 dirty="0"/>
                        <a:t>.403</a:t>
                      </a:r>
                      <a:endParaRPr sz="500" dirty="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0" name="Google Shape;80;p13"/>
          <p:cNvGraphicFramePr/>
          <p:nvPr>
            <p:extLst>
              <p:ext uri="{D42A27DB-BD31-4B8C-83A1-F6EECF244321}">
                <p14:modId xmlns:p14="http://schemas.microsoft.com/office/powerpoint/2010/main" val="2567146866"/>
              </p:ext>
            </p:extLst>
          </p:nvPr>
        </p:nvGraphicFramePr>
        <p:xfrm>
          <a:off x="4093000" y="1212550"/>
          <a:ext cx="7985375" cy="1655646"/>
        </p:xfrm>
        <a:graphic>
          <a:graphicData uri="http://schemas.openxmlformats.org/drawingml/2006/table">
            <a:tbl>
              <a:tblPr>
                <a:noFill/>
                <a:tableStyleId>{F082E397-4685-4B36-B4B5-E60E26FE019A}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370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23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/>
                        <a:t>Movement</a:t>
                      </a:r>
                      <a:endParaRPr sz="7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/>
                        <a:t>Play</a:t>
                      </a:r>
                      <a:endParaRPr sz="7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/>
                        <a:t>Pain</a:t>
                      </a:r>
                      <a:endParaRPr sz="7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/>
                        <a:t>Social Interaction</a:t>
                      </a:r>
                      <a:endParaRPr sz="7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/>
                        <a:t>Communication</a:t>
                      </a:r>
                      <a:endParaRPr sz="7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/>
                        <a:t>Ages (months)</a:t>
                      </a:r>
                      <a:endParaRPr sz="6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0-6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6-12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12-24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24-36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36-48 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0-6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6-12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12-24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24-36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36-48 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0-6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6-12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12-24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24-36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36-48 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0-6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6-12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12-24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24-36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36-48 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0-6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 6-12</a:t>
                      </a:r>
                      <a:endParaRPr sz="13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12-24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24-36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>
                          <a:solidFill>
                            <a:schemeClr val="dk1"/>
                          </a:solidFill>
                        </a:rPr>
                        <a:t>36-48 </a:t>
                      </a:r>
                      <a:endParaRPr sz="600" b="1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 dirty="0"/>
                        <a:t>Play</a:t>
                      </a:r>
                      <a:endParaRPr sz="600" b="1" dirty="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13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13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/>
                        <a:t>Pain</a:t>
                      </a:r>
                      <a:endParaRPr sz="6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/>
                        <a:t>Social Interact.</a:t>
                      </a:r>
                      <a:endParaRPr sz="6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 dirty="0"/>
                        <a:t>Comm.</a:t>
                      </a:r>
                      <a:endParaRPr sz="600" b="1" dirty="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-</a:t>
                      </a:r>
                      <a:endParaRPr sz="60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</a:rPr>
                        <a:t>-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8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1"/>
                        <a:t>Eating</a:t>
                      </a:r>
                      <a:endParaRPr sz="600" b="1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C1C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F2F7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2333" marR="42333" marT="42333" marB="42333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9EB">
                        <a:alpha val="6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/>
                    </a:p>
                  </a:txBody>
                  <a:tcPr marL="42333" marR="42333" marT="42333" marB="42333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1" name="Google Shape;81;p13"/>
          <p:cNvGrpSpPr/>
          <p:nvPr/>
        </p:nvGrpSpPr>
        <p:grpSpPr>
          <a:xfrm>
            <a:off x="4063999" y="2876893"/>
            <a:ext cx="8043945" cy="279039"/>
            <a:chOff x="6129750" y="4913925"/>
            <a:chExt cx="11648400" cy="2835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6129750" y="4913925"/>
              <a:ext cx="11648400" cy="283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2" indent="304808"/>
              <a:r>
                <a:rPr lang="en-GB" sz="733" dirty="0">
                  <a:solidFill>
                    <a:schemeClr val="dk1"/>
                  </a:solidFill>
                </a:rPr>
                <a:t>Strong correlation: .5 &lt; </a:t>
              </a:r>
              <a:r>
                <a:rPr lang="en-GB" sz="733" i="1" dirty="0">
                  <a:solidFill>
                    <a:schemeClr val="dk1"/>
                  </a:solidFill>
                </a:rPr>
                <a:t>r</a:t>
              </a:r>
              <a:r>
                <a:rPr lang="en-GB" sz="733" dirty="0">
                  <a:solidFill>
                    <a:schemeClr val="dk1"/>
                  </a:solidFill>
                </a:rPr>
                <a:t> &lt; 1 (</a:t>
              </a:r>
              <a:r>
                <a:rPr lang="en-GB" sz="733" i="1" dirty="0">
                  <a:solidFill>
                    <a:schemeClr val="dk1"/>
                  </a:solidFill>
                </a:rPr>
                <a:t>p</a:t>
              </a:r>
              <a:r>
                <a:rPr lang="en-GB" sz="733" dirty="0">
                  <a:solidFill>
                    <a:schemeClr val="dk1"/>
                  </a:solidFill>
                </a:rPr>
                <a:t> &lt; .05)               Moderate correlation: .3 &lt; </a:t>
              </a:r>
              <a:r>
                <a:rPr lang="en-GB" sz="733" i="1" dirty="0">
                  <a:solidFill>
                    <a:schemeClr val="dk1"/>
                  </a:solidFill>
                </a:rPr>
                <a:t>r</a:t>
              </a:r>
              <a:r>
                <a:rPr lang="en-GB" sz="733" dirty="0">
                  <a:solidFill>
                    <a:schemeClr val="dk1"/>
                  </a:solidFill>
                </a:rPr>
                <a:t> &lt; .49 (</a:t>
              </a:r>
              <a:r>
                <a:rPr lang="en-GB" sz="733" i="1" dirty="0">
                  <a:solidFill>
                    <a:schemeClr val="dk1"/>
                  </a:solidFill>
                </a:rPr>
                <a:t>p</a:t>
              </a:r>
              <a:r>
                <a:rPr lang="en-GB" sz="733" dirty="0">
                  <a:solidFill>
                    <a:schemeClr val="dk1"/>
                  </a:solidFill>
                </a:rPr>
                <a:t> &lt; .05)               Weak correlation: .1 &lt; </a:t>
              </a:r>
              <a:r>
                <a:rPr lang="en-GB" sz="733" i="1" dirty="0">
                  <a:solidFill>
                    <a:schemeClr val="dk1"/>
                  </a:solidFill>
                </a:rPr>
                <a:t>r</a:t>
              </a:r>
              <a:r>
                <a:rPr lang="en-GB" sz="733" dirty="0">
                  <a:solidFill>
                    <a:schemeClr val="dk1"/>
                  </a:solidFill>
                </a:rPr>
                <a:t> &lt; .29 (</a:t>
              </a:r>
              <a:r>
                <a:rPr lang="en-GB" sz="733" i="1" dirty="0">
                  <a:solidFill>
                    <a:schemeClr val="dk1"/>
                  </a:solidFill>
                </a:rPr>
                <a:t>p</a:t>
              </a:r>
              <a:r>
                <a:rPr lang="en-GB" sz="733" dirty="0">
                  <a:solidFill>
                    <a:schemeClr val="dk1"/>
                  </a:solidFill>
                </a:rPr>
                <a:t> &lt; .05)                Blank squares indicate </a:t>
              </a:r>
              <a:r>
                <a:rPr lang="en-GB" sz="733" i="1" dirty="0">
                  <a:solidFill>
                    <a:schemeClr val="dk1"/>
                  </a:solidFill>
                </a:rPr>
                <a:t>p</a:t>
              </a:r>
              <a:r>
                <a:rPr lang="en-GB" sz="733" dirty="0">
                  <a:solidFill>
                    <a:schemeClr val="dk1"/>
                  </a:solidFill>
                </a:rPr>
                <a:t> &gt; .05</a:t>
              </a:r>
              <a:endParaRPr sz="733" dirty="0">
                <a:solidFill>
                  <a:schemeClr val="dk1"/>
                </a:solidFill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9161158" y="5000176"/>
              <a:ext cx="232201" cy="124200"/>
            </a:xfrm>
            <a:prstGeom prst="rect">
              <a:avLst/>
            </a:prstGeom>
            <a:solidFill>
              <a:srgbClr val="BBF2F7">
                <a:alpha val="6962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467"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382936" y="4995221"/>
              <a:ext cx="232201" cy="124200"/>
            </a:xfrm>
            <a:prstGeom prst="rect">
              <a:avLst/>
            </a:prstGeom>
            <a:solidFill>
              <a:srgbClr val="61C1CB">
                <a:alpha val="6962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467" dirty="0"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2229725" y="4997622"/>
              <a:ext cx="239101" cy="121800"/>
            </a:xfrm>
            <a:prstGeom prst="rect">
              <a:avLst/>
            </a:prstGeom>
            <a:solidFill>
              <a:srgbClr val="D0E9EB">
                <a:alpha val="6962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endParaRPr sz="467" dirty="0"/>
            </a:p>
          </p:txBody>
        </p:sp>
      </p:grpSp>
      <p:cxnSp>
        <p:nvCxnSpPr>
          <p:cNvPr id="86" name="Google Shape;86;p13"/>
          <p:cNvCxnSpPr/>
          <p:nvPr/>
        </p:nvCxnSpPr>
        <p:spPr>
          <a:xfrm rot="10800000" flipH="1">
            <a:off x="4092993" y="1622383"/>
            <a:ext cx="7987800" cy="3200"/>
          </a:xfrm>
          <a:prstGeom prst="straightConnector1">
            <a:avLst/>
          </a:pr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3"/>
          <p:cNvSpPr txBox="1"/>
          <p:nvPr/>
        </p:nvSpPr>
        <p:spPr>
          <a:xfrm>
            <a:off x="8722034" y="3234701"/>
            <a:ext cx="3381400" cy="30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1" tIns="121901" rIns="121901" bIns="121901" anchor="t" anchorCtr="0">
            <a:noAutofit/>
          </a:bodyPr>
          <a:lstStyle/>
          <a:p>
            <a:pPr algn="ctr"/>
            <a:r>
              <a:rPr lang="en-GB" sz="1333" b="1" dirty="0">
                <a:solidFill>
                  <a:schemeClr val="accent5"/>
                </a:solidFill>
              </a:rPr>
              <a:t>CONCLUSION</a:t>
            </a:r>
            <a:endParaRPr sz="1333" b="1" dirty="0">
              <a:solidFill>
                <a:schemeClr val="accent5"/>
              </a:solidFill>
            </a:endParaRPr>
          </a:p>
          <a:p>
            <a:pPr algn="ctr"/>
            <a:endParaRPr sz="333" b="1" dirty="0">
              <a:solidFill>
                <a:schemeClr val="accent5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800" dirty="0">
                <a:solidFill>
                  <a:schemeClr val="dk1"/>
                </a:solidFill>
              </a:rPr>
              <a:t>Healthcare utilisation varies distinctly across age groups.</a:t>
            </a:r>
            <a:endParaRPr sz="133" dirty="0">
              <a:solidFill>
                <a:schemeClr val="dk1"/>
              </a:solidFill>
            </a:endParaRPr>
          </a:p>
          <a:p>
            <a:pPr marL="304808" indent="-203205" algn="just">
              <a:lnSpc>
                <a:spcPct val="115000"/>
              </a:lnSpc>
              <a:spcBef>
                <a:spcPts val="667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</a:rPr>
              <a:t>Chronic healthcare conditions diagnosed &gt; 12 months</a:t>
            </a:r>
            <a:endParaRPr sz="800" dirty="0">
              <a:solidFill>
                <a:schemeClr val="dk1"/>
              </a:solidFill>
            </a:endParaRPr>
          </a:p>
          <a:p>
            <a:pPr marL="304808" indent="-203205" algn="just">
              <a:lnSpc>
                <a:spcPct val="115000"/>
              </a:lnSpc>
              <a:spcBef>
                <a:spcPts val="667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</a:rPr>
              <a:t>Utilisation of acute healthcare services greater in &lt;12 months </a:t>
            </a:r>
            <a:endParaRPr sz="133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667"/>
              </a:spcBef>
            </a:pPr>
            <a:endParaRPr sz="6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667"/>
              </a:spcBef>
            </a:pPr>
            <a:r>
              <a:rPr lang="en-GB" sz="800" dirty="0">
                <a:solidFill>
                  <a:schemeClr val="dk1"/>
                </a:solidFill>
              </a:rPr>
              <a:t>Interdependence of dimensions in development is clearer &gt;6 months</a:t>
            </a:r>
            <a:endParaRPr sz="800" dirty="0">
              <a:solidFill>
                <a:schemeClr val="dk1"/>
              </a:solidFill>
            </a:endParaRPr>
          </a:p>
          <a:p>
            <a:pPr marL="304808" indent="-203205" algn="just">
              <a:lnSpc>
                <a:spcPct val="115000"/>
              </a:lnSpc>
              <a:spcBef>
                <a:spcPts val="667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</a:rPr>
              <a:t>Suggests need to adjust dimension wording for applicably across the age range.</a:t>
            </a:r>
            <a:endParaRPr sz="8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667"/>
              </a:spcBef>
            </a:pPr>
            <a:endParaRPr sz="6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667"/>
              </a:spcBef>
            </a:pPr>
            <a:r>
              <a:rPr lang="en-GB" sz="800" dirty="0">
                <a:solidFill>
                  <a:schemeClr val="dk1"/>
                </a:solidFill>
              </a:rPr>
              <a:t>The overlap in proportions of reported problems across age groups indicates the applicability of EQ-TIPS and relevance for assessing </a:t>
            </a:r>
            <a:r>
              <a:rPr lang="en-GB" sz="800" dirty="0" err="1">
                <a:solidFill>
                  <a:schemeClr val="dk1"/>
                </a:solidFill>
              </a:rPr>
              <a:t>HRQoL</a:t>
            </a:r>
            <a:r>
              <a:rPr lang="en-GB" sz="800" dirty="0">
                <a:solidFill>
                  <a:schemeClr val="dk1"/>
                </a:solidFill>
              </a:rPr>
              <a:t> throughout development.</a:t>
            </a:r>
            <a:endParaRPr sz="8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667"/>
              </a:spcBef>
              <a:spcAft>
                <a:spcPts val="667"/>
              </a:spcAft>
            </a:pPr>
            <a:r>
              <a:rPr lang="en-GB" sz="800" dirty="0">
                <a:solidFill>
                  <a:schemeClr val="dk1"/>
                </a:solidFill>
              </a:rPr>
              <a:t>However, the impact of poor health across age groups requires further exploration through age-specific analyses of homogenous disease groups.</a:t>
            </a:r>
            <a:endParaRPr sz="800" dirty="0"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5F0EC4-5B79-A50C-0A56-98F3378F57EF}"/>
              </a:ext>
            </a:extLst>
          </p:cNvPr>
          <p:cNvGrpSpPr/>
          <p:nvPr/>
        </p:nvGrpSpPr>
        <p:grpSpPr>
          <a:xfrm>
            <a:off x="1088262" y="4024951"/>
            <a:ext cx="2017306" cy="558627"/>
            <a:chOff x="1088262" y="4024951"/>
            <a:chExt cx="2017306" cy="558627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1088262" y="4024951"/>
              <a:ext cx="2017306" cy="558627"/>
              <a:chOff x="1755694" y="6407298"/>
              <a:chExt cx="3368165" cy="1039629"/>
            </a:xfrm>
          </p:grpSpPr>
          <p:grpSp>
            <p:nvGrpSpPr>
              <p:cNvPr id="69" name="Google Shape;69;p13"/>
              <p:cNvGrpSpPr/>
              <p:nvPr/>
            </p:nvGrpSpPr>
            <p:grpSpPr>
              <a:xfrm>
                <a:off x="1755694" y="6509322"/>
                <a:ext cx="2711675" cy="937597"/>
                <a:chOff x="473211" y="6819900"/>
                <a:chExt cx="3126210" cy="1104225"/>
              </a:xfrm>
            </p:grpSpPr>
            <p:pic>
              <p:nvPicPr>
                <p:cNvPr id="70" name="Google Shape;70;p1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6149" t="9410" r="79207" b="81686"/>
                <a:stretch/>
              </p:blipFill>
              <p:spPr>
                <a:xfrm>
                  <a:off x="645611" y="7223890"/>
                  <a:ext cx="457200" cy="2779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1" name="Google Shape;71;p13"/>
                <p:cNvSpPr txBox="1"/>
                <p:nvPr/>
              </p:nvSpPr>
              <p:spPr>
                <a:xfrm>
                  <a:off x="473211" y="7577325"/>
                  <a:ext cx="815700" cy="34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0950" tIns="60950" rIns="60950" bIns="60950" anchor="t" anchorCtr="0">
                  <a:noAutofit/>
                </a:bodyPr>
                <a:lstStyle/>
                <a:p>
                  <a:pPr algn="ctr"/>
                  <a:r>
                    <a:rPr lang="en-GB" sz="533">
                      <a:solidFill>
                        <a:schemeClr val="dk1"/>
                      </a:solidFill>
                    </a:rPr>
                    <a:t>0-6</a:t>
                  </a:r>
                  <a:endParaRPr sz="533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-GB" sz="533">
                      <a:solidFill>
                        <a:schemeClr val="dk1"/>
                      </a:solidFill>
                    </a:rPr>
                    <a:t>months</a:t>
                  </a:r>
                  <a:endParaRPr sz="533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-GB" sz="533" i="1">
                      <a:solidFill>
                        <a:schemeClr val="dk1"/>
                      </a:solidFill>
                    </a:rPr>
                    <a:t>n</a:t>
                  </a:r>
                  <a:r>
                    <a:rPr lang="en-GB" sz="533">
                      <a:solidFill>
                        <a:schemeClr val="dk1"/>
                      </a:solidFill>
                    </a:rPr>
                    <a:t> = 94</a:t>
                  </a:r>
                  <a:endParaRPr sz="533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73" name="Google Shape;73;p13"/>
                <p:cNvSpPr txBox="1"/>
                <p:nvPr/>
              </p:nvSpPr>
              <p:spPr>
                <a:xfrm>
                  <a:off x="1259557" y="7577325"/>
                  <a:ext cx="815700" cy="34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0950" tIns="60950" rIns="60950" bIns="60950" anchor="t" anchorCtr="0">
                  <a:noAutofit/>
                </a:bodyPr>
                <a:lstStyle/>
                <a:p>
                  <a:pPr algn="ctr"/>
                  <a:r>
                    <a:rPr lang="en-GB" sz="533">
                      <a:solidFill>
                        <a:schemeClr val="dk1"/>
                      </a:solidFill>
                    </a:rPr>
                    <a:t>6-12 months</a:t>
                  </a:r>
                  <a:endParaRPr sz="533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-GB" sz="533" i="1">
                      <a:solidFill>
                        <a:schemeClr val="dk1"/>
                      </a:solidFill>
                    </a:rPr>
                    <a:t>n</a:t>
                  </a:r>
                  <a:r>
                    <a:rPr lang="en-GB" sz="533">
                      <a:solidFill>
                        <a:schemeClr val="dk1"/>
                      </a:solidFill>
                    </a:rPr>
                    <a:t> = 93</a:t>
                  </a:r>
                  <a:endParaRPr sz="533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75" name="Google Shape;75;p13"/>
                <p:cNvSpPr txBox="1"/>
                <p:nvPr/>
              </p:nvSpPr>
              <p:spPr>
                <a:xfrm>
                  <a:off x="2016763" y="7577325"/>
                  <a:ext cx="815700" cy="34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0950" tIns="60950" rIns="60950" bIns="60950" anchor="t" anchorCtr="0">
                  <a:noAutofit/>
                </a:bodyPr>
                <a:lstStyle/>
                <a:p>
                  <a:pPr algn="ctr"/>
                  <a:r>
                    <a:rPr lang="en-GB" sz="533">
                      <a:solidFill>
                        <a:schemeClr val="dk1"/>
                      </a:solidFill>
                    </a:rPr>
                    <a:t>12-24 months</a:t>
                  </a:r>
                  <a:endParaRPr sz="533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-GB" sz="533" i="1">
                      <a:solidFill>
                        <a:schemeClr val="dk1"/>
                      </a:solidFill>
                    </a:rPr>
                    <a:t>n</a:t>
                  </a:r>
                  <a:r>
                    <a:rPr lang="en-GB" sz="533">
                      <a:solidFill>
                        <a:schemeClr val="dk1"/>
                      </a:solidFill>
                    </a:rPr>
                    <a:t> = 143</a:t>
                  </a:r>
                  <a:endParaRPr sz="533">
                    <a:solidFill>
                      <a:schemeClr val="dk1"/>
                    </a:solidFill>
                  </a:endParaRPr>
                </a:p>
              </p:txBody>
            </p:sp>
            <p:pic>
              <p:nvPicPr>
                <p:cNvPr id="76" name="Google Shape;76;p1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5069" t="29105" r="47144" b="56199"/>
                <a:stretch/>
              </p:blipFill>
              <p:spPr>
                <a:xfrm>
                  <a:off x="3014346" y="6819900"/>
                  <a:ext cx="401325" cy="757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7" name="Google Shape;77;p13"/>
                <p:cNvSpPr txBox="1"/>
                <p:nvPr/>
              </p:nvSpPr>
              <p:spPr>
                <a:xfrm>
                  <a:off x="2783721" y="7577325"/>
                  <a:ext cx="815700" cy="34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0950" tIns="60950" rIns="60950" bIns="60950" anchor="t" anchorCtr="0">
                  <a:noAutofit/>
                </a:bodyPr>
                <a:lstStyle/>
                <a:p>
                  <a:pPr algn="ctr"/>
                  <a:r>
                    <a:rPr lang="en-GB" sz="533">
                      <a:solidFill>
                        <a:schemeClr val="dk1"/>
                      </a:solidFill>
                    </a:rPr>
                    <a:t>24-36 months</a:t>
                  </a:r>
                  <a:endParaRPr sz="533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-GB" sz="533" i="1">
                      <a:solidFill>
                        <a:schemeClr val="dk1"/>
                      </a:solidFill>
                    </a:rPr>
                    <a:t>n</a:t>
                  </a:r>
                  <a:r>
                    <a:rPr lang="en-GB" sz="533">
                      <a:solidFill>
                        <a:schemeClr val="dk1"/>
                      </a:solidFill>
                    </a:rPr>
                    <a:t> = 104</a:t>
                  </a:r>
                  <a:endParaRPr sz="533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78" name="Google Shape;78;p13"/>
              <p:cNvSpPr txBox="1"/>
              <p:nvPr/>
            </p:nvSpPr>
            <p:spPr>
              <a:xfrm>
                <a:off x="4416459" y="7152327"/>
                <a:ext cx="707400" cy="29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/>
              <a:p>
                <a:pPr algn="ctr"/>
                <a:r>
                  <a:rPr lang="en-GB" sz="533">
                    <a:solidFill>
                      <a:schemeClr val="dk1"/>
                    </a:solidFill>
                  </a:rPr>
                  <a:t>36-48 months</a:t>
                </a:r>
                <a:endParaRPr sz="533">
                  <a:solidFill>
                    <a:schemeClr val="dk1"/>
                  </a:solidFill>
                </a:endParaRPr>
              </a:p>
              <a:p>
                <a:pPr algn="ctr"/>
                <a:r>
                  <a:rPr lang="en-GB" sz="533" i="1">
                    <a:solidFill>
                      <a:schemeClr val="dk1"/>
                    </a:solidFill>
                  </a:rPr>
                  <a:t>n</a:t>
                </a:r>
                <a:r>
                  <a:rPr lang="en-GB" sz="533">
                    <a:solidFill>
                      <a:schemeClr val="dk1"/>
                    </a:solidFill>
                  </a:rPr>
                  <a:t> = 95</a:t>
                </a:r>
                <a:endParaRPr sz="533">
                  <a:solidFill>
                    <a:schemeClr val="dk1"/>
                  </a:solidFill>
                </a:endParaRPr>
              </a:p>
            </p:txBody>
          </p:sp>
          <p:pic>
            <p:nvPicPr>
              <p:cNvPr id="79" name="Google Shape;79;p13"/>
              <p:cNvPicPr preferRelativeResize="0"/>
              <p:nvPr/>
            </p:nvPicPr>
            <p:blipFill rotWithShape="1">
              <a:blip r:embed="rId10">
                <a:alphaModFix/>
              </a:blip>
              <a:srcRect l="53521" t="24241" r="37317" b="54335"/>
              <a:stretch/>
            </p:blipFill>
            <p:spPr>
              <a:xfrm>
                <a:off x="4607455" y="6407298"/>
                <a:ext cx="325425" cy="745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B8C904E9-EF8C-DDE3-024E-3D51B6953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9" t="33985" r="73023" b="56384"/>
            <a:stretch/>
          </p:blipFill>
          <p:spPr bwMode="auto">
            <a:xfrm>
              <a:off x="1583116" y="4197371"/>
              <a:ext cx="285639" cy="22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D4B97BF7-8943-4F5E-650A-B231AF4C6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2" t="29016" r="55463" b="56385"/>
            <a:stretch/>
          </p:blipFill>
          <p:spPr bwMode="auto">
            <a:xfrm>
              <a:off x="2025657" y="4091304"/>
              <a:ext cx="194908" cy="34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3064E-864A-4C42-AC13-1DF4E239053C}"/>
</file>

<file path=customXml/itemProps2.xml><?xml version="1.0" encoding="utf-8"?>
<ds:datastoreItem xmlns:ds="http://schemas.openxmlformats.org/officeDocument/2006/customXml" ds:itemID="{8FDDBA76-C641-47F0-A1BF-5F54307234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Widescreen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Lasse Herdien</dc:creator>
  <cp:lastModifiedBy>LH</cp:lastModifiedBy>
  <cp:revision>1</cp:revision>
  <dcterms:modified xsi:type="dcterms:W3CDTF">2024-02-08T14:49:23Z</dcterms:modified>
</cp:coreProperties>
</file>