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sldIdLst>
    <p:sldId id="256" r:id="rId5"/>
  </p:sldIdLst>
  <p:sldSz cx="51206400" cy="2880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3093"/>
    <a:srgbClr val="0560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8"/>
    <p:restoredTop sz="94000"/>
  </p:normalViewPr>
  <p:slideViewPr>
    <p:cSldViewPr snapToGrid="0" snapToObjects="1">
      <p:cViewPr varScale="1">
        <p:scale>
          <a:sx n="16" d="100"/>
          <a:sy n="16" d="100"/>
        </p:scale>
        <p:origin x="1152"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713925"/>
            <a:ext cx="38404800" cy="10027920"/>
          </a:xfrm>
        </p:spPr>
        <p:txBody>
          <a:bodyPr anchor="b"/>
          <a:lstStyle>
            <a:lvl1pPr algn="ctr">
              <a:defRPr sz="25200"/>
            </a:lvl1pPr>
          </a:lstStyle>
          <a:p>
            <a:r>
              <a:rPr lang="en-GB"/>
              <a:t>Click to edit Master title style</a:t>
            </a:r>
            <a:endParaRPr lang="en-US" dirty="0"/>
          </a:p>
        </p:txBody>
      </p:sp>
      <p:sp>
        <p:nvSpPr>
          <p:cNvPr id="3" name="Subtitle 2"/>
          <p:cNvSpPr>
            <a:spLocks noGrp="1"/>
          </p:cNvSpPr>
          <p:nvPr>
            <p:ph type="subTitle" idx="1"/>
          </p:nvPr>
        </p:nvSpPr>
        <p:spPr>
          <a:xfrm>
            <a:off x="6400800" y="15128560"/>
            <a:ext cx="38404800" cy="6954200"/>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B1AFFA0-9E01-454E-94EA-F4FC63FF9188}"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3381171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B1AFFA0-9E01-454E-94EA-F4FC63FF9188}"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420095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0" y="1533525"/>
            <a:ext cx="11041380" cy="2440972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3520440" y="1533525"/>
            <a:ext cx="32484060" cy="2440972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B1AFFA0-9E01-454E-94EA-F4FC63FF9188}"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2687614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B1AFFA0-9E01-454E-94EA-F4FC63FF9188}"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2232921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0" y="7180902"/>
            <a:ext cx="44165520" cy="11981495"/>
          </a:xfrm>
        </p:spPr>
        <p:txBody>
          <a:bodyPr anchor="b"/>
          <a:lstStyle>
            <a:lvl1pPr>
              <a:defRPr sz="25200"/>
            </a:lvl1pPr>
          </a:lstStyle>
          <a:p>
            <a:r>
              <a:rPr lang="en-GB"/>
              <a:t>Click to edit Master title style</a:t>
            </a:r>
            <a:endParaRPr lang="en-US" dirty="0"/>
          </a:p>
        </p:txBody>
      </p:sp>
      <p:sp>
        <p:nvSpPr>
          <p:cNvPr id="3" name="Text Placeholder 2"/>
          <p:cNvSpPr>
            <a:spLocks noGrp="1"/>
          </p:cNvSpPr>
          <p:nvPr>
            <p:ph type="body" idx="1"/>
          </p:nvPr>
        </p:nvSpPr>
        <p:spPr>
          <a:xfrm>
            <a:off x="3493770" y="19275747"/>
            <a:ext cx="44165520" cy="6300785"/>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B1AFFA0-9E01-454E-94EA-F4FC63FF9188}"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3747265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3520440" y="7667625"/>
            <a:ext cx="21762720" cy="182756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25923240" y="7667625"/>
            <a:ext cx="21762720" cy="182756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B1AFFA0-9E01-454E-94EA-F4FC63FF9188}" type="datetimeFigureOut">
              <a:rPr lang="en-GB" smtClean="0"/>
              <a:t>12/02/2024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992341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533527"/>
            <a:ext cx="44165520" cy="5567365"/>
          </a:xfrm>
        </p:spPr>
        <p:txBody>
          <a:bodyPr/>
          <a:lstStyle/>
          <a:p>
            <a:r>
              <a:rPr lang="en-GB"/>
              <a:t>Click to edit Master title style</a:t>
            </a:r>
            <a:endParaRPr lang="en-US" dirty="0"/>
          </a:p>
        </p:txBody>
      </p:sp>
      <p:sp>
        <p:nvSpPr>
          <p:cNvPr id="3" name="Text Placeholder 2"/>
          <p:cNvSpPr>
            <a:spLocks noGrp="1"/>
          </p:cNvSpPr>
          <p:nvPr>
            <p:ph type="body" idx="1"/>
          </p:nvPr>
        </p:nvSpPr>
        <p:spPr>
          <a:xfrm>
            <a:off x="3527112" y="7060885"/>
            <a:ext cx="21662705"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GB"/>
              <a:t>Click to edit Master text styles</a:t>
            </a:r>
          </a:p>
        </p:txBody>
      </p:sp>
      <p:sp>
        <p:nvSpPr>
          <p:cNvPr id="4" name="Content Placeholder 3"/>
          <p:cNvSpPr>
            <a:spLocks noGrp="1"/>
          </p:cNvSpPr>
          <p:nvPr>
            <p:ph sz="half" idx="2"/>
          </p:nvPr>
        </p:nvSpPr>
        <p:spPr>
          <a:xfrm>
            <a:off x="3527112" y="10521315"/>
            <a:ext cx="21662705" cy="1547527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25923240" y="7060885"/>
            <a:ext cx="21769390"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GB"/>
              <a:t>Click to edit Master text styles</a:t>
            </a:r>
          </a:p>
        </p:txBody>
      </p:sp>
      <p:sp>
        <p:nvSpPr>
          <p:cNvPr id="6" name="Content Placeholder 5"/>
          <p:cNvSpPr>
            <a:spLocks noGrp="1"/>
          </p:cNvSpPr>
          <p:nvPr>
            <p:ph sz="quarter" idx="4"/>
          </p:nvPr>
        </p:nvSpPr>
        <p:spPr>
          <a:xfrm>
            <a:off x="25923240" y="10521315"/>
            <a:ext cx="21769390" cy="1547527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B1AFFA0-9E01-454E-94EA-F4FC63FF9188}" type="datetimeFigureOut">
              <a:rPr lang="en-GB" smtClean="0"/>
              <a:t>12/02/2024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1182777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B1AFFA0-9E01-454E-94EA-F4FC63FF9188}" type="datetimeFigureOut">
              <a:rPr lang="en-GB" smtClean="0"/>
              <a:t>12/02/2024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2162190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1AFFA0-9E01-454E-94EA-F4FC63FF9188}" type="datetimeFigureOut">
              <a:rPr lang="en-GB" smtClean="0"/>
              <a:t>12/02/2024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1715784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GB"/>
              <a:t>Click to edit Master title style</a:t>
            </a:r>
            <a:endParaRPr lang="en-US" dirty="0"/>
          </a:p>
        </p:txBody>
      </p:sp>
      <p:sp>
        <p:nvSpPr>
          <p:cNvPr id="3" name="Content Placeholder 2"/>
          <p:cNvSpPr>
            <a:spLocks noGrp="1"/>
          </p:cNvSpPr>
          <p:nvPr>
            <p:ph idx="1"/>
          </p:nvPr>
        </p:nvSpPr>
        <p:spPr>
          <a:xfrm>
            <a:off x="21769390" y="4147187"/>
            <a:ext cx="25923240" cy="20469225"/>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GB"/>
              <a:t>Click to edit Master text styles</a:t>
            </a:r>
          </a:p>
        </p:txBody>
      </p:sp>
      <p:sp>
        <p:nvSpPr>
          <p:cNvPr id="5" name="Date Placeholder 4"/>
          <p:cNvSpPr>
            <a:spLocks noGrp="1"/>
          </p:cNvSpPr>
          <p:nvPr>
            <p:ph type="dt" sz="half" idx="10"/>
          </p:nvPr>
        </p:nvSpPr>
        <p:spPr/>
        <p:txBody>
          <a:bodyPr/>
          <a:lstStyle/>
          <a:p>
            <a:fld id="{7B1AFFA0-9E01-454E-94EA-F4FC63FF9188}" type="datetimeFigureOut">
              <a:rPr lang="en-GB" smtClean="0"/>
              <a:t>12/02/2024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1514473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GB"/>
              <a:t>Click to edit Master title style</a:t>
            </a:r>
            <a:endParaRPr lang="en-US" dirty="0"/>
          </a:p>
        </p:txBody>
      </p:sp>
      <p:sp>
        <p:nvSpPr>
          <p:cNvPr id="3" name="Picture Placeholder 2"/>
          <p:cNvSpPr>
            <a:spLocks noGrp="1" noChangeAspect="1"/>
          </p:cNvSpPr>
          <p:nvPr>
            <p:ph type="pic" idx="1"/>
          </p:nvPr>
        </p:nvSpPr>
        <p:spPr>
          <a:xfrm>
            <a:off x="21769390" y="4147187"/>
            <a:ext cx="25923240" cy="20469225"/>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GB"/>
              <a:t>Click icon to add picture</a:t>
            </a:r>
            <a:endParaRPr lang="en-US"/>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GB"/>
              <a:t>Click to edit Master text styles</a:t>
            </a:r>
          </a:p>
        </p:txBody>
      </p:sp>
      <p:sp>
        <p:nvSpPr>
          <p:cNvPr id="5" name="Date Placeholder 4"/>
          <p:cNvSpPr>
            <a:spLocks noGrp="1"/>
          </p:cNvSpPr>
          <p:nvPr>
            <p:ph type="dt" sz="half" idx="10"/>
          </p:nvPr>
        </p:nvSpPr>
        <p:spPr/>
        <p:txBody>
          <a:bodyPr/>
          <a:lstStyle/>
          <a:p>
            <a:fld id="{7B1AFFA0-9E01-454E-94EA-F4FC63FF9188}" type="datetimeFigureOut">
              <a:rPr lang="en-GB" smtClean="0"/>
              <a:t>12/02/2024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45F558-03DD-E947-85F0-569BD03A08E7}" type="slidenum">
              <a:rPr lang="en-GB" smtClean="0"/>
              <a:t>‹#›</a:t>
            </a:fld>
            <a:endParaRPr lang="en-GB"/>
          </a:p>
        </p:txBody>
      </p:sp>
    </p:spTree>
    <p:extLst>
      <p:ext uri="{BB962C8B-B14F-4D97-AF65-F5344CB8AC3E}">
        <p14:creationId xmlns:p14="http://schemas.microsoft.com/office/powerpoint/2010/main" val="87898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533527"/>
            <a:ext cx="44165520" cy="5567365"/>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3520440" y="7667625"/>
            <a:ext cx="44165520" cy="1827562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3520440" y="26696672"/>
            <a:ext cx="11521440" cy="1533525"/>
          </a:xfrm>
          <a:prstGeom prst="rect">
            <a:avLst/>
          </a:prstGeom>
        </p:spPr>
        <p:txBody>
          <a:bodyPr vert="horz" lIns="91440" tIns="45720" rIns="91440" bIns="45720" rtlCol="0" anchor="ctr"/>
          <a:lstStyle>
            <a:lvl1pPr algn="l">
              <a:defRPr sz="5040">
                <a:solidFill>
                  <a:schemeClr val="tx1">
                    <a:tint val="75000"/>
                  </a:schemeClr>
                </a:solidFill>
              </a:defRPr>
            </a:lvl1pPr>
          </a:lstStyle>
          <a:p>
            <a:fld id="{7B1AFFA0-9E01-454E-94EA-F4FC63FF9188}" type="datetimeFigureOut">
              <a:rPr lang="en-GB" smtClean="0"/>
              <a:t>12/02/2024</a:t>
            </a:fld>
            <a:endParaRPr lang="en-GB"/>
          </a:p>
        </p:txBody>
      </p:sp>
      <p:sp>
        <p:nvSpPr>
          <p:cNvPr id="5" name="Footer Placeholder 4"/>
          <p:cNvSpPr>
            <a:spLocks noGrp="1"/>
          </p:cNvSpPr>
          <p:nvPr>
            <p:ph type="ftr" sz="quarter" idx="3"/>
          </p:nvPr>
        </p:nvSpPr>
        <p:spPr>
          <a:xfrm>
            <a:off x="16962120" y="26696672"/>
            <a:ext cx="17282160" cy="1533525"/>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6164520" y="26696672"/>
            <a:ext cx="11521440" cy="1533525"/>
          </a:xfrm>
          <a:prstGeom prst="rect">
            <a:avLst/>
          </a:prstGeom>
        </p:spPr>
        <p:txBody>
          <a:bodyPr vert="horz" lIns="91440" tIns="45720" rIns="91440" bIns="45720" rtlCol="0" anchor="ctr"/>
          <a:lstStyle>
            <a:lvl1pPr algn="r">
              <a:defRPr sz="5040">
                <a:solidFill>
                  <a:schemeClr val="tx1">
                    <a:tint val="75000"/>
                  </a:schemeClr>
                </a:solidFill>
              </a:defRPr>
            </a:lvl1pPr>
          </a:lstStyle>
          <a:p>
            <a:fld id="{9B45F558-03DD-E947-85F0-569BD03A08E7}" type="slidenum">
              <a:rPr lang="en-GB" smtClean="0"/>
              <a:t>‹#›</a:t>
            </a:fld>
            <a:endParaRPr lang="en-GB"/>
          </a:p>
        </p:txBody>
      </p:sp>
    </p:spTree>
    <p:extLst>
      <p:ext uri="{BB962C8B-B14F-4D97-AF65-F5344CB8AC3E}">
        <p14:creationId xmlns:p14="http://schemas.microsoft.com/office/powerpoint/2010/main" val="85179634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FEFA8B-F39D-424C-BF15-F1F9188BA692}"/>
              </a:ext>
            </a:extLst>
          </p:cNvPr>
          <p:cNvSpPr/>
          <p:nvPr/>
        </p:nvSpPr>
        <p:spPr>
          <a:xfrm>
            <a:off x="0" y="1"/>
            <a:ext cx="51206400" cy="684443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0" dirty="0">
              <a:solidFill>
                <a:schemeClr val="tx1"/>
              </a:solidFill>
            </a:endParaRPr>
          </a:p>
        </p:txBody>
      </p:sp>
      <p:sp>
        <p:nvSpPr>
          <p:cNvPr id="53" name="Text Placeholder 49">
            <a:extLst>
              <a:ext uri="{FF2B5EF4-FFF2-40B4-BE49-F238E27FC236}">
                <a16:creationId xmlns:a16="http://schemas.microsoft.com/office/drawing/2014/main" id="{BCAA8AA9-586A-C944-B988-A06D9E965C47}"/>
              </a:ext>
            </a:extLst>
          </p:cNvPr>
          <p:cNvSpPr txBox="1">
            <a:spLocks/>
          </p:cNvSpPr>
          <p:nvPr/>
        </p:nvSpPr>
        <p:spPr>
          <a:xfrm>
            <a:off x="6906089" y="3125113"/>
            <a:ext cx="37332129" cy="3647017"/>
          </a:xfrm>
          <a:prstGeom prst="rect">
            <a:avLst/>
          </a:prstGeom>
        </p:spPr>
        <p:txBody>
          <a:bodyPr>
            <a:normAutofit fontScale="85000" lnSpcReduction="20000"/>
          </a:bodyPr>
          <a:lstStyle>
            <a:lvl1pPr marL="0" indent="0" algn="ctr" defTabSz="4388900" rtl="0" eaLnBrk="1" latinLnBrk="0" hangingPunct="1">
              <a:spcBef>
                <a:spcPct val="20000"/>
              </a:spcBef>
              <a:buFontTx/>
              <a:buNone/>
              <a:defRPr sz="5400" kern="1200">
                <a:solidFill>
                  <a:schemeClr val="accent5">
                    <a:lumMod val="50000"/>
                  </a:schemeClr>
                </a:solidFill>
                <a:latin typeface="+mj-lt"/>
                <a:ea typeface="+mn-ea"/>
                <a:cs typeface="+mn-cs"/>
              </a:defRPr>
            </a:lvl1pPr>
            <a:lvl2pPr marL="3565982" indent="-1371531" algn="l" defTabSz="4388900" rtl="0" eaLnBrk="1" latinLnBrk="0" hangingPunct="1">
              <a:spcBef>
                <a:spcPct val="20000"/>
              </a:spcBef>
              <a:buFontTx/>
              <a:buNone/>
              <a:defRPr sz="7200" kern="1200">
                <a:solidFill>
                  <a:schemeClr val="tx1"/>
                </a:solidFill>
                <a:latin typeface="+mn-lt"/>
                <a:ea typeface="+mn-ea"/>
                <a:cs typeface="+mn-cs"/>
              </a:defRPr>
            </a:lvl2pPr>
            <a:lvl3pPr marL="5486126" indent="-1097226" algn="l" defTabSz="4388900" rtl="0" eaLnBrk="1" latinLnBrk="0" hangingPunct="1">
              <a:spcBef>
                <a:spcPct val="20000"/>
              </a:spcBef>
              <a:buFontTx/>
              <a:buNone/>
              <a:defRPr sz="7200" kern="1200">
                <a:solidFill>
                  <a:schemeClr val="tx1"/>
                </a:solidFill>
                <a:latin typeface="+mn-lt"/>
                <a:ea typeface="+mn-ea"/>
                <a:cs typeface="+mn-cs"/>
              </a:defRPr>
            </a:lvl3pPr>
            <a:lvl4pPr marL="7680577" indent="-1097226" algn="l" defTabSz="4388900" rtl="0" eaLnBrk="1" latinLnBrk="0" hangingPunct="1">
              <a:spcBef>
                <a:spcPct val="20000"/>
              </a:spcBef>
              <a:buFontTx/>
              <a:buNone/>
              <a:defRPr sz="7200" kern="1200">
                <a:solidFill>
                  <a:schemeClr val="tx1"/>
                </a:solidFill>
                <a:latin typeface="+mn-lt"/>
                <a:ea typeface="+mn-ea"/>
                <a:cs typeface="+mn-cs"/>
              </a:defRPr>
            </a:lvl4pPr>
            <a:lvl5pPr marL="9875026" indent="-1097226" algn="l" defTabSz="4388900" rtl="0" eaLnBrk="1" latinLnBrk="0" hangingPunct="1">
              <a:spcBef>
                <a:spcPct val="20000"/>
              </a:spcBef>
              <a:buFontTx/>
              <a:buNone/>
              <a:defRPr sz="72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lvl="0"/>
            <a:r>
              <a:rPr lang="en-US" sz="5250" i="1" dirty="0">
                <a:solidFill>
                  <a:schemeClr val="tx1"/>
                </a:solidFill>
                <a:latin typeface="Arial" panose="020B0604020202020204" pitchFamily="34" charset="0"/>
                <a:cs typeface="Arial" panose="020B0604020202020204" pitchFamily="34" charset="0"/>
              </a:rPr>
              <a:t>1 The University of the West Indies, St Augustine Campus, Trinidad and Tobago</a:t>
            </a:r>
          </a:p>
          <a:p>
            <a:pPr lvl="0"/>
            <a:r>
              <a:rPr lang="en-US" sz="5250" i="1" dirty="0">
                <a:solidFill>
                  <a:schemeClr val="tx1"/>
                </a:solidFill>
                <a:latin typeface="Arial" panose="020B0604020202020204" pitchFamily="34" charset="0"/>
                <a:cs typeface="Arial" panose="020B0604020202020204" pitchFamily="34" charset="0"/>
              </a:rPr>
              <a:t>2 Erasmus University</a:t>
            </a:r>
          </a:p>
          <a:p>
            <a:pPr lvl="0"/>
            <a:r>
              <a:rPr lang="en-US" sz="5250" i="1" dirty="0">
                <a:solidFill>
                  <a:schemeClr val="tx1"/>
                </a:solidFill>
                <a:latin typeface="Arial" panose="020B0604020202020204" pitchFamily="34" charset="0"/>
                <a:cs typeface="Arial" panose="020B0604020202020204" pitchFamily="34" charset="0"/>
              </a:rPr>
              <a:t>3 University of Toronto</a:t>
            </a:r>
          </a:p>
          <a:p>
            <a:pPr lvl="0"/>
            <a:r>
              <a:rPr lang="en-US" sz="5250" i="1" dirty="0">
                <a:solidFill>
                  <a:schemeClr val="tx1"/>
                </a:solidFill>
                <a:latin typeface="Arial" panose="020B0604020202020204" pitchFamily="34" charset="0"/>
                <a:cs typeface="Arial" panose="020B0604020202020204" pitchFamily="34" charset="0"/>
              </a:rPr>
              <a:t>4. Corvinus University of Budapest</a:t>
            </a:r>
          </a:p>
          <a:p>
            <a:pPr lvl="0"/>
            <a:r>
              <a:rPr lang="en-US" sz="5250" i="1" dirty="0">
                <a:solidFill>
                  <a:schemeClr val="tx1"/>
                </a:solidFill>
                <a:latin typeface="Arial" panose="020B0604020202020204" pitchFamily="34" charset="0"/>
                <a:cs typeface="Arial" panose="020B0604020202020204" pitchFamily="34" charset="0"/>
              </a:rPr>
              <a:t>5 EuroQol Research Foundation</a:t>
            </a:r>
          </a:p>
          <a:p>
            <a:pPr lvl="0"/>
            <a:endParaRPr lang="en-US" sz="5250" i="1" dirty="0">
              <a:solidFill>
                <a:schemeClr val="tx1"/>
              </a:solidFill>
              <a:latin typeface="Arial" panose="020B0604020202020204" pitchFamily="34" charset="0"/>
              <a:cs typeface="Arial" panose="020B0604020202020204" pitchFamily="34" charset="0"/>
            </a:endParaRPr>
          </a:p>
          <a:p>
            <a:pPr lvl="0"/>
            <a:endParaRPr lang="en-US" sz="5250" i="1" dirty="0">
              <a:solidFill>
                <a:schemeClr val="tx1"/>
              </a:solidFill>
              <a:latin typeface="Arial" panose="020B0604020202020204" pitchFamily="34" charset="0"/>
              <a:cs typeface="Arial" panose="020B0604020202020204" pitchFamily="34" charset="0"/>
            </a:endParaRPr>
          </a:p>
        </p:txBody>
      </p:sp>
      <p:sp>
        <p:nvSpPr>
          <p:cNvPr id="54" name="Text Placeholder 50">
            <a:extLst>
              <a:ext uri="{FF2B5EF4-FFF2-40B4-BE49-F238E27FC236}">
                <a16:creationId xmlns:a16="http://schemas.microsoft.com/office/drawing/2014/main" id="{F3C1B265-5255-C441-96F7-ADA07012C169}"/>
              </a:ext>
            </a:extLst>
          </p:cNvPr>
          <p:cNvSpPr txBox="1">
            <a:spLocks/>
          </p:cNvSpPr>
          <p:nvPr/>
        </p:nvSpPr>
        <p:spPr>
          <a:xfrm>
            <a:off x="6906090" y="1766292"/>
            <a:ext cx="37332129" cy="1301439"/>
          </a:xfrm>
          <a:prstGeom prst="rect">
            <a:avLst/>
          </a:prstGeom>
        </p:spPr>
        <p:txBody>
          <a:bodyPr anchor="t" anchorCtr="1">
            <a:normAutofit/>
          </a:bodyPr>
          <a:lstStyle>
            <a:lvl1pPr marL="0" indent="0" algn="ctr" defTabSz="4388900" rtl="0" eaLnBrk="1" latinLnBrk="0" hangingPunct="1">
              <a:spcBef>
                <a:spcPct val="20000"/>
              </a:spcBef>
              <a:buFontTx/>
              <a:buNone/>
              <a:defRPr sz="8000" kern="1200">
                <a:solidFill>
                  <a:schemeClr val="accent5">
                    <a:lumMod val="50000"/>
                  </a:schemeClr>
                </a:solidFill>
                <a:latin typeface="+mj-lt"/>
                <a:ea typeface="+mn-ea"/>
                <a:cs typeface="+mn-cs"/>
              </a:defRPr>
            </a:lvl1pPr>
            <a:lvl2pPr marL="3565982" indent="-1371531" algn="l" defTabSz="4388900" rtl="0" eaLnBrk="1" latinLnBrk="0" hangingPunct="1">
              <a:spcBef>
                <a:spcPct val="20000"/>
              </a:spcBef>
              <a:buFontTx/>
              <a:buNone/>
              <a:defRPr sz="7200" kern="1200">
                <a:solidFill>
                  <a:schemeClr val="tx1"/>
                </a:solidFill>
                <a:latin typeface="+mn-lt"/>
                <a:ea typeface="+mn-ea"/>
                <a:cs typeface="+mn-cs"/>
              </a:defRPr>
            </a:lvl2pPr>
            <a:lvl3pPr marL="5486126" indent="-1097226" algn="l" defTabSz="4388900" rtl="0" eaLnBrk="1" latinLnBrk="0" hangingPunct="1">
              <a:spcBef>
                <a:spcPct val="20000"/>
              </a:spcBef>
              <a:buFontTx/>
              <a:buNone/>
              <a:defRPr sz="7200" kern="1200">
                <a:solidFill>
                  <a:schemeClr val="tx1"/>
                </a:solidFill>
                <a:latin typeface="+mn-lt"/>
                <a:ea typeface="+mn-ea"/>
                <a:cs typeface="+mn-cs"/>
              </a:defRPr>
            </a:lvl3pPr>
            <a:lvl4pPr marL="7680577" indent="-1097226" algn="l" defTabSz="4388900" rtl="0" eaLnBrk="1" latinLnBrk="0" hangingPunct="1">
              <a:spcBef>
                <a:spcPct val="20000"/>
              </a:spcBef>
              <a:buFontTx/>
              <a:buNone/>
              <a:defRPr sz="7200" kern="1200">
                <a:solidFill>
                  <a:schemeClr val="tx1"/>
                </a:solidFill>
                <a:latin typeface="+mn-lt"/>
                <a:ea typeface="+mn-ea"/>
                <a:cs typeface="+mn-cs"/>
              </a:defRPr>
            </a:lvl4pPr>
            <a:lvl5pPr marL="9875026" indent="-1097226" algn="l" defTabSz="4388900" rtl="0" eaLnBrk="1" latinLnBrk="0" hangingPunct="1">
              <a:spcBef>
                <a:spcPct val="20000"/>
              </a:spcBef>
              <a:buFontTx/>
              <a:buNone/>
              <a:defRPr sz="72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sz="7000" dirty="0">
                <a:solidFill>
                  <a:schemeClr val="tx1"/>
                </a:solidFill>
                <a:latin typeface="Arial" panose="020B0604020202020204" pitchFamily="34" charset="0"/>
                <a:cs typeface="Arial" panose="020B0604020202020204" pitchFamily="34" charset="0"/>
              </a:rPr>
              <a:t>H. Bailey</a:t>
            </a:r>
            <a:r>
              <a:rPr lang="en-US" sz="7000" baseline="30000" dirty="0">
                <a:solidFill>
                  <a:schemeClr val="tx1"/>
                </a:solidFill>
                <a:latin typeface="Arial" panose="020B0604020202020204" pitchFamily="34" charset="0"/>
                <a:cs typeface="Arial" panose="020B0604020202020204" pitchFamily="34" charset="0"/>
              </a:rPr>
              <a:t>1</a:t>
            </a:r>
            <a:r>
              <a:rPr lang="en-US" sz="7000" dirty="0">
                <a:solidFill>
                  <a:schemeClr val="tx1"/>
                </a:solidFill>
                <a:latin typeface="Arial" panose="020B0604020202020204" pitchFamily="34" charset="0"/>
                <a:cs typeface="Arial" panose="020B0604020202020204" pitchFamily="34" charset="0"/>
              </a:rPr>
              <a:t>, M. Jonker</a:t>
            </a:r>
            <a:r>
              <a:rPr lang="en-US" sz="7000" baseline="30000" dirty="0">
                <a:solidFill>
                  <a:schemeClr val="tx1"/>
                </a:solidFill>
                <a:latin typeface="Arial" panose="020B0604020202020204" pitchFamily="34" charset="0"/>
                <a:cs typeface="Arial" panose="020B0604020202020204" pitchFamily="34" charset="0"/>
              </a:rPr>
              <a:t>2</a:t>
            </a:r>
            <a:r>
              <a:rPr lang="en-US" sz="7000" dirty="0">
                <a:solidFill>
                  <a:schemeClr val="tx1"/>
                </a:solidFill>
                <a:latin typeface="Arial" panose="020B0604020202020204" pitchFamily="34" charset="0"/>
                <a:cs typeface="Arial" panose="020B0604020202020204" pitchFamily="34" charset="0"/>
              </a:rPr>
              <a:t>, E. Pullenayegum</a:t>
            </a:r>
            <a:r>
              <a:rPr lang="en-US" sz="7000" baseline="30000" dirty="0">
                <a:solidFill>
                  <a:schemeClr val="tx1"/>
                </a:solidFill>
                <a:latin typeface="Arial" panose="020B0604020202020204" pitchFamily="34" charset="0"/>
                <a:cs typeface="Arial" panose="020B0604020202020204" pitchFamily="34" charset="0"/>
              </a:rPr>
              <a:t>3</a:t>
            </a:r>
            <a:r>
              <a:rPr lang="en-US" sz="7000" dirty="0">
                <a:solidFill>
                  <a:schemeClr val="tx1"/>
                </a:solidFill>
                <a:latin typeface="Arial" panose="020B0604020202020204" pitchFamily="34" charset="0"/>
                <a:cs typeface="Arial" panose="020B0604020202020204" pitchFamily="34" charset="0"/>
              </a:rPr>
              <a:t>, F. Rencz</a:t>
            </a:r>
            <a:r>
              <a:rPr lang="en-US" sz="7000" baseline="30000" dirty="0">
                <a:solidFill>
                  <a:schemeClr val="tx1"/>
                </a:solidFill>
                <a:latin typeface="Arial" panose="020B0604020202020204" pitchFamily="34" charset="0"/>
                <a:cs typeface="Arial" panose="020B0604020202020204" pitchFamily="34" charset="0"/>
              </a:rPr>
              <a:t>4</a:t>
            </a:r>
            <a:r>
              <a:rPr lang="en-US" sz="7000" dirty="0">
                <a:solidFill>
                  <a:schemeClr val="tx1"/>
                </a:solidFill>
                <a:latin typeface="Arial" panose="020B0604020202020204" pitchFamily="34" charset="0"/>
                <a:cs typeface="Arial" panose="020B0604020202020204" pitchFamily="34" charset="0"/>
              </a:rPr>
              <a:t>, B. Roudijk</a:t>
            </a:r>
            <a:r>
              <a:rPr lang="en-US" sz="7000" baseline="30000" dirty="0">
                <a:solidFill>
                  <a:schemeClr val="tx1"/>
                </a:solidFill>
                <a:latin typeface="Arial" panose="020B0604020202020204" pitchFamily="34" charset="0"/>
                <a:cs typeface="Arial" panose="020B0604020202020204" pitchFamily="34" charset="0"/>
              </a:rPr>
              <a:t>5</a:t>
            </a:r>
            <a:endParaRPr lang="en-US" sz="7000" dirty="0">
              <a:solidFill>
                <a:schemeClr val="tx1"/>
              </a:solidFill>
              <a:latin typeface="Arial" panose="020B0604020202020204" pitchFamily="34" charset="0"/>
              <a:cs typeface="Arial" panose="020B0604020202020204" pitchFamily="34" charset="0"/>
            </a:endParaRPr>
          </a:p>
        </p:txBody>
      </p:sp>
      <p:sp>
        <p:nvSpPr>
          <p:cNvPr id="55" name="Text Placeholder 51">
            <a:extLst>
              <a:ext uri="{FF2B5EF4-FFF2-40B4-BE49-F238E27FC236}">
                <a16:creationId xmlns:a16="http://schemas.microsoft.com/office/drawing/2014/main" id="{FCE3F3AE-B1DA-BB40-A437-742E09B4D03A}"/>
              </a:ext>
            </a:extLst>
          </p:cNvPr>
          <p:cNvSpPr txBox="1">
            <a:spLocks/>
          </p:cNvSpPr>
          <p:nvPr/>
        </p:nvSpPr>
        <p:spPr>
          <a:xfrm>
            <a:off x="2813755" y="-66645"/>
            <a:ext cx="45516800" cy="1910969"/>
          </a:xfrm>
          <a:prstGeom prst="rect">
            <a:avLst/>
          </a:prstGeom>
        </p:spPr>
        <p:txBody>
          <a:bodyPr anchor="t" anchorCtr="1">
            <a:noAutofit/>
          </a:bodyPr>
          <a:lstStyle>
            <a:lvl1pPr marL="0" indent="0" algn="ctr" defTabSz="4388900" rtl="0" eaLnBrk="1" latinLnBrk="0" hangingPunct="1">
              <a:spcBef>
                <a:spcPct val="20000"/>
              </a:spcBef>
              <a:buFontTx/>
              <a:buNone/>
              <a:defRPr sz="9600" b="1" kern="1200">
                <a:solidFill>
                  <a:schemeClr val="accent5">
                    <a:lumMod val="50000"/>
                  </a:schemeClr>
                </a:solidFill>
                <a:latin typeface="+mj-lt"/>
                <a:ea typeface="+mn-ea"/>
                <a:cs typeface="+mn-cs"/>
              </a:defRPr>
            </a:lvl1pPr>
            <a:lvl2pPr marL="3565982" indent="-1371531" algn="l" defTabSz="4388900" rtl="0" eaLnBrk="1" latinLnBrk="0" hangingPunct="1">
              <a:spcBef>
                <a:spcPct val="20000"/>
              </a:spcBef>
              <a:buFontTx/>
              <a:buNone/>
              <a:defRPr sz="7200" kern="1200">
                <a:solidFill>
                  <a:schemeClr val="tx1"/>
                </a:solidFill>
                <a:latin typeface="+mn-lt"/>
                <a:ea typeface="+mn-ea"/>
                <a:cs typeface="+mn-cs"/>
              </a:defRPr>
            </a:lvl2pPr>
            <a:lvl3pPr marL="5486126" indent="-1097226" algn="l" defTabSz="4388900" rtl="0" eaLnBrk="1" latinLnBrk="0" hangingPunct="1">
              <a:spcBef>
                <a:spcPct val="20000"/>
              </a:spcBef>
              <a:buFontTx/>
              <a:buNone/>
              <a:defRPr sz="7200" kern="1200">
                <a:solidFill>
                  <a:schemeClr val="tx1"/>
                </a:solidFill>
                <a:latin typeface="+mn-lt"/>
                <a:ea typeface="+mn-ea"/>
                <a:cs typeface="+mn-cs"/>
              </a:defRPr>
            </a:lvl3pPr>
            <a:lvl4pPr marL="7680577" indent="-1097226" algn="l" defTabSz="4388900" rtl="0" eaLnBrk="1" latinLnBrk="0" hangingPunct="1">
              <a:spcBef>
                <a:spcPct val="20000"/>
              </a:spcBef>
              <a:buFontTx/>
              <a:buNone/>
              <a:defRPr sz="7200" kern="1200">
                <a:solidFill>
                  <a:schemeClr val="tx1"/>
                </a:solidFill>
                <a:latin typeface="+mn-lt"/>
                <a:ea typeface="+mn-ea"/>
                <a:cs typeface="+mn-cs"/>
              </a:defRPr>
            </a:lvl4pPr>
            <a:lvl5pPr marL="9875026" indent="-1097226" algn="l" defTabSz="4388900" rtl="0" eaLnBrk="1" latinLnBrk="0" hangingPunct="1">
              <a:spcBef>
                <a:spcPct val="20000"/>
              </a:spcBef>
              <a:buFontTx/>
              <a:buNone/>
              <a:defRPr sz="72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defTabSz="5120530">
              <a:defRPr/>
            </a:pPr>
            <a:r>
              <a:rPr lang="en-US" dirty="0">
                <a:solidFill>
                  <a:schemeClr val="tx1"/>
                </a:solidFill>
                <a:latin typeface="Arial" panose="020B0604020202020204" pitchFamily="34" charset="0"/>
                <a:cs typeface="Arial" panose="020B0604020202020204" pitchFamily="34" charset="0"/>
              </a:rPr>
              <a:t>EQ-5D-5L Valuation Study for Trinidad and Tobago.</a:t>
            </a:r>
          </a:p>
        </p:txBody>
      </p:sp>
      <p:sp>
        <p:nvSpPr>
          <p:cNvPr id="39" name="Text Placeholder 35">
            <a:extLst>
              <a:ext uri="{FF2B5EF4-FFF2-40B4-BE49-F238E27FC236}">
                <a16:creationId xmlns:a16="http://schemas.microsoft.com/office/drawing/2014/main" id="{83645F9D-80F8-1743-BEEC-4050831D6726}"/>
              </a:ext>
            </a:extLst>
          </p:cNvPr>
          <p:cNvSpPr txBox="1">
            <a:spLocks/>
          </p:cNvSpPr>
          <p:nvPr/>
        </p:nvSpPr>
        <p:spPr>
          <a:xfrm>
            <a:off x="751248" y="8370813"/>
            <a:ext cx="15289618" cy="6355560"/>
          </a:xfrm>
          <a:prstGeom prst="rect">
            <a:avLst/>
          </a:prstGeom>
        </p:spPr>
        <p:txBody>
          <a:bodyPr wrap="square" lIns="266687" tIns="266687" rIns="266687" bIns="266687">
            <a:spAutoFit/>
          </a:bodyPr>
          <a:lstStyle>
            <a:lvl1pPr marL="0" indent="0" algn="l" defTabSz="4388900" rtl="0" eaLnBrk="1" latinLnBrk="0" hangingPunct="1">
              <a:spcBef>
                <a:spcPct val="20000"/>
              </a:spcBef>
              <a:buFont typeface="Arial" pitchFamily="34" charset="0"/>
              <a:buNone/>
              <a:defRPr sz="2500" kern="1200">
                <a:solidFill>
                  <a:schemeClr val="accent5">
                    <a:lumMod val="50000"/>
                  </a:schemeClr>
                </a:solidFill>
                <a:latin typeface="Times New Roman" pitchFamily="18" charset="0"/>
                <a:ea typeface="+mn-ea"/>
                <a:cs typeface="Times New Roman" pitchFamily="18" charset="0"/>
              </a:defRPr>
            </a:lvl1pPr>
            <a:lvl2pPr marL="1485825"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97"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916" indent="-628619"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93" indent="-457177"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algn="just">
              <a:spcBef>
                <a:spcPts val="0"/>
              </a:spcBef>
            </a:pPr>
            <a:r>
              <a:rPr lang="en-US" sz="4200" dirty="0">
                <a:solidFill>
                  <a:sysClr val="windowText" lastClr="000000"/>
                </a:solidFill>
                <a:latin typeface="Arial" panose="020B0604020202020204" pitchFamily="34" charset="0"/>
                <a:cs typeface="Arial" panose="020B0604020202020204" pitchFamily="34" charset="0"/>
              </a:rPr>
              <a:t>In 2015 an EQ-5D-3L value set was created for Trinidad and Tobago which was used as the basis for a 5L crosswalk set that has been used in several applications in Trinidad and Tobago and the wider Caribbean region. As a direct estimation of a value set for EQ-5D-5L is preferable over a value set derived by a crosswalk algorithm, and since more knowledge on valuing EQ-5D instruments has been developed in recent years, this study aimed to produce an EQ-5D-5L value set for T&amp;T based on the EQ-VT protocol.</a:t>
            </a:r>
          </a:p>
        </p:txBody>
      </p:sp>
      <p:sp>
        <p:nvSpPr>
          <p:cNvPr id="40" name="Text Placeholder 36">
            <a:extLst>
              <a:ext uri="{FF2B5EF4-FFF2-40B4-BE49-F238E27FC236}">
                <a16:creationId xmlns:a16="http://schemas.microsoft.com/office/drawing/2014/main" id="{4A137E40-6A16-9C4F-823A-B476C38AF33E}"/>
              </a:ext>
            </a:extLst>
          </p:cNvPr>
          <p:cNvSpPr txBox="1">
            <a:spLocks/>
          </p:cNvSpPr>
          <p:nvPr/>
        </p:nvSpPr>
        <p:spPr>
          <a:xfrm>
            <a:off x="751246" y="7551715"/>
            <a:ext cx="15690803" cy="1077208"/>
          </a:xfrm>
          <a:prstGeom prst="rect">
            <a:avLst/>
          </a:prstGeom>
          <a:noFill/>
        </p:spPr>
        <p:txBody>
          <a:bodyPr wrap="square" lIns="106675" tIns="106675" rIns="106675" bIns="106675"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defTabSz="5120530">
              <a:defRPr/>
            </a:pPr>
            <a:r>
              <a:rPr lang="en-US" sz="5600" u="none" dirty="0">
                <a:solidFill>
                  <a:schemeClr val="accent5">
                    <a:lumMod val="75000"/>
                  </a:schemeClr>
                </a:solidFill>
                <a:latin typeface="Arial" panose="020B0604020202020204" pitchFamily="34" charset="0"/>
                <a:cs typeface="Arial" panose="020B0604020202020204" pitchFamily="34" charset="0"/>
              </a:rPr>
              <a:t>OBJECTIVE</a:t>
            </a:r>
          </a:p>
        </p:txBody>
      </p:sp>
      <p:sp>
        <p:nvSpPr>
          <p:cNvPr id="42" name="Text Placeholder 38">
            <a:extLst>
              <a:ext uri="{FF2B5EF4-FFF2-40B4-BE49-F238E27FC236}">
                <a16:creationId xmlns:a16="http://schemas.microsoft.com/office/drawing/2014/main" id="{E9AAF710-CF3A-D14E-90D1-4109353C6684}"/>
              </a:ext>
            </a:extLst>
          </p:cNvPr>
          <p:cNvSpPr txBox="1">
            <a:spLocks/>
          </p:cNvSpPr>
          <p:nvPr/>
        </p:nvSpPr>
        <p:spPr>
          <a:xfrm>
            <a:off x="751246" y="15798811"/>
            <a:ext cx="15289619" cy="12948134"/>
          </a:xfrm>
          <a:prstGeom prst="rect">
            <a:avLst/>
          </a:prstGeom>
        </p:spPr>
        <p:txBody>
          <a:bodyPr wrap="square" lIns="266687" tIns="266687" rIns="266687" bIns="266687">
            <a:spAutoFit/>
          </a:bodyPr>
          <a:lstStyle>
            <a:lvl1pPr marL="0" indent="0" algn="l" defTabSz="4388900" rtl="0" eaLnBrk="1" latinLnBrk="0" hangingPunct="1">
              <a:spcBef>
                <a:spcPct val="20000"/>
              </a:spcBef>
              <a:buFont typeface="Arial" pitchFamily="34" charset="0"/>
              <a:buNone/>
              <a:defRPr sz="2500" kern="1200">
                <a:solidFill>
                  <a:schemeClr val="accent5">
                    <a:lumMod val="50000"/>
                  </a:schemeClr>
                </a:solidFill>
                <a:latin typeface="Times New Roman" pitchFamily="18" charset="0"/>
                <a:ea typeface="+mn-ea"/>
                <a:cs typeface="Times New Roman" pitchFamily="18" charset="0"/>
              </a:defRPr>
            </a:lvl1pPr>
            <a:lvl2pPr marL="1485825"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97"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916" indent="-628619"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93" indent="-457177"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algn="just"/>
            <a:r>
              <a:rPr lang="en-US" sz="4200" dirty="0">
                <a:solidFill>
                  <a:sysClr val="windowText" lastClr="000000"/>
                </a:solidFill>
                <a:latin typeface="Arial" panose="020B0604020202020204" pitchFamily="34" charset="0"/>
                <a:cs typeface="Arial" panose="020B0604020202020204" pitchFamily="34" charset="0"/>
              </a:rPr>
              <a:t>A nationally representative sample of 1000 respondents aged 18 years and over was targeted. Respondents were interviewed in computer-assisted personal interviews, following the standardized EQ-VT interview protocol and interviewer script. Each respondent completed 5 practice cTTO tasks (2 wheelchair examples and 3 practice EQ-5D-5L health states), followed by 10 real cTTO tasks and 12 DCE tasks. For the cTTO task, the standard 86-state health state design was used. For the DCE tasks, each respondent was allocated a block of 12 choice pairs out of 20 unique blocks from a Bayesian efficient design using priors from a set of 19 different EQ-5D-5L valuation studies. The EQ-VT quality control (QC) procedures were implemented to ensure adequate data quality. The cTTO data were analyzed using models correcting for heteroskedasticity, and for taking into account the censored nature of the data. DCE data were analyzed using conditional logit and mixed logit models. The </a:t>
            </a:r>
            <a:r>
              <a:rPr lang="en-US" sz="4200" dirty="0" err="1">
                <a:solidFill>
                  <a:sysClr val="windowText" lastClr="000000"/>
                </a:solidFill>
                <a:latin typeface="Arial" panose="020B0604020202020204" pitchFamily="34" charset="0"/>
                <a:cs typeface="Arial" panose="020B0604020202020204" pitchFamily="34" charset="0"/>
              </a:rPr>
              <a:t>cTTO</a:t>
            </a:r>
            <a:r>
              <a:rPr lang="en-US" sz="4200" dirty="0">
                <a:solidFill>
                  <a:sysClr val="windowText" lastClr="000000"/>
                </a:solidFill>
                <a:latin typeface="Arial" panose="020B0604020202020204" pitchFamily="34" charset="0"/>
                <a:cs typeface="Arial" panose="020B0604020202020204" pitchFamily="34" charset="0"/>
              </a:rPr>
              <a:t> and DCE data were combined in hybrid models.</a:t>
            </a:r>
            <a:endParaRPr lang="en-US" sz="6300" dirty="0">
              <a:solidFill>
                <a:sysClr val="windowText" lastClr="000000"/>
              </a:solidFill>
              <a:latin typeface="Arial" panose="020B0604020202020204" pitchFamily="34" charset="0"/>
              <a:cs typeface="Arial" panose="020B0604020202020204" pitchFamily="34" charset="0"/>
            </a:endParaRPr>
          </a:p>
          <a:p>
            <a:pPr algn="just"/>
            <a:endParaRPr lang="en-US" sz="4200" dirty="0">
              <a:solidFill>
                <a:sysClr val="windowText" lastClr="000000"/>
              </a:solidFill>
              <a:latin typeface="Arial" panose="020B0604020202020204" pitchFamily="34" charset="0"/>
              <a:cs typeface="Arial" panose="020B0604020202020204" pitchFamily="34" charset="0"/>
            </a:endParaRPr>
          </a:p>
        </p:txBody>
      </p:sp>
      <p:sp>
        <p:nvSpPr>
          <p:cNvPr id="43" name="Text Placeholder 39">
            <a:extLst>
              <a:ext uri="{FF2B5EF4-FFF2-40B4-BE49-F238E27FC236}">
                <a16:creationId xmlns:a16="http://schemas.microsoft.com/office/drawing/2014/main" id="{24CC95C7-F6DB-C14B-A716-F0F0E9267D00}"/>
              </a:ext>
            </a:extLst>
          </p:cNvPr>
          <p:cNvSpPr txBox="1">
            <a:spLocks/>
          </p:cNvSpPr>
          <p:nvPr/>
        </p:nvSpPr>
        <p:spPr>
          <a:xfrm>
            <a:off x="627638" y="14634517"/>
            <a:ext cx="15814411" cy="1077208"/>
          </a:xfrm>
          <a:prstGeom prst="rect">
            <a:avLst/>
          </a:prstGeom>
          <a:noFill/>
        </p:spPr>
        <p:txBody>
          <a:bodyPr wrap="square" lIns="106675" tIns="106675" rIns="106675" bIns="106675"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defTabSz="5120530">
              <a:defRPr/>
            </a:pPr>
            <a:r>
              <a:rPr lang="en-US" sz="5600" u="none" dirty="0">
                <a:solidFill>
                  <a:schemeClr val="accent5">
                    <a:lumMod val="75000"/>
                  </a:schemeClr>
                </a:solidFill>
                <a:latin typeface="Arial" panose="020B0604020202020204" pitchFamily="34" charset="0"/>
                <a:cs typeface="Arial" panose="020B0604020202020204" pitchFamily="34" charset="0"/>
              </a:rPr>
              <a:t>METHODS</a:t>
            </a:r>
          </a:p>
        </p:txBody>
      </p:sp>
      <p:sp>
        <p:nvSpPr>
          <p:cNvPr id="44" name="Text Placeholder 40">
            <a:extLst>
              <a:ext uri="{FF2B5EF4-FFF2-40B4-BE49-F238E27FC236}">
                <a16:creationId xmlns:a16="http://schemas.microsoft.com/office/drawing/2014/main" id="{3FF58E14-B390-3F46-B4E0-CBC761830F0F}"/>
              </a:ext>
            </a:extLst>
          </p:cNvPr>
          <p:cNvSpPr txBox="1">
            <a:spLocks/>
          </p:cNvSpPr>
          <p:nvPr/>
        </p:nvSpPr>
        <p:spPr>
          <a:xfrm>
            <a:off x="17276553" y="8286657"/>
            <a:ext cx="17247413" cy="8630029"/>
          </a:xfrm>
          <a:prstGeom prst="rect">
            <a:avLst/>
          </a:prstGeom>
        </p:spPr>
        <p:txBody>
          <a:bodyPr wrap="square" lIns="266687" tIns="266687" rIns="266687" bIns="266687">
            <a:spAutoFit/>
          </a:bodyPr>
          <a:lstStyle>
            <a:lvl1pPr marL="0" indent="0" algn="l" defTabSz="4388900" rtl="0" eaLnBrk="1" latinLnBrk="0" hangingPunct="1">
              <a:spcBef>
                <a:spcPct val="20000"/>
              </a:spcBef>
              <a:buFont typeface="Arial" pitchFamily="34" charset="0"/>
              <a:buNone/>
              <a:defRPr sz="2500" kern="1200">
                <a:solidFill>
                  <a:schemeClr val="accent5">
                    <a:lumMod val="50000"/>
                  </a:schemeClr>
                </a:solidFill>
                <a:latin typeface="Times New Roman" pitchFamily="18" charset="0"/>
                <a:ea typeface="+mn-ea"/>
                <a:cs typeface="Times New Roman" pitchFamily="18" charset="0"/>
              </a:defRPr>
            </a:lvl1pPr>
            <a:lvl2pPr marL="1485825"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97"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916" indent="-628619"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93" indent="-457177"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algn="just">
              <a:spcAft>
                <a:spcPts val="600"/>
              </a:spcAft>
            </a:pPr>
            <a:r>
              <a:rPr lang="en-US" sz="4200" dirty="0">
                <a:solidFill>
                  <a:sysClr val="windowText" lastClr="000000"/>
                </a:solidFill>
                <a:latin typeface="Arial" panose="020B0604020202020204" pitchFamily="34" charset="0"/>
                <a:cs typeface="Arial" panose="020B0604020202020204" pitchFamily="34" charset="0"/>
              </a:rPr>
              <a:t>A representative sample (age, sex, geography) of 1,079 adults completed the EQ-VT valuation tasks in face-to-face interviews. Several modelling approaches were explored. The hybrid heteroskedastic Tobit model produced all internally consistent, statistically significant coefficients, and performed best in terms of out-of-sample predictivity producing the utility function:  </a:t>
            </a:r>
          </a:p>
          <a:p>
            <a:pPr algn="just"/>
            <a:r>
              <a:rPr lang="en-US" sz="4200" i="1" dirty="0">
                <a:solidFill>
                  <a:sysClr val="windowText" lastClr="000000"/>
                </a:solidFill>
                <a:latin typeface="Arial" panose="020B0604020202020204" pitchFamily="34" charset="0"/>
                <a:cs typeface="Arial" panose="020B0604020202020204" pitchFamily="34" charset="0"/>
              </a:rPr>
              <a:t>  U =   1 – 0.027</a:t>
            </a:r>
            <a:r>
              <a:rPr lang="en-US" sz="4200" i="1" dirty="0">
                <a:solidFill>
                  <a:srgbClr val="0070C0"/>
                </a:solidFill>
                <a:latin typeface="Arial" panose="020B0604020202020204" pitchFamily="34" charset="0"/>
                <a:cs typeface="Arial" panose="020B0604020202020204" pitchFamily="34" charset="0"/>
              </a:rPr>
              <a:t>MO2</a:t>
            </a:r>
            <a:r>
              <a:rPr lang="en-US" sz="4200" i="1" dirty="0">
                <a:solidFill>
                  <a:sysClr val="windowText" lastClr="000000"/>
                </a:solidFill>
                <a:latin typeface="Arial" panose="020B0604020202020204" pitchFamily="34" charset="0"/>
                <a:cs typeface="Arial" panose="020B0604020202020204" pitchFamily="34" charset="0"/>
              </a:rPr>
              <a:t> – 0.085</a:t>
            </a:r>
            <a:r>
              <a:rPr lang="en-US" sz="4200" i="1" dirty="0">
                <a:solidFill>
                  <a:srgbClr val="0070C0"/>
                </a:solidFill>
                <a:latin typeface="Arial" panose="020B0604020202020204" pitchFamily="34" charset="0"/>
                <a:cs typeface="Arial" panose="020B0604020202020204" pitchFamily="34" charset="0"/>
              </a:rPr>
              <a:t>MO3</a:t>
            </a:r>
            <a:r>
              <a:rPr lang="en-US" sz="4200" i="1" dirty="0">
                <a:solidFill>
                  <a:sysClr val="windowText" lastClr="000000"/>
                </a:solidFill>
                <a:latin typeface="Arial" panose="020B0604020202020204" pitchFamily="34" charset="0"/>
                <a:cs typeface="Arial" panose="020B0604020202020204" pitchFamily="34" charset="0"/>
              </a:rPr>
              <a:t> – 0.187</a:t>
            </a:r>
            <a:r>
              <a:rPr lang="en-US" sz="4200" i="1" dirty="0">
                <a:solidFill>
                  <a:srgbClr val="0070C0"/>
                </a:solidFill>
                <a:latin typeface="Arial" panose="020B0604020202020204" pitchFamily="34" charset="0"/>
                <a:cs typeface="Arial" panose="020B0604020202020204" pitchFamily="34" charset="0"/>
              </a:rPr>
              <a:t>MO4</a:t>
            </a:r>
            <a:r>
              <a:rPr lang="en-US" sz="4200" i="1" dirty="0">
                <a:solidFill>
                  <a:sysClr val="windowText" lastClr="000000"/>
                </a:solidFill>
                <a:latin typeface="Arial" panose="020B0604020202020204" pitchFamily="34" charset="0"/>
                <a:cs typeface="Arial" panose="020B0604020202020204" pitchFamily="34" charset="0"/>
              </a:rPr>
              <a:t> – 0.368</a:t>
            </a:r>
            <a:r>
              <a:rPr lang="en-US" sz="4200" i="1" dirty="0">
                <a:solidFill>
                  <a:srgbClr val="0070C0"/>
                </a:solidFill>
                <a:latin typeface="Arial" panose="020B0604020202020204" pitchFamily="34" charset="0"/>
                <a:cs typeface="Arial" panose="020B0604020202020204" pitchFamily="34" charset="0"/>
              </a:rPr>
              <a:t>MO5</a:t>
            </a:r>
            <a:r>
              <a:rPr lang="en-US" sz="4200" i="1" dirty="0">
                <a:solidFill>
                  <a:sysClr val="windowText" lastClr="000000"/>
                </a:solidFill>
                <a:latin typeface="Arial" panose="020B0604020202020204" pitchFamily="34" charset="0"/>
                <a:cs typeface="Arial" panose="020B0604020202020204" pitchFamily="34" charset="0"/>
              </a:rPr>
              <a:t> – 0.024</a:t>
            </a:r>
            <a:r>
              <a:rPr lang="en-US" sz="4200" i="1" dirty="0">
                <a:solidFill>
                  <a:srgbClr val="0070C0"/>
                </a:solidFill>
                <a:latin typeface="Arial" panose="020B0604020202020204" pitchFamily="34" charset="0"/>
                <a:cs typeface="Arial" panose="020B0604020202020204" pitchFamily="34" charset="0"/>
              </a:rPr>
              <a:t>SC2</a:t>
            </a:r>
            <a:r>
              <a:rPr lang="en-US" sz="4200" i="1" dirty="0">
                <a:solidFill>
                  <a:sysClr val="windowText" lastClr="000000"/>
                </a:solidFill>
                <a:latin typeface="Arial" panose="020B0604020202020204" pitchFamily="34" charset="0"/>
                <a:cs typeface="Arial" panose="020B0604020202020204" pitchFamily="34" charset="0"/>
              </a:rPr>
              <a:t> – 0.072</a:t>
            </a:r>
            <a:r>
              <a:rPr lang="en-US" sz="4200" i="1" dirty="0">
                <a:solidFill>
                  <a:srgbClr val="0070C0"/>
                </a:solidFill>
                <a:latin typeface="Arial" panose="020B0604020202020204" pitchFamily="34" charset="0"/>
                <a:cs typeface="Arial" panose="020B0604020202020204" pitchFamily="34" charset="0"/>
              </a:rPr>
              <a:t>SC3</a:t>
            </a:r>
            <a:r>
              <a:rPr lang="en-US" sz="4200" i="1" dirty="0">
                <a:solidFill>
                  <a:sysClr val="windowText" lastClr="000000"/>
                </a:solidFill>
                <a:latin typeface="Arial" panose="020B0604020202020204" pitchFamily="34" charset="0"/>
                <a:cs typeface="Arial" panose="020B0604020202020204" pitchFamily="34" charset="0"/>
              </a:rPr>
              <a:t> – 0.150</a:t>
            </a:r>
            <a:r>
              <a:rPr lang="en-US" sz="4200" i="1" dirty="0">
                <a:solidFill>
                  <a:srgbClr val="0070C0"/>
                </a:solidFill>
                <a:latin typeface="Arial" panose="020B0604020202020204" pitchFamily="34" charset="0"/>
                <a:cs typeface="Arial" panose="020B0604020202020204" pitchFamily="34" charset="0"/>
              </a:rPr>
              <a:t>SC4</a:t>
            </a:r>
            <a:r>
              <a:rPr lang="en-US" sz="4200" i="1" dirty="0">
                <a:solidFill>
                  <a:sysClr val="windowText" lastClr="000000"/>
                </a:solidFill>
                <a:latin typeface="Arial" panose="020B0604020202020204" pitchFamily="34" charset="0"/>
                <a:cs typeface="Arial" panose="020B0604020202020204" pitchFamily="34" charset="0"/>
              </a:rPr>
              <a:t> – 0.232</a:t>
            </a:r>
            <a:r>
              <a:rPr lang="en-US" sz="4200" i="1" dirty="0">
                <a:solidFill>
                  <a:srgbClr val="0070C0"/>
                </a:solidFill>
                <a:latin typeface="Arial" panose="020B0604020202020204" pitchFamily="34" charset="0"/>
                <a:cs typeface="Arial" panose="020B0604020202020204" pitchFamily="34" charset="0"/>
              </a:rPr>
              <a:t>SC5</a:t>
            </a:r>
            <a:r>
              <a:rPr lang="en-US" sz="4200" i="1" dirty="0">
                <a:solidFill>
                  <a:sysClr val="windowText" lastClr="000000"/>
                </a:solidFill>
                <a:latin typeface="Arial" panose="020B0604020202020204" pitchFamily="34" charset="0"/>
                <a:cs typeface="Arial" panose="020B0604020202020204" pitchFamily="34" charset="0"/>
              </a:rPr>
              <a:t> – 0.011</a:t>
            </a:r>
            <a:r>
              <a:rPr lang="en-US" sz="4200" i="1" dirty="0">
                <a:solidFill>
                  <a:srgbClr val="0070C0"/>
                </a:solidFill>
                <a:latin typeface="Arial" panose="020B0604020202020204" pitchFamily="34" charset="0"/>
                <a:cs typeface="Arial" panose="020B0604020202020204" pitchFamily="34" charset="0"/>
              </a:rPr>
              <a:t>UA2</a:t>
            </a:r>
            <a:r>
              <a:rPr lang="en-US" sz="4200" i="1" dirty="0">
                <a:solidFill>
                  <a:sysClr val="windowText" lastClr="000000"/>
                </a:solidFill>
                <a:latin typeface="Arial" panose="020B0604020202020204" pitchFamily="34" charset="0"/>
                <a:cs typeface="Arial" panose="020B0604020202020204" pitchFamily="34" charset="0"/>
              </a:rPr>
              <a:t> – 0.065</a:t>
            </a:r>
            <a:r>
              <a:rPr lang="en-US" sz="4200" i="1" dirty="0">
                <a:solidFill>
                  <a:srgbClr val="0070C0"/>
                </a:solidFill>
                <a:latin typeface="Arial" panose="020B0604020202020204" pitchFamily="34" charset="0"/>
                <a:cs typeface="Arial" panose="020B0604020202020204" pitchFamily="34" charset="0"/>
              </a:rPr>
              <a:t>UA3</a:t>
            </a:r>
            <a:r>
              <a:rPr lang="en-US" sz="4200" i="1" dirty="0">
                <a:solidFill>
                  <a:sysClr val="windowText" lastClr="000000"/>
                </a:solidFill>
                <a:latin typeface="Arial" panose="020B0604020202020204" pitchFamily="34" charset="0"/>
                <a:cs typeface="Arial" panose="020B0604020202020204" pitchFamily="34" charset="0"/>
              </a:rPr>
              <a:t> – 0.146</a:t>
            </a:r>
            <a:r>
              <a:rPr lang="en-US" sz="4200" i="1" dirty="0">
                <a:solidFill>
                  <a:srgbClr val="0070C0"/>
                </a:solidFill>
                <a:latin typeface="Arial" panose="020B0604020202020204" pitchFamily="34" charset="0"/>
                <a:cs typeface="Arial" panose="020B0604020202020204" pitchFamily="34" charset="0"/>
              </a:rPr>
              <a:t>UA4</a:t>
            </a:r>
            <a:r>
              <a:rPr lang="en-US" sz="4200" i="1" dirty="0">
                <a:solidFill>
                  <a:sysClr val="windowText" lastClr="000000"/>
                </a:solidFill>
                <a:latin typeface="Arial" panose="020B0604020202020204" pitchFamily="34" charset="0"/>
                <a:cs typeface="Arial" panose="020B0604020202020204" pitchFamily="34" charset="0"/>
              </a:rPr>
              <a:t> – 0.219</a:t>
            </a:r>
            <a:r>
              <a:rPr lang="en-US" sz="4200" i="1" dirty="0">
                <a:solidFill>
                  <a:srgbClr val="0070C0"/>
                </a:solidFill>
                <a:latin typeface="Arial" panose="020B0604020202020204" pitchFamily="34" charset="0"/>
                <a:cs typeface="Arial" panose="020B0604020202020204" pitchFamily="34" charset="0"/>
              </a:rPr>
              <a:t>UA5</a:t>
            </a:r>
            <a:r>
              <a:rPr lang="en-US" sz="4200" i="1" dirty="0">
                <a:solidFill>
                  <a:sysClr val="windowText" lastClr="000000"/>
                </a:solidFill>
                <a:latin typeface="Arial" panose="020B0604020202020204" pitchFamily="34" charset="0"/>
                <a:cs typeface="Arial" panose="020B0604020202020204" pitchFamily="34" charset="0"/>
              </a:rPr>
              <a:t> – 0.044</a:t>
            </a:r>
            <a:r>
              <a:rPr lang="en-US" sz="4200" i="1" dirty="0">
                <a:solidFill>
                  <a:srgbClr val="0070C0"/>
                </a:solidFill>
                <a:latin typeface="Arial" panose="020B0604020202020204" pitchFamily="34" charset="0"/>
                <a:cs typeface="Arial" panose="020B0604020202020204" pitchFamily="34" charset="0"/>
              </a:rPr>
              <a:t>PD2</a:t>
            </a:r>
            <a:r>
              <a:rPr lang="en-US" sz="4200" i="1" dirty="0">
                <a:solidFill>
                  <a:sysClr val="windowText" lastClr="000000"/>
                </a:solidFill>
                <a:latin typeface="Arial" panose="020B0604020202020204" pitchFamily="34" charset="0"/>
                <a:cs typeface="Arial" panose="020B0604020202020204" pitchFamily="34" charset="0"/>
              </a:rPr>
              <a:t> – 0.128</a:t>
            </a:r>
            <a:r>
              <a:rPr lang="en-US" sz="4200" i="1" dirty="0">
                <a:solidFill>
                  <a:srgbClr val="0070C0"/>
                </a:solidFill>
                <a:latin typeface="Arial" panose="020B0604020202020204" pitchFamily="34" charset="0"/>
                <a:cs typeface="Arial" panose="020B0604020202020204" pitchFamily="34" charset="0"/>
              </a:rPr>
              <a:t>PD3</a:t>
            </a:r>
            <a:r>
              <a:rPr lang="en-US" sz="4200" i="1" dirty="0">
                <a:solidFill>
                  <a:sysClr val="windowText" lastClr="000000"/>
                </a:solidFill>
                <a:latin typeface="Arial" panose="020B0604020202020204" pitchFamily="34" charset="0"/>
                <a:cs typeface="Arial" panose="020B0604020202020204" pitchFamily="34" charset="0"/>
              </a:rPr>
              <a:t> – 0.311</a:t>
            </a:r>
            <a:r>
              <a:rPr lang="en-US" sz="4200" i="1" dirty="0">
                <a:solidFill>
                  <a:srgbClr val="0070C0"/>
                </a:solidFill>
                <a:latin typeface="Arial" panose="020B0604020202020204" pitchFamily="34" charset="0"/>
                <a:cs typeface="Arial" panose="020B0604020202020204" pitchFamily="34" charset="0"/>
              </a:rPr>
              <a:t>PD4</a:t>
            </a:r>
            <a:r>
              <a:rPr lang="en-US" sz="4200" i="1" dirty="0">
                <a:solidFill>
                  <a:sysClr val="windowText" lastClr="000000"/>
                </a:solidFill>
                <a:latin typeface="Arial" panose="020B0604020202020204" pitchFamily="34" charset="0"/>
                <a:cs typeface="Arial" panose="020B0604020202020204" pitchFamily="34" charset="0"/>
              </a:rPr>
              <a:t> – 0.480</a:t>
            </a:r>
            <a:r>
              <a:rPr lang="en-US" sz="4200" i="1" dirty="0">
                <a:solidFill>
                  <a:srgbClr val="0070C0"/>
                </a:solidFill>
                <a:latin typeface="Arial" panose="020B0604020202020204" pitchFamily="34" charset="0"/>
                <a:cs typeface="Arial" panose="020B0604020202020204" pitchFamily="34" charset="0"/>
              </a:rPr>
              <a:t>PD5</a:t>
            </a:r>
            <a:r>
              <a:rPr lang="en-US" sz="4200" i="1" dirty="0">
                <a:solidFill>
                  <a:sysClr val="windowText" lastClr="000000"/>
                </a:solidFill>
                <a:latin typeface="Arial" panose="020B0604020202020204" pitchFamily="34" charset="0"/>
                <a:cs typeface="Arial" panose="020B0604020202020204" pitchFamily="34" charset="0"/>
              </a:rPr>
              <a:t> – 0.020</a:t>
            </a:r>
            <a:r>
              <a:rPr lang="en-US" sz="4200" i="1" dirty="0">
                <a:solidFill>
                  <a:srgbClr val="0070C0"/>
                </a:solidFill>
                <a:latin typeface="Arial" panose="020B0604020202020204" pitchFamily="34" charset="0"/>
                <a:cs typeface="Arial" panose="020B0604020202020204" pitchFamily="34" charset="0"/>
              </a:rPr>
              <a:t>AD2</a:t>
            </a:r>
            <a:r>
              <a:rPr lang="en-US" sz="4200" i="1" dirty="0">
                <a:solidFill>
                  <a:sysClr val="windowText" lastClr="000000"/>
                </a:solidFill>
                <a:latin typeface="Arial" panose="020B0604020202020204" pitchFamily="34" charset="0"/>
                <a:cs typeface="Arial" panose="020B0604020202020204" pitchFamily="34" charset="0"/>
              </a:rPr>
              <a:t> – 0.074</a:t>
            </a:r>
            <a:r>
              <a:rPr lang="en-US" sz="4200" i="1" dirty="0">
                <a:solidFill>
                  <a:srgbClr val="0070C0"/>
                </a:solidFill>
                <a:latin typeface="Arial" panose="020B0604020202020204" pitchFamily="34" charset="0"/>
                <a:cs typeface="Arial" panose="020B0604020202020204" pitchFamily="34" charset="0"/>
              </a:rPr>
              <a:t>AD3</a:t>
            </a:r>
            <a:r>
              <a:rPr lang="en-US" sz="4200" i="1" dirty="0">
                <a:solidFill>
                  <a:sysClr val="windowText" lastClr="000000"/>
                </a:solidFill>
                <a:latin typeface="Arial" panose="020B0604020202020204" pitchFamily="34" charset="0"/>
                <a:cs typeface="Arial" panose="020B0604020202020204" pitchFamily="34" charset="0"/>
              </a:rPr>
              <a:t> – 0.161</a:t>
            </a:r>
            <a:r>
              <a:rPr lang="en-US" sz="4200" i="1" dirty="0">
                <a:solidFill>
                  <a:srgbClr val="0070C0"/>
                </a:solidFill>
                <a:latin typeface="Arial" panose="020B0604020202020204" pitchFamily="34" charset="0"/>
                <a:cs typeface="Arial" panose="020B0604020202020204" pitchFamily="34" charset="0"/>
              </a:rPr>
              <a:t>AD4</a:t>
            </a:r>
            <a:r>
              <a:rPr lang="en-US" sz="4200" i="1" dirty="0">
                <a:solidFill>
                  <a:sysClr val="windowText" lastClr="000000"/>
                </a:solidFill>
                <a:latin typeface="Arial" panose="020B0604020202020204" pitchFamily="34" charset="0"/>
                <a:cs typeface="Arial" panose="020B0604020202020204" pitchFamily="34" charset="0"/>
              </a:rPr>
              <a:t> – 0.264</a:t>
            </a:r>
            <a:r>
              <a:rPr lang="en-US" sz="4200" i="1" dirty="0">
                <a:solidFill>
                  <a:srgbClr val="0070C0"/>
                </a:solidFill>
                <a:latin typeface="Arial" panose="020B0604020202020204" pitchFamily="34" charset="0"/>
                <a:cs typeface="Arial" panose="020B0604020202020204" pitchFamily="34" charset="0"/>
              </a:rPr>
              <a:t>AD5</a:t>
            </a:r>
            <a:r>
              <a:rPr lang="en-US" sz="4200" i="1" dirty="0">
                <a:solidFill>
                  <a:sysClr val="windowText" lastClr="000000"/>
                </a:solidFill>
                <a:latin typeface="Arial" panose="020B0604020202020204" pitchFamily="34" charset="0"/>
                <a:cs typeface="Arial" panose="020B0604020202020204" pitchFamily="34" charset="0"/>
              </a:rPr>
              <a:t>.</a:t>
            </a:r>
          </a:p>
          <a:p>
            <a:pPr algn="just"/>
            <a:r>
              <a:rPr lang="en-US" sz="4200" dirty="0">
                <a:solidFill>
                  <a:sysClr val="windowText" lastClr="000000"/>
                </a:solidFill>
                <a:latin typeface="Arial" panose="020B0604020202020204" pitchFamily="34" charset="0"/>
                <a:cs typeface="Arial" panose="020B0604020202020204" pitchFamily="34" charset="0"/>
              </a:rPr>
              <a:t>This model was then compared with the 2015 crosswalk set.</a:t>
            </a:r>
          </a:p>
        </p:txBody>
      </p:sp>
      <p:sp>
        <p:nvSpPr>
          <p:cNvPr id="45" name="Text Placeholder 41">
            <a:extLst>
              <a:ext uri="{FF2B5EF4-FFF2-40B4-BE49-F238E27FC236}">
                <a16:creationId xmlns:a16="http://schemas.microsoft.com/office/drawing/2014/main" id="{8ED944E5-84EF-EA4B-A29B-1D25880C473A}"/>
              </a:ext>
            </a:extLst>
          </p:cNvPr>
          <p:cNvSpPr txBox="1">
            <a:spLocks/>
          </p:cNvSpPr>
          <p:nvPr/>
        </p:nvSpPr>
        <p:spPr>
          <a:xfrm>
            <a:off x="17192044" y="7422756"/>
            <a:ext cx="17247412" cy="1084343"/>
          </a:xfrm>
          <a:prstGeom prst="rect">
            <a:avLst/>
          </a:prstGeom>
          <a:noFill/>
        </p:spPr>
        <p:txBody>
          <a:bodyPr wrap="square" lIns="106675" tIns="106675" rIns="106675" bIns="106675"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defTabSz="5120530">
              <a:defRPr/>
            </a:pPr>
            <a:r>
              <a:rPr lang="en-US" sz="5600" u="none" dirty="0">
                <a:solidFill>
                  <a:schemeClr val="accent5">
                    <a:lumMod val="75000"/>
                  </a:schemeClr>
                </a:solidFill>
                <a:latin typeface="Arial" panose="020B0604020202020204" pitchFamily="34" charset="0"/>
                <a:cs typeface="Arial" panose="020B0604020202020204" pitchFamily="34" charset="0"/>
              </a:rPr>
              <a:t>RESULTS</a:t>
            </a:r>
          </a:p>
        </p:txBody>
      </p:sp>
      <p:sp>
        <p:nvSpPr>
          <p:cNvPr id="48" name="Text Placeholder 44">
            <a:extLst>
              <a:ext uri="{FF2B5EF4-FFF2-40B4-BE49-F238E27FC236}">
                <a16:creationId xmlns:a16="http://schemas.microsoft.com/office/drawing/2014/main" id="{280622B6-9E82-BA4A-951E-D840B4ECC6C0}"/>
              </a:ext>
            </a:extLst>
          </p:cNvPr>
          <p:cNvSpPr txBox="1">
            <a:spLocks/>
          </p:cNvSpPr>
          <p:nvPr/>
        </p:nvSpPr>
        <p:spPr>
          <a:xfrm>
            <a:off x="35215798" y="7422756"/>
            <a:ext cx="15092576" cy="1077208"/>
          </a:xfrm>
          <a:prstGeom prst="rect">
            <a:avLst/>
          </a:prstGeom>
          <a:noFill/>
        </p:spPr>
        <p:txBody>
          <a:bodyPr wrap="square" lIns="106675" tIns="106675" rIns="106675" bIns="106675"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defTabSz="5120530">
              <a:defRPr/>
            </a:pPr>
            <a:r>
              <a:rPr lang="en-US" sz="5600" u="none" dirty="0">
                <a:solidFill>
                  <a:schemeClr val="accent5">
                    <a:lumMod val="75000"/>
                  </a:schemeClr>
                </a:solidFill>
                <a:latin typeface="Arial" panose="020B0604020202020204" pitchFamily="34" charset="0"/>
                <a:cs typeface="Arial" panose="020B0604020202020204" pitchFamily="34" charset="0"/>
              </a:rPr>
              <a:t>RESULTS</a:t>
            </a:r>
          </a:p>
        </p:txBody>
      </p:sp>
      <p:sp>
        <p:nvSpPr>
          <p:cNvPr id="49" name="Text Placeholder 45">
            <a:extLst>
              <a:ext uri="{FF2B5EF4-FFF2-40B4-BE49-F238E27FC236}">
                <a16:creationId xmlns:a16="http://schemas.microsoft.com/office/drawing/2014/main" id="{C7D9D5EB-CBA7-6540-B46E-18AFA9FA2B9F}"/>
              </a:ext>
            </a:extLst>
          </p:cNvPr>
          <p:cNvSpPr txBox="1">
            <a:spLocks/>
          </p:cNvSpPr>
          <p:nvPr/>
        </p:nvSpPr>
        <p:spPr>
          <a:xfrm>
            <a:off x="35215795" y="15801782"/>
            <a:ext cx="15574970" cy="12818868"/>
          </a:xfrm>
          <a:prstGeom prst="rect">
            <a:avLst/>
          </a:prstGeom>
        </p:spPr>
        <p:txBody>
          <a:bodyPr wrap="square" lIns="266687" tIns="266687" rIns="266687" bIns="266687">
            <a:spAutoFit/>
          </a:bodyPr>
          <a:lstStyle>
            <a:lvl1pPr marL="0" indent="0" algn="l" defTabSz="4388900" rtl="0" eaLnBrk="1" latinLnBrk="0" hangingPunct="1">
              <a:spcBef>
                <a:spcPct val="20000"/>
              </a:spcBef>
              <a:buFont typeface="Arial" pitchFamily="34" charset="0"/>
              <a:buNone/>
              <a:defRPr sz="2500" kern="1200">
                <a:solidFill>
                  <a:schemeClr val="accent5">
                    <a:lumMod val="50000"/>
                  </a:schemeClr>
                </a:solidFill>
                <a:latin typeface="Times New Roman" pitchFamily="18" charset="0"/>
                <a:ea typeface="+mn-ea"/>
                <a:cs typeface="Times New Roman" pitchFamily="18" charset="0"/>
              </a:defRPr>
            </a:lvl1pPr>
            <a:lvl2pPr marL="1485825"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97"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916" indent="-628619"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93" indent="-457177"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algn="just"/>
            <a:r>
              <a:rPr lang="en-US" sz="4200" dirty="0">
                <a:solidFill>
                  <a:sysClr val="windowText" lastClr="000000"/>
                </a:solidFill>
                <a:latin typeface="Arial" panose="020B0604020202020204" pitchFamily="34" charset="0"/>
                <a:cs typeface="Arial" panose="020B0604020202020204" pitchFamily="34" charset="0"/>
              </a:rPr>
              <a:t>The EQ-VT valuation study was successfully carried out in T&amp;T. Furthermore, this was the first study to use a mixed logit model to analyze the DCE data, owing to the use of a larger health state design for the DCE task. The mixed logit models produced similar results to the cTTO-only and hybrid models. The lower values and the increase in negative values in the new value set can be explained by greater willingness to trade in the EQ-VT protocol than in the modified MVH protocol previously used. The differences in patterns among the coefficients could be associated with social change over the 7 year period: e.g. greater awareness of mental health may have influenced the AD coefficients and the lock down associated with covid may have brought increased salience of UA to the respondents. Such changes highlight the need for revisiting/updating EQ-5D value sets. Further, the crosswalk algorithm was developed based on responses from European respondents. It is possible that T&amp;T respondents respond differently to EQ-5D-3L and EQ-5D-5L, which may exacerbate any differences in value sets.</a:t>
            </a:r>
          </a:p>
        </p:txBody>
      </p:sp>
      <p:pic>
        <p:nvPicPr>
          <p:cNvPr id="3" name="Picture 2">
            <a:extLst>
              <a:ext uri="{FF2B5EF4-FFF2-40B4-BE49-F238E27FC236}">
                <a16:creationId xmlns:a16="http://schemas.microsoft.com/office/drawing/2014/main" id="{EAFE0864-F5CB-EB8C-A53C-264A585F8B6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87681" y="16965057"/>
            <a:ext cx="17487197" cy="10492318"/>
          </a:xfrm>
          <a:prstGeom prst="rect">
            <a:avLst/>
          </a:prstGeom>
          <a:noFill/>
          <a:ln>
            <a:noFill/>
          </a:ln>
        </p:spPr>
      </p:pic>
      <p:sp>
        <p:nvSpPr>
          <p:cNvPr id="4" name="TextBox 3">
            <a:extLst>
              <a:ext uri="{FF2B5EF4-FFF2-40B4-BE49-F238E27FC236}">
                <a16:creationId xmlns:a16="http://schemas.microsoft.com/office/drawing/2014/main" id="{36BCA196-B3CF-2DF4-71CA-E417C2248398}"/>
              </a:ext>
            </a:extLst>
          </p:cNvPr>
          <p:cNvSpPr txBox="1"/>
          <p:nvPr/>
        </p:nvSpPr>
        <p:spPr>
          <a:xfrm>
            <a:off x="35358470" y="8492490"/>
            <a:ext cx="15289619" cy="5909310"/>
          </a:xfrm>
          <a:prstGeom prst="rect">
            <a:avLst/>
          </a:prstGeom>
          <a:noFill/>
        </p:spPr>
        <p:txBody>
          <a:bodyPr wrap="square" rtlCol="0">
            <a:spAutoFit/>
          </a:bodyPr>
          <a:lstStyle/>
          <a:p>
            <a:pPr algn="just"/>
            <a:r>
              <a:rPr lang="en-US" sz="4200" dirty="0">
                <a:solidFill>
                  <a:sysClr val="windowText" lastClr="000000"/>
                </a:solidFill>
                <a:latin typeface="Arial" panose="020B0604020202020204" pitchFamily="34" charset="0"/>
                <a:cs typeface="Arial" panose="020B0604020202020204" pitchFamily="34" charset="0"/>
              </a:rPr>
              <a:t>Compared to the crosswalk set (based on the 2015 3L values) the new value set had a higher number of negative values (236 or 7.6% versus 21 or 0.7%). The mean absolute difference was 0.157 and the correlation coefficient between the two sets was 0.879. The magnitude of the observed differences were dependent on the levels on each dimension, and was strongest when mobility equaled 5, as can be seen in the Bland-Altman plot (Figure 1) where there is a mutually exclusive scatter cloud for these health states. </a:t>
            </a:r>
            <a:endParaRPr lang="en-US" sz="4200" dirty="0"/>
          </a:p>
        </p:txBody>
      </p:sp>
      <p:sp>
        <p:nvSpPr>
          <p:cNvPr id="5" name="Text Placeholder 44">
            <a:extLst>
              <a:ext uri="{FF2B5EF4-FFF2-40B4-BE49-F238E27FC236}">
                <a16:creationId xmlns:a16="http://schemas.microsoft.com/office/drawing/2014/main" id="{8CEF4900-35DB-0F28-052B-C90F651919C3}"/>
              </a:ext>
            </a:extLst>
          </p:cNvPr>
          <p:cNvSpPr txBox="1">
            <a:spLocks/>
          </p:cNvSpPr>
          <p:nvPr/>
        </p:nvSpPr>
        <p:spPr>
          <a:xfrm>
            <a:off x="35215798" y="14852785"/>
            <a:ext cx="15092576" cy="1077208"/>
          </a:xfrm>
          <a:prstGeom prst="rect">
            <a:avLst/>
          </a:prstGeom>
          <a:noFill/>
        </p:spPr>
        <p:txBody>
          <a:bodyPr wrap="square" lIns="106675" tIns="106675" rIns="106675" bIns="106675"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defTabSz="5120530">
              <a:defRPr/>
            </a:pPr>
            <a:r>
              <a:rPr lang="en-US" sz="5600" u="none" dirty="0">
                <a:solidFill>
                  <a:schemeClr val="accent5">
                    <a:lumMod val="75000"/>
                  </a:schemeClr>
                </a:solidFill>
                <a:latin typeface="Arial" panose="020B0604020202020204" pitchFamily="34" charset="0"/>
                <a:cs typeface="Arial" panose="020B0604020202020204" pitchFamily="34" charset="0"/>
              </a:rPr>
              <a:t>CONCLUSIONS</a:t>
            </a:r>
          </a:p>
        </p:txBody>
      </p:sp>
      <p:sp>
        <p:nvSpPr>
          <p:cNvPr id="7" name="Text Placeholder 36">
            <a:extLst>
              <a:ext uri="{FF2B5EF4-FFF2-40B4-BE49-F238E27FC236}">
                <a16:creationId xmlns:a16="http://schemas.microsoft.com/office/drawing/2014/main" id="{61BF7D87-C0E0-B765-6B9C-214DAE3C2466}"/>
              </a:ext>
            </a:extLst>
          </p:cNvPr>
          <p:cNvSpPr txBox="1">
            <a:spLocks/>
          </p:cNvSpPr>
          <p:nvPr/>
        </p:nvSpPr>
        <p:spPr>
          <a:xfrm>
            <a:off x="17192043" y="27037308"/>
            <a:ext cx="17482241" cy="1508095"/>
          </a:xfrm>
          <a:prstGeom prst="rect">
            <a:avLst/>
          </a:prstGeom>
          <a:noFill/>
        </p:spPr>
        <p:txBody>
          <a:bodyPr wrap="square" lIns="106675" tIns="106675" rIns="106675" bIns="106675"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defTabSz="5120530">
              <a:defRPr/>
            </a:pPr>
            <a:r>
              <a:rPr lang="en-US" sz="4200" u="none" dirty="0">
                <a:solidFill>
                  <a:schemeClr val="accent5">
                    <a:lumMod val="75000"/>
                  </a:schemeClr>
                </a:solidFill>
                <a:latin typeface="Arial" panose="020B0604020202020204" pitchFamily="34" charset="0"/>
                <a:cs typeface="Arial" panose="020B0604020202020204" pitchFamily="34" charset="0"/>
              </a:rPr>
              <a:t>Figure 1. Bland-Altman plot for the 2015 crosswalk versus the 2024 EQ-VT value set</a:t>
            </a:r>
          </a:p>
        </p:txBody>
      </p:sp>
    </p:spTree>
    <p:extLst>
      <p:ext uri="{BB962C8B-B14F-4D97-AF65-F5344CB8AC3E}">
        <p14:creationId xmlns:p14="http://schemas.microsoft.com/office/powerpoint/2010/main" val="16168125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296E15BAF57041A774F4D5316366FF" ma:contentTypeVersion="14" ma:contentTypeDescription="Create a new document." ma:contentTypeScope="" ma:versionID="5b3d31f9406923266e19a251e7e1925f">
  <xsd:schema xmlns:xsd="http://www.w3.org/2001/XMLSchema" xmlns:xs="http://www.w3.org/2001/XMLSchema" xmlns:p="http://schemas.microsoft.com/office/2006/metadata/properties" xmlns:ns2="d7e201e0-7ba1-4fd0-b022-03ac33d052c0" xmlns:ns3="e25f615b-eebd-4e2a-b1e3-b3bb6a011368" targetNamespace="http://schemas.microsoft.com/office/2006/metadata/properties" ma:root="true" ma:fieldsID="4218752b27ed29a11fa65fc7df10aeab" ns2:_="" ns3:_="">
    <xsd:import namespace="d7e201e0-7ba1-4fd0-b022-03ac33d052c0"/>
    <xsd:import namespace="e25f615b-eebd-4e2a-b1e3-b3bb6a0113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201e0-7ba1-4fd0-b022-03ac33d052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f72f27b-f989-48c3-999a-f20f870c1ee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f615b-eebd-4e2a-b1e3-b3bb6a01136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28c4e3b-88eb-4c14-8dcb-be66e22babc3}" ma:internalName="TaxCatchAll" ma:showField="CatchAllData" ma:web="e25f615b-eebd-4e2a-b1e3-b3bb6a01136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7e201e0-7ba1-4fd0-b022-03ac33d052c0">
      <Terms xmlns="http://schemas.microsoft.com/office/infopath/2007/PartnerControls"/>
    </lcf76f155ced4ddcb4097134ff3c332f>
    <TaxCatchAll xmlns="e25f615b-eebd-4e2a-b1e3-b3bb6a011368" xsi:nil="true"/>
  </documentManagement>
</p:properties>
</file>

<file path=customXml/itemProps1.xml><?xml version="1.0" encoding="utf-8"?>
<ds:datastoreItem xmlns:ds="http://schemas.openxmlformats.org/officeDocument/2006/customXml" ds:itemID="{DD6CF0B5-0EB6-4DB9-B5D6-11961E646E62}"/>
</file>

<file path=customXml/itemProps2.xml><?xml version="1.0" encoding="utf-8"?>
<ds:datastoreItem xmlns:ds="http://schemas.openxmlformats.org/officeDocument/2006/customXml" ds:itemID="{A1102A74-DB06-40F4-B123-61034B474942}">
  <ds:schemaRefs>
    <ds:schemaRef ds:uri="http://schemas.microsoft.com/sharepoint/v3/contenttype/forms"/>
  </ds:schemaRefs>
</ds:datastoreItem>
</file>

<file path=customXml/itemProps3.xml><?xml version="1.0" encoding="utf-8"?>
<ds:datastoreItem xmlns:ds="http://schemas.openxmlformats.org/officeDocument/2006/customXml" ds:itemID="{8BBA4A3B-9917-4C5A-A0E2-CC1E4AB4F1E3}">
  <ds:schemaRefs>
    <ds:schemaRef ds:uri="http://purl.org/dc/dcmitype/"/>
    <ds:schemaRef ds:uri="http://schemas.openxmlformats.org/package/2006/metadata/core-properties"/>
    <ds:schemaRef ds:uri="http://purl.org/dc/elements/1.1/"/>
    <ds:schemaRef ds:uri="http://www.w3.org/XML/1998/namespace"/>
    <ds:schemaRef ds:uri="460532fb-0e1d-4764-b80f-df33202df358"/>
    <ds:schemaRef ds:uri="http://purl.org/dc/terms/"/>
    <ds:schemaRef ds:uri="http://schemas.microsoft.com/office/2006/documentManagement/types"/>
    <ds:schemaRef ds:uri="http://schemas.microsoft.com/office/2006/metadata/properties"/>
    <ds:schemaRef ds:uri="http://schemas.microsoft.com/office/infopath/2007/PartnerControls"/>
    <ds:schemaRef ds:uri="0e116d4f-ff45-42b5-a34d-bd43547b2bc7"/>
  </ds:schemaRefs>
</ds:datastoreItem>
</file>

<file path=docProps/app.xml><?xml version="1.0" encoding="utf-8"?>
<Properties xmlns="http://schemas.openxmlformats.org/officeDocument/2006/extended-properties" xmlns:vt="http://schemas.openxmlformats.org/officeDocument/2006/docPropsVTypes">
  <Template>Office Theme</Template>
  <TotalTime>373</TotalTime>
  <Words>759</Words>
  <Application>Microsoft Macintosh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Kershelle Hilaire</dc:creator>
  <cp:lastModifiedBy>henry bailey</cp:lastModifiedBy>
  <cp:revision>23</cp:revision>
  <dcterms:created xsi:type="dcterms:W3CDTF">2020-10-01T17:02:39Z</dcterms:created>
  <dcterms:modified xsi:type="dcterms:W3CDTF">2024-02-12T19:03:21Z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0x010100EC4D55FD6CBF3D4E879739E9CBDF2C22</vt:lpwstr>
  </property>
  <property fmtid="{D5CDD505-2E9C-101B-9397-08002B2CF9AE}" pid="3" name="MediaServiceImageTags">
    <vt:lpwstr/>
  </property>
</Properties>
</file>