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authors.xml" ContentType="application/vnd.ms-powerpoint.authors+xml"/>
  <Override PartName="/ppt/charts/style1.xml" ContentType="application/vnd.ms-office.chartstyle+xml"/>
  <Override PartName="/ppt/charts/chart1.xml" ContentType="application/vnd.openxmlformats-officedocument.drawingml.chart+xml"/>
  <Override PartName="/ppt/theme/theme2.xml" ContentType="application/vnd.openxmlformats-officedocument.theme+xml"/>
  <Override PartName="/ppt/theme/theme1.xml" ContentType="application/vnd.openxmlformats-officedocument.theme+xml"/>
  <Override PartName="/ppt/charts/colors1.xml" ContentType="application/vnd.ms-office.chartcolor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63" r:id="rId2"/>
  </p:sldIdLst>
  <p:sldSz cx="36579175" cy="2057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F9EBD02-D401-4B29-78A9-670D6FC8AAEE}" name="Andrew Lloyd" initials="AL" userId="S::andrew.lloyd@acasterlloyd.com::4b37fec2-718e-4100-8d45-8e37d931d211" providerId="AD"/>
  <p188:author id="{8FDDA136-1146-345D-8618-3B1E6120E46F}" name="Rencz Fanni" initials="FR" userId="S::fanni.rencz@uni-corvinus.hu::9a0912b8-d609-43bc-b84d-8499ff74b546" providerId="AD"/>
  <p188:author id="{6FB6CE89-2E06-006D-D7B3-C5B0C53B381B}" name="Sebastian Snow" initials="SS" userId="S::sebastian.snow@acasterlloyd.com::fc52da8d-46c5-4857-a41e-578cc2cff4c7" providerId="AD"/>
  <p188:author id="{2D170EB1-52B7-9826-BA3F-B07A8F55A4CF}" name="Anna-Katrine Sussex" initials="AS" userId="S::annakatrine.sussex@acasterlloyd.com::5437351f-4936-46ec-b423-472339ea0ec3" providerId="AD"/>
  <p188:author id="{0ACB8FC3-4B29-29D0-D173-85B14D0ABAEB}" name="Millie Gaydon" initials="" userId="S::millie.gaydon@acasterlloyd.com::5a84d63b-ed87-4572-9454-73dc03414cfd" providerId="AD"/>
  <p188:author id="{B7D223F0-332C-F4D5-8346-B46D61A2DD9C}" name="Katy Gallop" initials="" userId="S::katy.gallop@acasterlloyd.com::76f7f73b-4620-4c49-b0cb-675ddba08c5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AD47"/>
    <a:srgbClr val="CB9811"/>
    <a:srgbClr val="CA9811"/>
    <a:srgbClr val="D77D00"/>
    <a:srgbClr val="0A5D7E"/>
    <a:srgbClr val="A5B3AE"/>
    <a:srgbClr val="DA742E"/>
    <a:srgbClr val="AF8DD3"/>
    <a:srgbClr val="EABF00"/>
    <a:srgbClr val="D77D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p:restoredTop sz="94719"/>
  </p:normalViewPr>
  <p:slideViewPr>
    <p:cSldViewPr snapToGrid="0">
      <p:cViewPr>
        <p:scale>
          <a:sx n="50" d="100"/>
          <a:sy n="50" d="100"/>
        </p:scale>
        <p:origin x="7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oleObject" Target="file:////Users\sebastian.snow\Library\CloudStorage\Egnyte-acasterlloyd\Shared\Clients\EuroQol%20Group\1227%20-%20EQ-Pso%20development\08%20-%20Dissemination\EuroQol%20Academy%20Poster\Dimension%20Count%20Figure_Euroqol%201227_10JAN2024.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'Percentage figure'!$A$2</c:f>
              <c:strCache>
                <c:ptCount val="1"/>
                <c:pt idx="0">
                  <c:v>Chronic Urticaria</c:v>
                </c:pt>
              </c:strCache>
            </c:strRef>
          </c:tx>
          <c:spPr>
            <a:solidFill>
              <a:srgbClr val="CB9811"/>
            </a:solidFill>
            <a:ln>
              <a:noFill/>
            </a:ln>
            <a:effectLst/>
          </c:spPr>
          <c:invertIfNegative val="0"/>
          <c:cat>
            <c:strRef>
              <c:f>'Percentage figure'!$B$1:$J$1</c:f>
              <c:strCache>
                <c:ptCount val="9"/>
                <c:pt idx="0">
                  <c:v>Mobility </c:v>
                </c:pt>
                <c:pt idx="1">
                  <c:v>Self-care</c:v>
                </c:pt>
                <c:pt idx="2">
                  <c:v>Usual activities</c:v>
                </c:pt>
                <c:pt idx="3">
                  <c:v>Pain or Discomfort</c:v>
                </c:pt>
                <c:pt idx="4">
                  <c:v>Anxiety or Depression</c:v>
                </c:pt>
                <c:pt idx="5">
                  <c:v>Skin Irritation </c:v>
                </c:pt>
                <c:pt idx="6">
                  <c:v>Self-Confidence</c:v>
                </c:pt>
                <c:pt idx="7">
                  <c:v>Sleep</c:v>
                </c:pt>
                <c:pt idx="8">
                  <c:v>Social Relationships</c:v>
                </c:pt>
              </c:strCache>
            </c:strRef>
          </c:cat>
          <c:val>
            <c:numRef>
              <c:f>'Percentage figure'!$B$2:$J$2</c:f>
              <c:numCache>
                <c:formatCode>General</c:formatCode>
                <c:ptCount val="9"/>
                <c:pt idx="0">
                  <c:v>20</c:v>
                </c:pt>
                <c:pt idx="1">
                  <c:v>66.666666666699996</c:v>
                </c:pt>
                <c:pt idx="2">
                  <c:v>60</c:v>
                </c:pt>
                <c:pt idx="3">
                  <c:v>73</c:v>
                </c:pt>
                <c:pt idx="4">
                  <c:v>60</c:v>
                </c:pt>
                <c:pt idx="5">
                  <c:v>93.333333333300004</c:v>
                </c:pt>
                <c:pt idx="6">
                  <c:v>46.666666666700003</c:v>
                </c:pt>
                <c:pt idx="7">
                  <c:v>53.333333333299997</c:v>
                </c:pt>
                <c:pt idx="8">
                  <c:v>60</c:v>
                </c:pt>
              </c:numCache>
            </c:numRef>
          </c:val>
          <c:extLst>
            <c:ext xmlns:c16="http://schemas.microsoft.com/office/drawing/2014/chart" uri="{C3380CC4-5D6E-409C-BE32-E72D297353CC}">
              <c16:uniqueId val="{00000000-FCC5-4F41-9432-F379ABD48C64}"/>
            </c:ext>
          </c:extLst>
        </c:ser>
        <c:ser>
          <c:idx val="1"/>
          <c:order val="1"/>
          <c:tx>
            <c:strRef>
              <c:f>'Percentage figure'!$A$3</c:f>
              <c:strCache>
                <c:ptCount val="1"/>
                <c:pt idx="0">
                  <c:v>Atopic Dermatitis</c:v>
                </c:pt>
              </c:strCache>
            </c:strRef>
          </c:tx>
          <c:spPr>
            <a:solidFill>
              <a:srgbClr val="71AD47"/>
            </a:solidFill>
            <a:ln>
              <a:noFill/>
            </a:ln>
            <a:effectLst/>
          </c:spPr>
          <c:invertIfNegative val="0"/>
          <c:cat>
            <c:strRef>
              <c:f>'Percentage figure'!$B$1:$J$1</c:f>
              <c:strCache>
                <c:ptCount val="9"/>
                <c:pt idx="0">
                  <c:v>Mobility </c:v>
                </c:pt>
                <c:pt idx="1">
                  <c:v>Self-care</c:v>
                </c:pt>
                <c:pt idx="2">
                  <c:v>Usual activities</c:v>
                </c:pt>
                <c:pt idx="3">
                  <c:v>Pain or Discomfort</c:v>
                </c:pt>
                <c:pt idx="4">
                  <c:v>Anxiety or Depression</c:v>
                </c:pt>
                <c:pt idx="5">
                  <c:v>Skin Irritation </c:v>
                </c:pt>
                <c:pt idx="6">
                  <c:v>Self-Confidence</c:v>
                </c:pt>
                <c:pt idx="7">
                  <c:v>Sleep</c:v>
                </c:pt>
                <c:pt idx="8">
                  <c:v>Social Relationships</c:v>
                </c:pt>
              </c:strCache>
            </c:strRef>
          </c:cat>
          <c:val>
            <c:numRef>
              <c:f>'Percentage figure'!$B$3:$J$3</c:f>
              <c:numCache>
                <c:formatCode>General</c:formatCode>
                <c:ptCount val="9"/>
                <c:pt idx="0">
                  <c:v>20</c:v>
                </c:pt>
                <c:pt idx="1">
                  <c:v>80</c:v>
                </c:pt>
                <c:pt idx="2">
                  <c:v>66.666666666699996</c:v>
                </c:pt>
                <c:pt idx="3">
                  <c:v>73</c:v>
                </c:pt>
                <c:pt idx="4">
                  <c:v>60</c:v>
                </c:pt>
                <c:pt idx="5">
                  <c:v>100</c:v>
                </c:pt>
                <c:pt idx="6">
                  <c:v>100</c:v>
                </c:pt>
                <c:pt idx="7">
                  <c:v>53.333333333299997</c:v>
                </c:pt>
                <c:pt idx="8">
                  <c:v>26.666666666699999</c:v>
                </c:pt>
              </c:numCache>
            </c:numRef>
          </c:val>
          <c:extLst>
            <c:ext xmlns:c16="http://schemas.microsoft.com/office/drawing/2014/chart" uri="{C3380CC4-5D6E-409C-BE32-E72D297353CC}">
              <c16:uniqueId val="{00000001-FCC5-4F41-9432-F379ABD48C64}"/>
            </c:ext>
          </c:extLst>
        </c:ser>
        <c:dLbls>
          <c:showLegendKey val="0"/>
          <c:showVal val="0"/>
          <c:showCatName val="0"/>
          <c:showSerName val="0"/>
          <c:showPercent val="0"/>
          <c:showBubbleSize val="0"/>
        </c:dLbls>
        <c:gapWidth val="219"/>
        <c:overlap val="-27"/>
        <c:axId val="1705146703"/>
        <c:axId val="1543388304"/>
      </c:barChart>
      <c:catAx>
        <c:axId val="1705146703"/>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GB" sz="1800" b="1"/>
                  <a:t>Dimension</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543388304"/>
        <c:crosses val="autoZero"/>
        <c:auto val="1"/>
        <c:lblAlgn val="ctr"/>
        <c:lblOffset val="100"/>
        <c:noMultiLvlLbl val="0"/>
      </c:catAx>
      <c:valAx>
        <c:axId val="154338830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GB" sz="1800" b="1" i="0" u="none" strike="noStrike" baseline="0">
                    <a:effectLst/>
                  </a:rPr>
                  <a:t>Percentage of participants spontaneously reporting dimension</a:t>
                </a:r>
                <a:endParaRPr lang="en-GB" sz="1800" b="1"/>
              </a:p>
            </c:rich>
          </c:tx>
          <c:overlay val="0"/>
          <c:spPr>
            <a:noFill/>
            <a:ln>
              <a:noFill/>
            </a:ln>
            <a:effectLst/>
          </c:spPr>
          <c:txPr>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705146703"/>
        <c:crosses val="autoZero"/>
        <c:crossBetween val="between"/>
      </c:valAx>
      <c:spPr>
        <a:noFill/>
        <a:ln>
          <a:noFill/>
        </a:ln>
        <a:effectLst/>
      </c:spPr>
    </c:plotArea>
    <c:legend>
      <c:legendPos val="t"/>
      <c:layout>
        <c:manualLayout>
          <c:xMode val="edge"/>
          <c:yMode val="edge"/>
          <c:x val="0.11980875135387294"/>
          <c:y val="4.3712805103553527E-2"/>
          <c:w val="0.27736363672213232"/>
          <c:h val="4.8828399173642893E-2"/>
        </c:manualLayout>
      </c:layout>
      <c:overlay val="1"/>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720C1C-DB05-3840-B6E5-A8B1C25DABBD}" type="datetimeFigureOut">
              <a:rPr lang="en-US" smtClean="0"/>
              <a:t>2/12/24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0DD04F-CC39-0E40-AE31-8607482B2BF3}" type="slidenum">
              <a:rPr lang="en-US" smtClean="0"/>
              <a:t>‹#›</a:t>
            </a:fld>
            <a:endParaRPr lang="en-US" dirty="0"/>
          </a:p>
        </p:txBody>
      </p:sp>
    </p:spTree>
    <p:extLst>
      <p:ext uri="{BB962C8B-B14F-4D97-AF65-F5344CB8AC3E}">
        <p14:creationId xmlns:p14="http://schemas.microsoft.com/office/powerpoint/2010/main" val="741885484"/>
      </p:ext>
    </p:extLst>
  </p:cSld>
  <p:clrMap bg1="lt1" tx1="dk1" bg2="lt2" tx2="dk2" accent1="accent1" accent2="accent2" accent3="accent3" accent4="accent4" accent5="accent5" accent6="accent6" hlink="hlink" folHlink="folHlink"/>
  <p:notesStyle>
    <a:lvl1pPr marL="0" algn="l" defTabSz="2743291" rtl="0" eaLnBrk="1" latinLnBrk="0" hangingPunct="1">
      <a:defRPr sz="3600" kern="1200">
        <a:solidFill>
          <a:schemeClr val="tx1"/>
        </a:solidFill>
        <a:latin typeface="+mn-lt"/>
        <a:ea typeface="+mn-ea"/>
        <a:cs typeface="+mn-cs"/>
      </a:defRPr>
    </a:lvl1pPr>
    <a:lvl2pPr marL="1371646" algn="l" defTabSz="2743291" rtl="0" eaLnBrk="1" latinLnBrk="0" hangingPunct="1">
      <a:defRPr sz="3600" kern="1200">
        <a:solidFill>
          <a:schemeClr val="tx1"/>
        </a:solidFill>
        <a:latin typeface="+mn-lt"/>
        <a:ea typeface="+mn-ea"/>
        <a:cs typeface="+mn-cs"/>
      </a:defRPr>
    </a:lvl2pPr>
    <a:lvl3pPr marL="2743291" algn="l" defTabSz="2743291" rtl="0" eaLnBrk="1" latinLnBrk="0" hangingPunct="1">
      <a:defRPr sz="3600" kern="1200">
        <a:solidFill>
          <a:schemeClr val="tx1"/>
        </a:solidFill>
        <a:latin typeface="+mn-lt"/>
        <a:ea typeface="+mn-ea"/>
        <a:cs typeface="+mn-cs"/>
      </a:defRPr>
    </a:lvl3pPr>
    <a:lvl4pPr marL="4114937" algn="l" defTabSz="2743291" rtl="0" eaLnBrk="1" latinLnBrk="0" hangingPunct="1">
      <a:defRPr sz="3600" kern="1200">
        <a:solidFill>
          <a:schemeClr val="tx1"/>
        </a:solidFill>
        <a:latin typeface="+mn-lt"/>
        <a:ea typeface="+mn-ea"/>
        <a:cs typeface="+mn-cs"/>
      </a:defRPr>
    </a:lvl4pPr>
    <a:lvl5pPr marL="5486583" algn="l" defTabSz="2743291" rtl="0" eaLnBrk="1" latinLnBrk="0" hangingPunct="1">
      <a:defRPr sz="3600" kern="1200">
        <a:solidFill>
          <a:schemeClr val="tx1"/>
        </a:solidFill>
        <a:latin typeface="+mn-lt"/>
        <a:ea typeface="+mn-ea"/>
        <a:cs typeface="+mn-cs"/>
      </a:defRPr>
    </a:lvl5pPr>
    <a:lvl6pPr marL="6858229" algn="l" defTabSz="2743291" rtl="0" eaLnBrk="1" latinLnBrk="0" hangingPunct="1">
      <a:defRPr sz="3600" kern="1200">
        <a:solidFill>
          <a:schemeClr val="tx1"/>
        </a:solidFill>
        <a:latin typeface="+mn-lt"/>
        <a:ea typeface="+mn-ea"/>
        <a:cs typeface="+mn-cs"/>
      </a:defRPr>
    </a:lvl6pPr>
    <a:lvl7pPr marL="8229874" algn="l" defTabSz="2743291" rtl="0" eaLnBrk="1" latinLnBrk="0" hangingPunct="1">
      <a:defRPr sz="3600" kern="1200">
        <a:solidFill>
          <a:schemeClr val="tx1"/>
        </a:solidFill>
        <a:latin typeface="+mn-lt"/>
        <a:ea typeface="+mn-ea"/>
        <a:cs typeface="+mn-cs"/>
      </a:defRPr>
    </a:lvl7pPr>
    <a:lvl8pPr marL="9601520" algn="l" defTabSz="2743291" rtl="0" eaLnBrk="1" latinLnBrk="0" hangingPunct="1">
      <a:defRPr sz="3600" kern="1200">
        <a:solidFill>
          <a:schemeClr val="tx1"/>
        </a:solidFill>
        <a:latin typeface="+mn-lt"/>
        <a:ea typeface="+mn-ea"/>
        <a:cs typeface="+mn-cs"/>
      </a:defRPr>
    </a:lvl8pPr>
    <a:lvl9pPr marL="10973166" algn="l" defTabSz="2743291" rtl="0" eaLnBrk="1" latinLnBrk="0" hangingPunct="1">
      <a:defRPr sz="3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61362-3FC5-2427-1252-8E0982CB97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2D1A96-9955-C4FD-1F38-22560A0D28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E3AD87-3F27-4C4B-7B99-E9F3C6FA0B1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A0C7F10-FF99-F352-4023-87513B681B96}"/>
              </a:ext>
            </a:extLst>
          </p:cNvPr>
          <p:cNvSpPr>
            <a:spLocks noGrp="1"/>
          </p:cNvSpPr>
          <p:nvPr>
            <p:ph type="sldNum" sz="quarter" idx="5"/>
          </p:nvPr>
        </p:nvSpPr>
        <p:spPr/>
        <p:txBody>
          <a:bodyPr/>
          <a:lstStyle/>
          <a:p>
            <a:fld id="{8C0DD04F-CC39-0E40-AE31-8607482B2BF3}" type="slidenum">
              <a:rPr lang="en-US" smtClean="0"/>
              <a:t>1</a:t>
            </a:fld>
            <a:endParaRPr lang="en-US" dirty="0"/>
          </a:p>
        </p:txBody>
      </p:sp>
    </p:spTree>
    <p:extLst>
      <p:ext uri="{BB962C8B-B14F-4D97-AF65-F5344CB8AC3E}">
        <p14:creationId xmlns:p14="http://schemas.microsoft.com/office/powerpoint/2010/main" val="2230571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397" y="3367089"/>
            <a:ext cx="27434381" cy="7162800"/>
          </a:xfrm>
        </p:spPr>
        <p:txBody>
          <a:bodyPr anchor="b"/>
          <a:lstStyle>
            <a:lvl1pPr algn="ctr">
              <a:defRPr sz="18000"/>
            </a:lvl1pPr>
          </a:lstStyle>
          <a:p>
            <a:r>
              <a:rPr lang="en-GB"/>
              <a:t>Click to edit Master title style</a:t>
            </a:r>
            <a:endParaRPr lang="en-US" dirty="0"/>
          </a:p>
        </p:txBody>
      </p:sp>
      <p:sp>
        <p:nvSpPr>
          <p:cNvPr id="3" name="Subtitle 2"/>
          <p:cNvSpPr>
            <a:spLocks noGrp="1"/>
          </p:cNvSpPr>
          <p:nvPr>
            <p:ph type="subTitle" idx="1"/>
          </p:nvPr>
        </p:nvSpPr>
        <p:spPr>
          <a:xfrm>
            <a:off x="4572397" y="10806114"/>
            <a:ext cx="27434381" cy="4967286"/>
          </a:xfrm>
        </p:spPr>
        <p:txBody>
          <a:bodyPr/>
          <a:lstStyle>
            <a:lvl1pPr marL="0" indent="0" algn="ctr">
              <a:buNone/>
              <a:defRPr sz="7200"/>
            </a:lvl1pPr>
            <a:lvl2pPr marL="1371600" indent="0" algn="ctr">
              <a:buNone/>
              <a:defRPr sz="6000"/>
            </a:lvl2pPr>
            <a:lvl3pPr marL="2743200" indent="0" algn="ctr">
              <a:buNone/>
              <a:defRPr sz="5400"/>
            </a:lvl3pPr>
            <a:lvl4pPr marL="4114800" indent="0" algn="ctr">
              <a:buNone/>
              <a:defRPr sz="4800"/>
            </a:lvl4pPr>
            <a:lvl5pPr marL="5486400" indent="0" algn="ctr">
              <a:buNone/>
              <a:defRPr sz="4800"/>
            </a:lvl5pPr>
            <a:lvl6pPr marL="6858000" indent="0" algn="ctr">
              <a:buNone/>
              <a:defRPr sz="4800"/>
            </a:lvl6pPr>
            <a:lvl7pPr marL="8229600" indent="0" algn="ctr">
              <a:buNone/>
              <a:defRPr sz="4800"/>
            </a:lvl7pPr>
            <a:lvl8pPr marL="9601200" indent="0" algn="ctr">
              <a:buNone/>
              <a:defRPr sz="4800"/>
            </a:lvl8pPr>
            <a:lvl9pPr marL="10972800" indent="0" algn="ctr">
              <a:buNone/>
              <a:defRPr sz="48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DA459BD-1F26-E64A-8983-034585CD2160}" type="datetimeFigureOut">
              <a:rPr lang="en-US" smtClean="0"/>
              <a:t>2/12/24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2037383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A459BD-1F26-E64A-8983-034585CD2160}" type="datetimeFigureOut">
              <a:rPr lang="en-US" smtClean="0"/>
              <a:t>2/12/24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201041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6972" y="1095375"/>
            <a:ext cx="7887385" cy="1743551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514818" y="1095375"/>
            <a:ext cx="23204914" cy="1743551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A459BD-1F26-E64A-8983-034585CD2160}" type="datetimeFigureOut">
              <a:rPr lang="en-US" smtClean="0"/>
              <a:t>2/12/24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16502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A459BD-1F26-E64A-8983-034585CD2160}" type="datetimeFigureOut">
              <a:rPr lang="en-US" smtClean="0"/>
              <a:t>2/12/24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348862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767" y="5129215"/>
            <a:ext cx="31549538" cy="8558211"/>
          </a:xfrm>
        </p:spPr>
        <p:txBody>
          <a:bodyPr anchor="b"/>
          <a:lstStyle>
            <a:lvl1pPr>
              <a:defRPr sz="18000"/>
            </a:lvl1pPr>
          </a:lstStyle>
          <a:p>
            <a:r>
              <a:rPr lang="en-GB"/>
              <a:t>Click to edit Master title style</a:t>
            </a:r>
            <a:endParaRPr lang="en-US" dirty="0"/>
          </a:p>
        </p:txBody>
      </p:sp>
      <p:sp>
        <p:nvSpPr>
          <p:cNvPr id="3" name="Text Placeholder 2"/>
          <p:cNvSpPr>
            <a:spLocks noGrp="1"/>
          </p:cNvSpPr>
          <p:nvPr>
            <p:ph type="body" idx="1"/>
          </p:nvPr>
        </p:nvSpPr>
        <p:spPr>
          <a:xfrm>
            <a:off x="2495767" y="13768391"/>
            <a:ext cx="31549538" cy="4500561"/>
          </a:xfrm>
        </p:spPr>
        <p:txBody>
          <a:bodyPr/>
          <a:lstStyle>
            <a:lvl1pPr marL="0" indent="0">
              <a:buNone/>
              <a:defRPr sz="7200">
                <a:solidFill>
                  <a:schemeClr val="tx1">
                    <a:tint val="75000"/>
                  </a:schemeClr>
                </a:solidFill>
              </a:defRPr>
            </a:lvl1pPr>
            <a:lvl2pPr marL="1371600" indent="0">
              <a:buNone/>
              <a:defRPr sz="6000">
                <a:solidFill>
                  <a:schemeClr val="tx1">
                    <a:tint val="75000"/>
                  </a:schemeClr>
                </a:solidFill>
              </a:defRPr>
            </a:lvl2pPr>
            <a:lvl3pPr marL="2743200" indent="0">
              <a:buNone/>
              <a:defRPr sz="5400">
                <a:solidFill>
                  <a:schemeClr val="tx1">
                    <a:tint val="75000"/>
                  </a:schemeClr>
                </a:solidFill>
              </a:defRPr>
            </a:lvl3pPr>
            <a:lvl4pPr marL="4114800" indent="0">
              <a:buNone/>
              <a:defRPr sz="4800">
                <a:solidFill>
                  <a:schemeClr val="tx1">
                    <a:tint val="75000"/>
                  </a:schemeClr>
                </a:solidFill>
              </a:defRPr>
            </a:lvl4pPr>
            <a:lvl5pPr marL="5486400" indent="0">
              <a:buNone/>
              <a:defRPr sz="4800">
                <a:solidFill>
                  <a:schemeClr val="tx1">
                    <a:tint val="75000"/>
                  </a:schemeClr>
                </a:solidFill>
              </a:defRPr>
            </a:lvl5pPr>
            <a:lvl6pPr marL="6858000" indent="0">
              <a:buNone/>
              <a:defRPr sz="4800">
                <a:solidFill>
                  <a:schemeClr val="tx1">
                    <a:tint val="75000"/>
                  </a:schemeClr>
                </a:solidFill>
              </a:defRPr>
            </a:lvl6pPr>
            <a:lvl7pPr marL="8229600" indent="0">
              <a:buNone/>
              <a:defRPr sz="4800">
                <a:solidFill>
                  <a:schemeClr val="tx1">
                    <a:tint val="75000"/>
                  </a:schemeClr>
                </a:solidFill>
              </a:defRPr>
            </a:lvl7pPr>
            <a:lvl8pPr marL="9601200" indent="0">
              <a:buNone/>
              <a:defRPr sz="4800">
                <a:solidFill>
                  <a:schemeClr val="tx1">
                    <a:tint val="75000"/>
                  </a:schemeClr>
                </a:solidFill>
              </a:defRPr>
            </a:lvl8pPr>
            <a:lvl9pPr marL="10972800" indent="0">
              <a:buNone/>
              <a:defRPr sz="48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DA459BD-1F26-E64A-8983-034585CD2160}" type="datetimeFigureOut">
              <a:rPr lang="en-US" smtClean="0"/>
              <a:t>2/12/24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3731573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14818" y="5476875"/>
            <a:ext cx="15546149" cy="130540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8518208" y="5476875"/>
            <a:ext cx="15546149" cy="130540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DA459BD-1F26-E64A-8983-034585CD2160}" type="datetimeFigureOut">
              <a:rPr lang="en-US" smtClean="0"/>
              <a:t>2/12/24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3770303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583" y="1095377"/>
            <a:ext cx="31549538" cy="3976689"/>
          </a:xfrm>
        </p:spPr>
        <p:txBody>
          <a:bodyPr/>
          <a:lstStyle/>
          <a:p>
            <a:r>
              <a:rPr lang="en-GB"/>
              <a:t>Click to edit Master title style</a:t>
            </a:r>
            <a:endParaRPr lang="en-US" dirty="0"/>
          </a:p>
        </p:txBody>
      </p:sp>
      <p:sp>
        <p:nvSpPr>
          <p:cNvPr id="3" name="Text Placeholder 2"/>
          <p:cNvSpPr>
            <a:spLocks noGrp="1"/>
          </p:cNvSpPr>
          <p:nvPr>
            <p:ph type="body" idx="1"/>
          </p:nvPr>
        </p:nvSpPr>
        <p:spPr>
          <a:xfrm>
            <a:off x="2519584" y="5043489"/>
            <a:ext cx="15474704" cy="2471736"/>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GB"/>
              <a:t>Click to edit Master text styles</a:t>
            </a:r>
          </a:p>
        </p:txBody>
      </p:sp>
      <p:sp>
        <p:nvSpPr>
          <p:cNvPr id="4" name="Content Placeholder 3"/>
          <p:cNvSpPr>
            <a:spLocks noGrp="1"/>
          </p:cNvSpPr>
          <p:nvPr>
            <p:ph sz="half" idx="2"/>
          </p:nvPr>
        </p:nvSpPr>
        <p:spPr>
          <a:xfrm>
            <a:off x="2519584" y="7515225"/>
            <a:ext cx="15474704" cy="1105376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8518207" y="5043489"/>
            <a:ext cx="15550914" cy="2471736"/>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GB"/>
              <a:t>Click to edit Master text styles</a:t>
            </a:r>
          </a:p>
        </p:txBody>
      </p:sp>
      <p:sp>
        <p:nvSpPr>
          <p:cNvPr id="6" name="Content Placeholder 5"/>
          <p:cNvSpPr>
            <a:spLocks noGrp="1"/>
          </p:cNvSpPr>
          <p:nvPr>
            <p:ph sz="quarter" idx="4"/>
          </p:nvPr>
        </p:nvSpPr>
        <p:spPr>
          <a:xfrm>
            <a:off x="18518207" y="7515225"/>
            <a:ext cx="15550914" cy="1105376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DA459BD-1F26-E64A-8983-034585CD2160}" type="datetimeFigureOut">
              <a:rPr lang="en-US" smtClean="0"/>
              <a:t>2/12/24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282158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DA459BD-1F26-E64A-8983-034585CD2160}" type="datetimeFigureOut">
              <a:rPr lang="en-US" smtClean="0"/>
              <a:t>2/12/24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406507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459BD-1F26-E64A-8983-034585CD2160}" type="datetimeFigureOut">
              <a:rPr lang="en-US" smtClean="0"/>
              <a:t>2/12/24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633033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584" y="1371600"/>
            <a:ext cx="11797735" cy="4800600"/>
          </a:xfrm>
        </p:spPr>
        <p:txBody>
          <a:bodyPr anchor="b"/>
          <a:lstStyle>
            <a:lvl1pPr>
              <a:defRPr sz="9600"/>
            </a:lvl1pPr>
          </a:lstStyle>
          <a:p>
            <a:r>
              <a:rPr lang="en-GB"/>
              <a:t>Click to edit Master title style</a:t>
            </a:r>
            <a:endParaRPr lang="en-US" dirty="0"/>
          </a:p>
        </p:txBody>
      </p:sp>
      <p:sp>
        <p:nvSpPr>
          <p:cNvPr id="3" name="Content Placeholder 2"/>
          <p:cNvSpPr>
            <a:spLocks noGrp="1"/>
          </p:cNvSpPr>
          <p:nvPr>
            <p:ph idx="1"/>
          </p:nvPr>
        </p:nvSpPr>
        <p:spPr>
          <a:xfrm>
            <a:off x="15550914" y="2962277"/>
            <a:ext cx="18518207" cy="14620875"/>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19584" y="6172200"/>
            <a:ext cx="11797735" cy="11434764"/>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GB"/>
              <a:t>Click to edit Master text styles</a:t>
            </a:r>
          </a:p>
        </p:txBody>
      </p:sp>
      <p:sp>
        <p:nvSpPr>
          <p:cNvPr id="5" name="Date Placeholder 4"/>
          <p:cNvSpPr>
            <a:spLocks noGrp="1"/>
          </p:cNvSpPr>
          <p:nvPr>
            <p:ph type="dt" sz="half" idx="10"/>
          </p:nvPr>
        </p:nvSpPr>
        <p:spPr/>
        <p:txBody>
          <a:bodyPr/>
          <a:lstStyle/>
          <a:p>
            <a:fld id="{ADA459BD-1F26-E64A-8983-034585CD2160}" type="datetimeFigureOut">
              <a:rPr lang="en-US" smtClean="0"/>
              <a:t>2/12/24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402193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584" y="1371600"/>
            <a:ext cx="11797735" cy="4800600"/>
          </a:xfrm>
        </p:spPr>
        <p:txBody>
          <a:bodyPr anchor="b"/>
          <a:lstStyle>
            <a:lvl1pPr>
              <a:defRPr sz="96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5550914" y="2962277"/>
            <a:ext cx="18518207" cy="14620875"/>
          </a:xfrm>
        </p:spPr>
        <p:txBody>
          <a:bodyPr anchor="t"/>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r>
              <a:rPr lang="en-GB" dirty="0"/>
              <a:t>Click icon to add picture</a:t>
            </a:r>
            <a:endParaRPr lang="en-US" dirty="0"/>
          </a:p>
        </p:txBody>
      </p:sp>
      <p:sp>
        <p:nvSpPr>
          <p:cNvPr id="4" name="Text Placeholder 3"/>
          <p:cNvSpPr>
            <a:spLocks noGrp="1"/>
          </p:cNvSpPr>
          <p:nvPr>
            <p:ph type="body" sz="half" idx="2"/>
          </p:nvPr>
        </p:nvSpPr>
        <p:spPr>
          <a:xfrm>
            <a:off x="2519584" y="6172200"/>
            <a:ext cx="11797735" cy="11434764"/>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GB"/>
              <a:t>Click to edit Master text styles</a:t>
            </a:r>
          </a:p>
        </p:txBody>
      </p:sp>
      <p:sp>
        <p:nvSpPr>
          <p:cNvPr id="5" name="Date Placeholder 4"/>
          <p:cNvSpPr>
            <a:spLocks noGrp="1"/>
          </p:cNvSpPr>
          <p:nvPr>
            <p:ph type="dt" sz="half" idx="10"/>
          </p:nvPr>
        </p:nvSpPr>
        <p:spPr/>
        <p:txBody>
          <a:bodyPr/>
          <a:lstStyle/>
          <a:p>
            <a:fld id="{ADA459BD-1F26-E64A-8983-034585CD2160}" type="datetimeFigureOut">
              <a:rPr lang="en-US" smtClean="0"/>
              <a:t>2/12/24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2992E-C63B-6D46-BAB7-4B2F8A5860F2}" type="slidenum">
              <a:rPr lang="en-US" smtClean="0"/>
              <a:t>‹#›</a:t>
            </a:fld>
            <a:endParaRPr lang="en-US" dirty="0"/>
          </a:p>
        </p:txBody>
      </p:sp>
    </p:spTree>
    <p:extLst>
      <p:ext uri="{BB962C8B-B14F-4D97-AF65-F5344CB8AC3E}">
        <p14:creationId xmlns:p14="http://schemas.microsoft.com/office/powerpoint/2010/main" val="532470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819" y="1095377"/>
            <a:ext cx="31549538" cy="397668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514819" y="5476875"/>
            <a:ext cx="31549538" cy="130540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514818" y="19069052"/>
            <a:ext cx="8230314" cy="1095375"/>
          </a:xfrm>
          <a:prstGeom prst="rect">
            <a:avLst/>
          </a:prstGeom>
        </p:spPr>
        <p:txBody>
          <a:bodyPr vert="horz" lIns="91440" tIns="45720" rIns="91440" bIns="45720" rtlCol="0" anchor="ctr"/>
          <a:lstStyle>
            <a:lvl1pPr algn="l">
              <a:defRPr sz="3600">
                <a:solidFill>
                  <a:schemeClr val="tx1">
                    <a:tint val="75000"/>
                  </a:schemeClr>
                </a:solidFill>
              </a:defRPr>
            </a:lvl1pPr>
          </a:lstStyle>
          <a:p>
            <a:fld id="{ADA459BD-1F26-E64A-8983-034585CD2160}" type="datetimeFigureOut">
              <a:rPr lang="en-US" smtClean="0"/>
              <a:t>2/12/24</a:t>
            </a:fld>
            <a:endParaRPr lang="en-US" dirty="0"/>
          </a:p>
        </p:txBody>
      </p:sp>
      <p:sp>
        <p:nvSpPr>
          <p:cNvPr id="5" name="Footer Placeholder 4"/>
          <p:cNvSpPr>
            <a:spLocks noGrp="1"/>
          </p:cNvSpPr>
          <p:nvPr>
            <p:ph type="ftr" sz="quarter" idx="3"/>
          </p:nvPr>
        </p:nvSpPr>
        <p:spPr>
          <a:xfrm>
            <a:off x="12116852" y="19069052"/>
            <a:ext cx="12345472" cy="1095375"/>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5834043" y="19069052"/>
            <a:ext cx="8230314" cy="1095375"/>
          </a:xfrm>
          <a:prstGeom prst="rect">
            <a:avLst/>
          </a:prstGeom>
        </p:spPr>
        <p:txBody>
          <a:bodyPr vert="horz" lIns="91440" tIns="45720" rIns="91440" bIns="45720" rtlCol="0" anchor="ctr"/>
          <a:lstStyle>
            <a:lvl1pPr algn="r">
              <a:defRPr sz="3600">
                <a:solidFill>
                  <a:schemeClr val="tx1">
                    <a:tint val="75000"/>
                  </a:schemeClr>
                </a:solidFill>
              </a:defRPr>
            </a:lvl1pPr>
          </a:lstStyle>
          <a:p>
            <a:fld id="{6072992E-C63B-6D46-BAB7-4B2F8A5860F2}" type="slidenum">
              <a:rPr lang="en-US" smtClean="0"/>
              <a:t>‹#›</a:t>
            </a:fld>
            <a:endParaRPr lang="en-US" dirty="0"/>
          </a:p>
        </p:txBody>
      </p:sp>
    </p:spTree>
    <p:extLst>
      <p:ext uri="{BB962C8B-B14F-4D97-AF65-F5344CB8AC3E}">
        <p14:creationId xmlns:p14="http://schemas.microsoft.com/office/powerpoint/2010/main" val="68874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25BC72-7BDF-9C78-A736-2CB40FA9CD02}"/>
            </a:ext>
          </a:extLst>
        </p:cNvPr>
        <p:cNvGrpSpPr/>
        <p:nvPr/>
      </p:nvGrpSpPr>
      <p:grpSpPr>
        <a:xfrm>
          <a:off x="0" y="0"/>
          <a:ext cx="0" cy="0"/>
          <a:chOff x="0" y="0"/>
          <a:chExt cx="0" cy="0"/>
        </a:xfrm>
      </p:grpSpPr>
      <p:grpSp>
        <p:nvGrpSpPr>
          <p:cNvPr id="164" name="Group 163">
            <a:extLst>
              <a:ext uri="{FF2B5EF4-FFF2-40B4-BE49-F238E27FC236}">
                <a16:creationId xmlns:a16="http://schemas.microsoft.com/office/drawing/2014/main" id="{955A07CE-1C83-6627-79CA-4652F4155F50}"/>
              </a:ext>
            </a:extLst>
          </p:cNvPr>
          <p:cNvGrpSpPr/>
          <p:nvPr/>
        </p:nvGrpSpPr>
        <p:grpSpPr>
          <a:xfrm>
            <a:off x="25727746" y="2184714"/>
            <a:ext cx="10694673" cy="711187"/>
            <a:chOff x="11802974" y="11073981"/>
            <a:chExt cx="12105190" cy="711187"/>
          </a:xfrm>
        </p:grpSpPr>
        <p:sp>
          <p:nvSpPr>
            <p:cNvPr id="162" name="Rounded Rectangle 47">
              <a:extLst>
                <a:ext uri="{FF2B5EF4-FFF2-40B4-BE49-F238E27FC236}">
                  <a16:creationId xmlns:a16="http://schemas.microsoft.com/office/drawing/2014/main" id="{D422BE7A-FAF6-F381-E5AF-909AD048749F}"/>
                </a:ext>
              </a:extLst>
            </p:cNvPr>
            <p:cNvSpPr/>
            <p:nvPr/>
          </p:nvSpPr>
          <p:spPr>
            <a:xfrm>
              <a:off x="12269986" y="11073981"/>
              <a:ext cx="11638178" cy="711187"/>
            </a:xfrm>
            <a:prstGeom prst="roundRect">
              <a:avLst>
                <a:gd name="adj" fmla="val 4790"/>
              </a:avLst>
            </a:prstGeom>
            <a:solidFill>
              <a:srgbClr val="E7F0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TextBox 162">
              <a:extLst>
                <a:ext uri="{FF2B5EF4-FFF2-40B4-BE49-F238E27FC236}">
                  <a16:creationId xmlns:a16="http://schemas.microsoft.com/office/drawing/2014/main" id="{8881AEE8-7FFC-51EC-2B35-8CF30699B950}"/>
                </a:ext>
              </a:extLst>
            </p:cNvPr>
            <p:cNvSpPr txBox="1"/>
            <p:nvPr/>
          </p:nvSpPr>
          <p:spPr>
            <a:xfrm>
              <a:off x="11802974" y="11083487"/>
              <a:ext cx="12026590" cy="646331"/>
            </a:xfrm>
            <a:prstGeom prst="rect">
              <a:avLst/>
            </a:prstGeom>
            <a:noFill/>
          </p:spPr>
          <p:txBody>
            <a:bodyPr wrap="square" lIns="91440" tIns="45720" rIns="91440" bIns="45720" rtlCol="0" anchor="t">
              <a:spAutoFit/>
            </a:bodyPr>
            <a:lstStyle/>
            <a:p>
              <a:pPr lvl="1" algn="ctr">
                <a:spcBef>
                  <a:spcPts val="600"/>
                </a:spcBef>
                <a:spcAft>
                  <a:spcPts val="1200"/>
                </a:spcAft>
              </a:pPr>
              <a:r>
                <a:rPr lang="en-US" i="1" dirty="0">
                  <a:solidFill>
                    <a:srgbClr val="458987"/>
                  </a:solidFill>
                  <a:effectLst/>
                  <a:latin typeface="Calibri"/>
                  <a:ea typeface="Calibri" panose="020F0502020204030204" pitchFamily="34" charset="0"/>
                  <a:cs typeface="Times New Roman"/>
                </a:rPr>
                <a:t>“I think this </a:t>
              </a:r>
              <a:r>
                <a:rPr lang="en-US" dirty="0">
                  <a:solidFill>
                    <a:srgbClr val="458987"/>
                  </a:solidFill>
                  <a:latin typeface="Calibri"/>
                  <a:ea typeface="Calibri" panose="020F0502020204030204" pitchFamily="34" charset="0"/>
                  <a:cs typeface="Times New Roman"/>
                </a:rPr>
                <a:t>[</a:t>
              </a:r>
              <a:r>
                <a:rPr lang="en-US" dirty="0">
                  <a:solidFill>
                    <a:srgbClr val="458987"/>
                  </a:solidFill>
                  <a:effectLst/>
                  <a:latin typeface="Calibri"/>
                  <a:ea typeface="Calibri" panose="020F0502020204030204" pitchFamily="34" charset="0"/>
                  <a:cs typeface="Times New Roman"/>
                </a:rPr>
                <a:t>skin irritation] </a:t>
              </a:r>
              <a:r>
                <a:rPr lang="en-US" i="1" dirty="0">
                  <a:solidFill>
                    <a:srgbClr val="458987"/>
                  </a:solidFill>
                  <a:effectLst/>
                  <a:latin typeface="Calibri"/>
                  <a:ea typeface="Calibri" panose="020F0502020204030204" pitchFamily="34" charset="0"/>
                  <a:cs typeface="Times New Roman"/>
                </a:rPr>
                <a:t>is</a:t>
              </a:r>
              <a:r>
                <a:rPr lang="en-US" dirty="0">
                  <a:solidFill>
                    <a:srgbClr val="458987"/>
                  </a:solidFill>
                  <a:effectLst/>
                  <a:latin typeface="Calibri"/>
                  <a:ea typeface="Calibri" panose="020F0502020204030204" pitchFamily="34" charset="0"/>
                  <a:cs typeface="Times New Roman"/>
                </a:rPr>
                <a:t> </a:t>
              </a:r>
              <a:r>
                <a:rPr lang="en-US" i="1" dirty="0">
                  <a:solidFill>
                    <a:srgbClr val="458987"/>
                  </a:solidFill>
                  <a:effectLst/>
                  <a:latin typeface="Calibri"/>
                  <a:ea typeface="Calibri" panose="020F0502020204030204" pitchFamily="34" charset="0"/>
                  <a:cs typeface="Times New Roman"/>
                </a:rPr>
                <a:t>probably what affects me most because it affects me every single day and it’s unavoidable, I will have skin irritation every day so for me it’s pretty important.” </a:t>
              </a:r>
              <a:r>
                <a:rPr lang="en-US" dirty="0">
                  <a:solidFill>
                    <a:srgbClr val="458987"/>
                  </a:solidFill>
                  <a:effectLst/>
                  <a:latin typeface="Calibri"/>
                  <a:ea typeface="Calibri" panose="020F0502020204030204" pitchFamily="34" charset="0"/>
                  <a:cs typeface="Times New Roman"/>
                </a:rPr>
                <a:t>– </a:t>
              </a:r>
              <a:r>
                <a:rPr lang="en-US" dirty="0">
                  <a:solidFill>
                    <a:srgbClr val="458987"/>
                  </a:solidFill>
                  <a:latin typeface="Calibri"/>
                  <a:ea typeface="Calibri" panose="020F0502020204030204" pitchFamily="34" charset="0"/>
                  <a:cs typeface="Times New Roman"/>
                </a:rPr>
                <a:t>C009</a:t>
              </a:r>
              <a:endParaRPr lang="en-GB">
                <a:solidFill>
                  <a:srgbClr val="458987"/>
                </a:solidFill>
                <a:effectLst/>
                <a:latin typeface="Calibri"/>
                <a:ea typeface="Calibri" panose="020F0502020204030204" pitchFamily="34" charset="0"/>
                <a:cs typeface="Times New Roman"/>
              </a:endParaRPr>
            </a:p>
          </p:txBody>
        </p:sp>
      </p:grpSp>
      <p:graphicFrame>
        <p:nvGraphicFramePr>
          <p:cNvPr id="11" name="Chart 10">
            <a:extLst>
              <a:ext uri="{FF2B5EF4-FFF2-40B4-BE49-F238E27FC236}">
                <a16:creationId xmlns:a16="http://schemas.microsoft.com/office/drawing/2014/main" id="{721E76DB-545E-7C08-9D93-4FD55E791188}"/>
              </a:ext>
            </a:extLst>
          </p:cNvPr>
          <p:cNvGraphicFramePr>
            <a:graphicFrameLocks/>
          </p:cNvGraphicFramePr>
          <p:nvPr>
            <p:extLst>
              <p:ext uri="{D42A27DB-BD31-4B8C-83A1-F6EECF244321}">
                <p14:modId xmlns:p14="http://schemas.microsoft.com/office/powerpoint/2010/main" val="4026659088"/>
              </p:ext>
            </p:extLst>
          </p:nvPr>
        </p:nvGraphicFramePr>
        <p:xfrm>
          <a:off x="10961915" y="2509007"/>
          <a:ext cx="14687516" cy="560165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B3E689EA-5ED5-DE31-40BB-563D07459107}"/>
              </a:ext>
            </a:extLst>
          </p:cNvPr>
          <p:cNvSpPr/>
          <p:nvPr/>
        </p:nvSpPr>
        <p:spPr>
          <a:xfrm>
            <a:off x="-12523" y="1"/>
            <a:ext cx="36579175" cy="1733330"/>
          </a:xfrm>
          <a:prstGeom prst="rect">
            <a:avLst/>
          </a:prstGeom>
          <a:solidFill>
            <a:srgbClr val="0A5D7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BCD95F2F-2A53-9A2C-1337-C5C37BF4E93D}"/>
              </a:ext>
            </a:extLst>
          </p:cNvPr>
          <p:cNvSpPr txBox="1"/>
          <p:nvPr/>
        </p:nvSpPr>
        <p:spPr>
          <a:xfrm>
            <a:off x="1752255" y="46640"/>
            <a:ext cx="31108556" cy="707886"/>
          </a:xfrm>
          <a:prstGeom prst="rect">
            <a:avLst/>
          </a:prstGeom>
          <a:noFill/>
        </p:spPr>
        <p:txBody>
          <a:bodyPr wrap="square" rtlCol="0">
            <a:spAutoFit/>
          </a:bodyPr>
          <a:lstStyle/>
          <a:p>
            <a:r>
              <a:rPr lang="en-US" sz="4000" b="1" dirty="0">
                <a:solidFill>
                  <a:schemeClr val="bg1"/>
                </a:solidFill>
              </a:rPr>
              <a:t>Content validity of skin irritation, self-confidence, sleep and social relationships bolt-ons for the EQ-5D-5L in atopic dermatitis and chronic urticaria</a:t>
            </a:r>
          </a:p>
        </p:txBody>
      </p:sp>
      <p:sp>
        <p:nvSpPr>
          <p:cNvPr id="6" name="TextBox 5">
            <a:extLst>
              <a:ext uri="{FF2B5EF4-FFF2-40B4-BE49-F238E27FC236}">
                <a16:creationId xmlns:a16="http://schemas.microsoft.com/office/drawing/2014/main" id="{9D7CFAF2-CA28-2EA1-7585-2629B5EB4A03}"/>
              </a:ext>
            </a:extLst>
          </p:cNvPr>
          <p:cNvSpPr txBox="1"/>
          <p:nvPr/>
        </p:nvSpPr>
        <p:spPr>
          <a:xfrm>
            <a:off x="10582625" y="676995"/>
            <a:ext cx="14015856" cy="523220"/>
          </a:xfrm>
          <a:prstGeom prst="rect">
            <a:avLst/>
          </a:prstGeom>
          <a:noFill/>
        </p:spPr>
        <p:txBody>
          <a:bodyPr wrap="square" rtlCol="0">
            <a:spAutoFit/>
          </a:bodyPr>
          <a:lstStyle/>
          <a:p>
            <a:r>
              <a:rPr lang="en-US" sz="2800" dirty="0">
                <a:solidFill>
                  <a:schemeClr val="bg1"/>
                </a:solidFill>
              </a:rPr>
              <a:t>Anna-Katrine Sussex</a:t>
            </a:r>
            <a:r>
              <a:rPr lang="en-US" sz="2800" baseline="30000" dirty="0">
                <a:solidFill>
                  <a:schemeClr val="bg1"/>
                </a:solidFill>
              </a:rPr>
              <a:t>1</a:t>
            </a:r>
            <a:r>
              <a:rPr lang="en-US" sz="2800" dirty="0">
                <a:solidFill>
                  <a:schemeClr val="bg1"/>
                </a:solidFill>
              </a:rPr>
              <a:t>, Aashna Malik</a:t>
            </a:r>
            <a:r>
              <a:rPr lang="en-US" sz="2800" baseline="30000" dirty="0">
                <a:solidFill>
                  <a:schemeClr val="bg1"/>
                </a:solidFill>
              </a:rPr>
              <a:t>1</a:t>
            </a:r>
            <a:r>
              <a:rPr lang="en-US" sz="2800" dirty="0">
                <a:solidFill>
                  <a:schemeClr val="bg1"/>
                </a:solidFill>
              </a:rPr>
              <a:t>, Millie Gaydon</a:t>
            </a:r>
            <a:r>
              <a:rPr lang="en-US" sz="2800" baseline="30000" dirty="0">
                <a:solidFill>
                  <a:schemeClr val="bg1"/>
                </a:solidFill>
              </a:rPr>
              <a:t>1</a:t>
            </a:r>
            <a:r>
              <a:rPr lang="en-US" sz="2800" dirty="0">
                <a:solidFill>
                  <a:schemeClr val="bg1"/>
                </a:solidFill>
              </a:rPr>
              <a:t>, Andrew Lloyd</a:t>
            </a:r>
            <a:r>
              <a:rPr lang="en-US" sz="2800" baseline="30000" dirty="0">
                <a:solidFill>
                  <a:schemeClr val="bg1"/>
                </a:solidFill>
              </a:rPr>
              <a:t>1</a:t>
            </a:r>
            <a:r>
              <a:rPr lang="en-US" sz="2800" dirty="0">
                <a:solidFill>
                  <a:schemeClr val="bg1"/>
                </a:solidFill>
              </a:rPr>
              <a:t>, Fanni Rencz</a:t>
            </a:r>
            <a:r>
              <a:rPr lang="en-US" sz="2800" baseline="30000" dirty="0">
                <a:solidFill>
                  <a:schemeClr val="bg1"/>
                </a:solidFill>
              </a:rPr>
              <a:t>2</a:t>
            </a:r>
            <a:r>
              <a:rPr lang="en-US" sz="2800" dirty="0">
                <a:solidFill>
                  <a:schemeClr val="bg1"/>
                </a:solidFill>
              </a:rPr>
              <a:t>, Katy Gallop</a:t>
            </a:r>
            <a:r>
              <a:rPr lang="en-US" sz="2800" baseline="30000" dirty="0">
                <a:solidFill>
                  <a:schemeClr val="bg1"/>
                </a:solidFill>
              </a:rPr>
              <a:t>1</a:t>
            </a:r>
            <a:endParaRPr lang="en-US" sz="2800" dirty="0">
              <a:solidFill>
                <a:schemeClr val="bg1"/>
              </a:solidFill>
            </a:endParaRPr>
          </a:p>
        </p:txBody>
      </p:sp>
      <p:sp>
        <p:nvSpPr>
          <p:cNvPr id="8" name="TextBox 7">
            <a:extLst>
              <a:ext uri="{FF2B5EF4-FFF2-40B4-BE49-F238E27FC236}">
                <a16:creationId xmlns:a16="http://schemas.microsoft.com/office/drawing/2014/main" id="{C90A3813-ED1D-7B83-EF7C-7EC71FA2AFAE}"/>
              </a:ext>
            </a:extLst>
          </p:cNvPr>
          <p:cNvSpPr txBox="1"/>
          <p:nvPr/>
        </p:nvSpPr>
        <p:spPr>
          <a:xfrm>
            <a:off x="13196467" y="1196459"/>
            <a:ext cx="9829669" cy="461665"/>
          </a:xfrm>
          <a:prstGeom prst="rect">
            <a:avLst/>
          </a:prstGeom>
          <a:noFill/>
        </p:spPr>
        <p:txBody>
          <a:bodyPr wrap="square" rtlCol="0">
            <a:spAutoFit/>
          </a:bodyPr>
          <a:lstStyle/>
          <a:p>
            <a:r>
              <a:rPr lang="en-US" sz="2400" baseline="30000" dirty="0">
                <a:solidFill>
                  <a:schemeClr val="bg1"/>
                </a:solidFill>
              </a:rPr>
              <a:t>1</a:t>
            </a:r>
            <a:r>
              <a:rPr lang="en-US" sz="2400" dirty="0">
                <a:solidFill>
                  <a:schemeClr val="bg1"/>
                </a:solidFill>
              </a:rPr>
              <a:t>Acaster Lloyd Consulting Ltd., UK  </a:t>
            </a:r>
            <a:r>
              <a:rPr lang="en-US" sz="2400" baseline="30000" dirty="0">
                <a:solidFill>
                  <a:schemeClr val="bg1"/>
                </a:solidFill>
              </a:rPr>
              <a:t>2</a:t>
            </a:r>
            <a:r>
              <a:rPr lang="en-US" sz="2400" dirty="0">
                <a:solidFill>
                  <a:schemeClr val="bg1"/>
                </a:solidFill>
              </a:rPr>
              <a:t>Corvinus University of Budapest, Hungary</a:t>
            </a:r>
          </a:p>
        </p:txBody>
      </p:sp>
      <p:cxnSp>
        <p:nvCxnSpPr>
          <p:cNvPr id="10" name="Straight Connector 9">
            <a:extLst>
              <a:ext uri="{FF2B5EF4-FFF2-40B4-BE49-F238E27FC236}">
                <a16:creationId xmlns:a16="http://schemas.microsoft.com/office/drawing/2014/main" id="{761FB45F-5C9C-D3A4-520C-DC648F49D86B}"/>
              </a:ext>
            </a:extLst>
          </p:cNvPr>
          <p:cNvCxnSpPr>
            <a:cxnSpLocks/>
          </p:cNvCxnSpPr>
          <p:nvPr/>
        </p:nvCxnSpPr>
        <p:spPr>
          <a:xfrm>
            <a:off x="-12523" y="1733331"/>
            <a:ext cx="36647140" cy="0"/>
          </a:xfrm>
          <a:prstGeom prst="line">
            <a:avLst/>
          </a:prstGeom>
          <a:ln w="76200">
            <a:solidFill>
              <a:srgbClr val="A5B3AE"/>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CA40DA6-53DF-F043-4870-7EA583A0EC1B}"/>
              </a:ext>
            </a:extLst>
          </p:cNvPr>
          <p:cNvCxnSpPr>
            <a:cxnSpLocks/>
          </p:cNvCxnSpPr>
          <p:nvPr/>
        </p:nvCxnSpPr>
        <p:spPr>
          <a:xfrm>
            <a:off x="10721966" y="1733331"/>
            <a:ext cx="0" cy="18840669"/>
          </a:xfrm>
          <a:prstGeom prst="line">
            <a:avLst/>
          </a:prstGeom>
          <a:ln w="76200">
            <a:solidFill>
              <a:srgbClr val="A5B3AE"/>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55D6733-062C-3E4D-A318-1F9B5E2F7BCC}"/>
              </a:ext>
            </a:extLst>
          </p:cNvPr>
          <p:cNvCxnSpPr>
            <a:cxnSpLocks/>
          </p:cNvCxnSpPr>
          <p:nvPr/>
        </p:nvCxnSpPr>
        <p:spPr>
          <a:xfrm>
            <a:off x="25791773" y="1733331"/>
            <a:ext cx="0" cy="18840669"/>
          </a:xfrm>
          <a:prstGeom prst="line">
            <a:avLst/>
          </a:prstGeom>
          <a:ln w="76200">
            <a:solidFill>
              <a:srgbClr val="A5B3AE"/>
            </a:solidFill>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7F2995C0-8C44-B066-D961-DA1A9183312E}"/>
              </a:ext>
            </a:extLst>
          </p:cNvPr>
          <p:cNvSpPr txBox="1"/>
          <p:nvPr/>
        </p:nvSpPr>
        <p:spPr>
          <a:xfrm>
            <a:off x="11143193" y="8245968"/>
            <a:ext cx="4119632" cy="400110"/>
          </a:xfrm>
          <a:prstGeom prst="rect">
            <a:avLst/>
          </a:prstGeom>
          <a:noFill/>
        </p:spPr>
        <p:txBody>
          <a:bodyPr wrap="square" rtlCol="0">
            <a:spAutoFit/>
          </a:bodyPr>
          <a:lstStyle/>
          <a:p>
            <a:pPr>
              <a:spcAft>
                <a:spcPts val="800"/>
              </a:spcAft>
            </a:pPr>
            <a:r>
              <a:rPr lang="en-US" sz="2000" b="1" dirty="0"/>
              <a:t>EQ-5D-5L:</a:t>
            </a:r>
          </a:p>
        </p:txBody>
      </p:sp>
      <p:sp>
        <p:nvSpPr>
          <p:cNvPr id="126" name="TextBox 125">
            <a:extLst>
              <a:ext uri="{FF2B5EF4-FFF2-40B4-BE49-F238E27FC236}">
                <a16:creationId xmlns:a16="http://schemas.microsoft.com/office/drawing/2014/main" id="{AB2C8F73-C515-0007-9EC3-64255714BBAE}"/>
              </a:ext>
            </a:extLst>
          </p:cNvPr>
          <p:cNvSpPr txBox="1"/>
          <p:nvPr/>
        </p:nvSpPr>
        <p:spPr>
          <a:xfrm>
            <a:off x="11212405" y="8643567"/>
            <a:ext cx="14421695" cy="2862322"/>
          </a:xfrm>
          <a:prstGeom prst="rect">
            <a:avLst/>
          </a:prstGeom>
          <a:noFill/>
        </p:spPr>
        <p:txBody>
          <a:bodyPr wrap="square" rtlCol="0">
            <a:spAutoFit/>
          </a:bodyPr>
          <a:lstStyle/>
          <a:p>
            <a:pPr marL="342900" lvl="0" indent="-342900" algn="just">
              <a:spcAft>
                <a:spcPts val="800"/>
              </a:spcAft>
              <a:buFont typeface="Arial" panose="020B0604020202020204" pitchFamily="34" charset="0"/>
              <a:buChar char="•"/>
            </a:pPr>
            <a:r>
              <a:rPr lang="en-US" sz="2000" dirty="0">
                <a:solidFill>
                  <a:srgbClr val="000000"/>
                </a:solidFill>
                <a:effectLst/>
                <a:ea typeface="Calibri" panose="020F0502020204030204" pitchFamily="34" charset="0"/>
                <a:cs typeface="Times New Roman" panose="02020603050405020304" pitchFamily="18" charset="0"/>
              </a:rPr>
              <a:t>CU and AD participants found the EQ-5D-5L and EQ-PSO easy to complete and comprehensive. All </a:t>
            </a:r>
            <a:r>
              <a:rPr lang="en-GB" sz="2000" dirty="0">
                <a:effectLst/>
                <a:ea typeface="Calibri" panose="020F0502020204030204" pitchFamily="34" charset="0"/>
                <a:cs typeface="Times New Roman" panose="02020603050405020304" pitchFamily="18" charset="0"/>
              </a:rPr>
              <a:t>participants stated that the EQ-PSO better reflected the impacts of their condition.</a:t>
            </a:r>
          </a:p>
          <a:p>
            <a:pPr marL="342900" lvl="0" indent="-342900" algn="just">
              <a:spcAft>
                <a:spcPts val="800"/>
              </a:spcAft>
              <a:buFont typeface="Arial" panose="020B0604020202020204" pitchFamily="34" charset="0"/>
              <a:buChar char="•"/>
            </a:pPr>
            <a:r>
              <a:rPr lang="en-US" sz="2000" dirty="0">
                <a:solidFill>
                  <a:srgbClr val="000000"/>
                </a:solidFill>
                <a:effectLst/>
                <a:ea typeface="Calibri" panose="020F0502020204030204" pitchFamily="34" charset="0"/>
                <a:cs typeface="Times New Roman" panose="02020603050405020304" pitchFamily="18" charset="0"/>
              </a:rPr>
              <a:t>In both samples there was heterogeneity in interpretation of dimensions, whether to consider their general experience or to be AD/CU specific.</a:t>
            </a:r>
            <a:endParaRPr lang="en-GB" sz="2000" dirty="0">
              <a:solidFill>
                <a:srgbClr val="000000"/>
              </a:solidFill>
              <a:effectLst/>
              <a:ea typeface="Calibri" panose="020F0502020204030204" pitchFamily="34" charset="0"/>
              <a:cs typeface="Times New Roman" panose="02020603050405020304" pitchFamily="18" charset="0"/>
            </a:endParaRPr>
          </a:p>
          <a:p>
            <a:pPr marL="742950" lvl="1" indent="-285750" algn="just">
              <a:spcAft>
                <a:spcPts val="800"/>
              </a:spcAft>
              <a:buFont typeface="Courier New" panose="02070309020205020404" pitchFamily="49" charset="0"/>
              <a:buChar char="o"/>
            </a:pPr>
            <a:r>
              <a:rPr lang="en-US" sz="2000" dirty="0">
                <a:solidFill>
                  <a:srgbClr val="000000"/>
                </a:solidFill>
                <a:effectLst/>
                <a:ea typeface="Calibri" panose="020F0502020204030204" pitchFamily="34" charset="0"/>
                <a:cs typeface="Times New Roman" panose="02020603050405020304" pitchFamily="18" charset="0"/>
              </a:rPr>
              <a:t>In CU this was especially for </a:t>
            </a:r>
            <a:r>
              <a:rPr lang="en-US" sz="2000" i="1" dirty="0">
                <a:solidFill>
                  <a:srgbClr val="000000"/>
                </a:solidFill>
                <a:effectLst/>
                <a:ea typeface="Calibri" panose="020F0502020204030204" pitchFamily="34" charset="0"/>
                <a:cs typeface="Times New Roman" panose="02020603050405020304" pitchFamily="18" charset="0"/>
              </a:rPr>
              <a:t>Pain/discomfort</a:t>
            </a:r>
            <a:r>
              <a:rPr lang="en-US" sz="2000" dirty="0">
                <a:solidFill>
                  <a:srgbClr val="000000"/>
                </a:solidFill>
                <a:effectLst/>
                <a:ea typeface="Calibri" panose="020F0502020204030204" pitchFamily="34" charset="0"/>
                <a:cs typeface="Times New Roman" panose="02020603050405020304" pitchFamily="18" charset="0"/>
              </a:rPr>
              <a:t>, </a:t>
            </a:r>
            <a:r>
              <a:rPr lang="en-US" sz="2000" i="1" dirty="0">
                <a:solidFill>
                  <a:srgbClr val="000000"/>
                </a:solidFill>
                <a:effectLst/>
                <a:ea typeface="Calibri" panose="020F0502020204030204" pitchFamily="34" charset="0"/>
                <a:cs typeface="Times New Roman" panose="02020603050405020304" pitchFamily="18" charset="0"/>
              </a:rPr>
              <a:t>Anxiety/depression</a:t>
            </a:r>
            <a:r>
              <a:rPr lang="en-US" sz="2000" dirty="0">
                <a:solidFill>
                  <a:srgbClr val="000000"/>
                </a:solidFill>
                <a:effectLst/>
                <a:ea typeface="Calibri" panose="020F0502020204030204" pitchFamily="34" charset="0"/>
                <a:cs typeface="Times New Roman" panose="02020603050405020304" pitchFamily="18" charset="0"/>
              </a:rPr>
              <a:t>, and </a:t>
            </a:r>
            <a:r>
              <a:rPr lang="en-US" sz="2000" i="1" dirty="0">
                <a:solidFill>
                  <a:srgbClr val="000000"/>
                </a:solidFill>
                <a:effectLst/>
                <a:ea typeface="Calibri" panose="020F0502020204030204" pitchFamily="34" charset="0"/>
                <a:cs typeface="Times New Roman" panose="02020603050405020304" pitchFamily="18" charset="0"/>
              </a:rPr>
              <a:t>Self-confidence</a:t>
            </a:r>
            <a:r>
              <a:rPr lang="en-US" sz="2000" dirty="0">
                <a:solidFill>
                  <a:srgbClr val="000000"/>
                </a:solidFill>
                <a:effectLst/>
                <a:ea typeface="Calibri" panose="020F0502020204030204" pitchFamily="34" charset="0"/>
                <a:cs typeface="Times New Roman" panose="02020603050405020304" pitchFamily="18" charset="0"/>
              </a:rPr>
              <a:t> dimensions.</a:t>
            </a:r>
            <a:endParaRPr lang="en-GB" sz="2000" dirty="0">
              <a:solidFill>
                <a:srgbClr val="000000"/>
              </a:solidFill>
              <a:effectLst/>
              <a:ea typeface="Calibri" panose="020F0502020204030204" pitchFamily="34" charset="0"/>
              <a:cs typeface="Times New Roman" panose="02020603050405020304" pitchFamily="18" charset="0"/>
            </a:endParaRPr>
          </a:p>
          <a:p>
            <a:pPr marL="742950" lvl="1" indent="-285750" algn="just">
              <a:spcAft>
                <a:spcPts val="800"/>
              </a:spcAft>
              <a:buFont typeface="Courier New" panose="02070309020205020404" pitchFamily="49" charset="0"/>
              <a:buChar char="o"/>
            </a:pPr>
            <a:r>
              <a:rPr lang="en-US" sz="2000" dirty="0">
                <a:solidFill>
                  <a:srgbClr val="000000"/>
                </a:solidFill>
                <a:effectLst/>
                <a:ea typeface="Calibri" panose="020F0502020204030204" pitchFamily="34" charset="0"/>
                <a:cs typeface="Times New Roman" panose="02020603050405020304" pitchFamily="18" charset="0"/>
              </a:rPr>
              <a:t>Two AD participants requested clarification whether the instrument refers to AD or overall health. For example, interpretation of the usual activities dimension was mixed, interpreted by several as skin irritation caused by activities such as swimming in sea water and sweating at the gym. </a:t>
            </a:r>
            <a:endParaRPr lang="en-GB" sz="2000" dirty="0">
              <a:solidFill>
                <a:srgbClr val="000000"/>
              </a:solidFill>
              <a:effectLst/>
              <a:ea typeface="Calibri" panose="020F0502020204030204" pitchFamily="34" charset="0"/>
              <a:cs typeface="Times New Roman" panose="02020603050405020304" pitchFamily="18" charset="0"/>
            </a:endParaRPr>
          </a:p>
        </p:txBody>
      </p:sp>
      <p:graphicFrame>
        <p:nvGraphicFramePr>
          <p:cNvPr id="22" name="Table 21">
            <a:extLst>
              <a:ext uri="{FF2B5EF4-FFF2-40B4-BE49-F238E27FC236}">
                <a16:creationId xmlns:a16="http://schemas.microsoft.com/office/drawing/2014/main" id="{21928D5B-210B-DACE-6ACB-7B6502B7F150}"/>
              </a:ext>
            </a:extLst>
          </p:cNvPr>
          <p:cNvGraphicFramePr>
            <a:graphicFrameLocks noGrp="1"/>
          </p:cNvGraphicFramePr>
          <p:nvPr>
            <p:extLst>
              <p:ext uri="{D42A27DB-BD31-4B8C-83A1-F6EECF244321}">
                <p14:modId xmlns:p14="http://schemas.microsoft.com/office/powerpoint/2010/main" val="609182221"/>
              </p:ext>
            </p:extLst>
          </p:nvPr>
        </p:nvGraphicFramePr>
        <p:xfrm>
          <a:off x="10844581" y="13077160"/>
          <a:ext cx="14864966" cy="7093115"/>
        </p:xfrm>
        <a:graphic>
          <a:graphicData uri="http://schemas.openxmlformats.org/drawingml/2006/table">
            <a:tbl>
              <a:tblPr firstRow="1" bandRow="1">
                <a:tableStyleId>{5940675A-B579-460E-94D1-54222C63F5DA}</a:tableStyleId>
              </a:tblPr>
              <a:tblGrid>
                <a:gridCol w="1714040">
                  <a:extLst>
                    <a:ext uri="{9D8B030D-6E8A-4147-A177-3AD203B41FA5}">
                      <a16:colId xmlns:a16="http://schemas.microsoft.com/office/drawing/2014/main" val="416554232"/>
                    </a:ext>
                  </a:extLst>
                </a:gridCol>
                <a:gridCol w="6575463">
                  <a:extLst>
                    <a:ext uri="{9D8B030D-6E8A-4147-A177-3AD203B41FA5}">
                      <a16:colId xmlns:a16="http://schemas.microsoft.com/office/drawing/2014/main" val="3404809521"/>
                    </a:ext>
                  </a:extLst>
                </a:gridCol>
                <a:gridCol w="6575463">
                  <a:extLst>
                    <a:ext uri="{9D8B030D-6E8A-4147-A177-3AD203B41FA5}">
                      <a16:colId xmlns:a16="http://schemas.microsoft.com/office/drawing/2014/main" val="2156447021"/>
                    </a:ext>
                  </a:extLst>
                </a:gridCol>
              </a:tblGrid>
              <a:tr h="350558">
                <a:tc>
                  <a:txBody>
                    <a:bodyPr/>
                    <a:lstStyle/>
                    <a:p>
                      <a:r>
                        <a:rPr lang="en-US" sz="1800" b="1" dirty="0">
                          <a:solidFill>
                            <a:schemeClr val="bg1"/>
                          </a:solidFill>
                        </a:rPr>
                        <a:t>Bolt-on</a:t>
                      </a:r>
                    </a:p>
                  </a:txBody>
                  <a:tcPr>
                    <a:lnL w="28575" cap="flat" cmpd="sng" algn="ctr">
                      <a:solidFill>
                        <a:srgbClr val="0A5D7E"/>
                      </a:solidFill>
                      <a:prstDash val="solid"/>
                      <a:round/>
                      <a:headEnd type="none" w="med" len="med"/>
                      <a:tailEnd type="none" w="med" len="med"/>
                    </a:lnL>
                    <a:lnR w="28575" cap="flat" cmpd="sng" algn="ctr">
                      <a:solidFill>
                        <a:srgbClr val="0A5D7E"/>
                      </a:solidFill>
                      <a:prstDash val="solid"/>
                      <a:round/>
                      <a:headEnd type="none" w="med" len="med"/>
                      <a:tailEnd type="none" w="med" len="med"/>
                    </a:lnR>
                    <a:solidFill>
                      <a:srgbClr val="0A5D7E"/>
                    </a:solidFill>
                  </a:tcPr>
                </a:tc>
                <a:tc>
                  <a:txBody>
                    <a:bodyPr/>
                    <a:lstStyle/>
                    <a:p>
                      <a:pPr algn="ctr"/>
                      <a:r>
                        <a:rPr lang="en-US" sz="1800" b="1" dirty="0">
                          <a:solidFill>
                            <a:schemeClr val="bg1"/>
                          </a:solidFill>
                        </a:rPr>
                        <a:t>Atopic dermatitis</a:t>
                      </a:r>
                    </a:p>
                  </a:txBody>
                  <a:tcPr>
                    <a:lnL w="28575" cap="flat" cmpd="sng" algn="ctr">
                      <a:solidFill>
                        <a:srgbClr val="0A5D7E"/>
                      </a:solidFill>
                      <a:prstDash val="solid"/>
                      <a:round/>
                      <a:headEnd type="none" w="med" len="med"/>
                      <a:tailEnd type="none" w="med" len="med"/>
                    </a:lnL>
                    <a:lnR w="28575" cap="flat" cmpd="sng" algn="ctr">
                      <a:noFill/>
                      <a:prstDash val="solid"/>
                      <a:round/>
                      <a:headEnd type="none" w="med" len="med"/>
                      <a:tailEnd type="none" w="med" len="med"/>
                    </a:lnR>
                    <a:solidFill>
                      <a:schemeClr val="accent6"/>
                    </a:solidFill>
                  </a:tcPr>
                </a:tc>
                <a:tc>
                  <a:txBody>
                    <a:bodyPr/>
                    <a:lstStyle/>
                    <a:p>
                      <a:pPr algn="ctr"/>
                      <a:r>
                        <a:rPr lang="en-US" sz="1800" b="1" dirty="0">
                          <a:solidFill>
                            <a:schemeClr val="bg1"/>
                          </a:solidFill>
                        </a:rPr>
                        <a:t>Chronic urticaria</a:t>
                      </a:r>
                    </a:p>
                  </a:txBody>
                  <a:tcPr>
                    <a:lnL w="28575" cap="flat" cmpd="sng" algn="ctr">
                      <a:noFill/>
                      <a:prstDash val="solid"/>
                      <a:round/>
                      <a:headEnd type="none" w="med" len="med"/>
                      <a:tailEnd type="none" w="med" len="med"/>
                    </a:lnL>
                    <a:lnR w="28575" cap="flat" cmpd="sng" algn="ctr">
                      <a:solidFill>
                        <a:srgbClr val="0A5D7E"/>
                      </a:solidFill>
                      <a:prstDash val="solid"/>
                      <a:round/>
                      <a:headEnd type="none" w="med" len="med"/>
                      <a:tailEnd type="none" w="med" len="med"/>
                    </a:lnR>
                    <a:solidFill>
                      <a:srgbClr val="CA9811"/>
                    </a:solidFill>
                  </a:tcPr>
                </a:tc>
                <a:extLst>
                  <a:ext uri="{0D108BD9-81ED-4DB2-BD59-A6C34878D82A}">
                    <a16:rowId xmlns:a16="http://schemas.microsoft.com/office/drawing/2014/main" val="4279880243"/>
                  </a:ext>
                </a:extLst>
              </a:tr>
              <a:tr h="2190986">
                <a:tc>
                  <a:txBody>
                    <a:bodyPr/>
                    <a:lstStyle/>
                    <a:p>
                      <a:r>
                        <a:rPr lang="en-US" sz="1800" b="1" i="1" dirty="0"/>
                        <a:t>Skin Irritation</a:t>
                      </a:r>
                    </a:p>
                  </a:txBody>
                  <a:tcPr>
                    <a:lnL w="28575" cap="flat" cmpd="sng" algn="ctr">
                      <a:solidFill>
                        <a:srgbClr val="0A5D7E"/>
                      </a:solidFill>
                      <a:prstDash val="solid"/>
                      <a:round/>
                      <a:headEnd type="none" w="med" len="med"/>
                      <a:tailEnd type="none" w="med" len="med"/>
                    </a:lnL>
                    <a:lnR w="28575" cap="flat" cmpd="sng" algn="ctr">
                      <a:noFill/>
                      <a:prstDash val="solid"/>
                      <a:round/>
                      <a:headEnd type="none" w="med" len="med"/>
                      <a:tailEnd type="none" w="med" len="med"/>
                    </a:lnR>
                    <a:lnB w="28575" cap="flat" cmpd="sng" algn="ctr">
                      <a:solidFill>
                        <a:srgbClr val="0A5D7E"/>
                      </a:solidFill>
                      <a:prstDash val="solid"/>
                      <a:round/>
                      <a:headEnd type="none" w="med" len="med"/>
                      <a:tailEnd type="none" w="med" len="med"/>
                    </a:lnB>
                    <a:solidFill>
                      <a:srgbClr val="E7F1EE"/>
                    </a:solidFill>
                  </a:tcPr>
                </a:tc>
                <a:tc>
                  <a:txBody>
                    <a:bodyPr/>
                    <a:lstStyle/>
                    <a:p>
                      <a:pPr marL="285750" marR="0" indent="-285750" algn="l" defTabSz="2743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chemeClr val="tx1"/>
                          </a:solidFill>
                        </a:rPr>
                        <a:t>All AD participants reported that </a:t>
                      </a:r>
                      <a:r>
                        <a:rPr lang="en-US" sz="1800" i="1" dirty="0">
                          <a:solidFill>
                            <a:schemeClr val="tx1"/>
                          </a:solidFill>
                        </a:rPr>
                        <a:t>Skin Irritation </a:t>
                      </a:r>
                      <a:r>
                        <a:rPr lang="en-US" sz="1800" dirty="0">
                          <a:solidFill>
                            <a:schemeClr val="tx1"/>
                          </a:solidFill>
                        </a:rPr>
                        <a:t>was relevant, and it was the most relevant or important dimension out of the four bolt-</a:t>
                      </a:r>
                      <a:r>
                        <a:rPr lang="en-US" sz="1800" dirty="0" err="1">
                          <a:solidFill>
                            <a:schemeClr val="tx1"/>
                          </a:solidFill>
                        </a:rPr>
                        <a:t>ons</a:t>
                      </a:r>
                      <a:r>
                        <a:rPr lang="en-US" sz="1800" dirty="0">
                          <a:solidFill>
                            <a:schemeClr val="tx1"/>
                          </a:solidFill>
                        </a:rPr>
                        <a:t> for N=9.</a:t>
                      </a:r>
                    </a:p>
                    <a:p>
                      <a:pPr marL="285750" indent="-285750">
                        <a:buFont typeface="Arial" panose="020B0604020202020204" pitchFamily="34" charset="0"/>
                        <a:buChar char="•"/>
                      </a:pPr>
                      <a:r>
                        <a:rPr lang="en-US" sz="1800" dirty="0">
                          <a:solidFill>
                            <a:schemeClr val="tx1"/>
                          </a:solidFill>
                        </a:rPr>
                        <a:t>Skin irritation was defined as itching, dryness and redness. N=1 suggested rewording the bolt-on as it only refers to itching.</a:t>
                      </a:r>
                    </a:p>
                    <a:p>
                      <a:pPr marL="285750" marR="0" lvl="0" indent="-285750" algn="l" defTabSz="2743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All said this dimension should be added to the core EQ-5D-5L</a:t>
                      </a:r>
                      <a:endParaRPr lang="en-US" sz="1800" kern="1200" dirty="0">
                        <a:solidFill>
                          <a:schemeClr val="tx1"/>
                        </a:solidFill>
                        <a:effectLst/>
                        <a:latin typeface="+mn-lt"/>
                        <a:ea typeface="+mn-ea"/>
                        <a:cs typeface="+mn-cs"/>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B w="28575" cap="flat" cmpd="sng" algn="ctr">
                      <a:solidFill>
                        <a:srgbClr val="0A5D7E"/>
                      </a:solidFill>
                      <a:prstDash val="solid"/>
                      <a:round/>
                      <a:headEnd type="none" w="med" len="med"/>
                      <a:tailEnd type="none" w="med" len="med"/>
                    </a:lnB>
                    <a:solidFill>
                      <a:srgbClr val="E7F1EE"/>
                    </a:solidFill>
                  </a:tcPr>
                </a:tc>
                <a:tc>
                  <a:txBody>
                    <a:bodyPr/>
                    <a:lstStyle/>
                    <a:p>
                      <a:pPr marL="285750" indent="-285750">
                        <a:buFont typeface="Arial" panose="020B0604020202020204" pitchFamily="34" charset="0"/>
                        <a:buChar char="•"/>
                      </a:pPr>
                      <a:r>
                        <a:rPr lang="en-US" sz="1800" dirty="0">
                          <a:solidFill>
                            <a:schemeClr val="tx1"/>
                          </a:solidFill>
                        </a:rPr>
                        <a:t>All CU participants reported that </a:t>
                      </a:r>
                      <a:r>
                        <a:rPr lang="en-US" sz="1800" i="1" dirty="0">
                          <a:solidFill>
                            <a:schemeClr val="tx1"/>
                          </a:solidFill>
                        </a:rPr>
                        <a:t>Skin Irritation</a:t>
                      </a:r>
                      <a:r>
                        <a:rPr lang="en-US" sz="1800" i="0" dirty="0">
                          <a:solidFill>
                            <a:schemeClr val="tx1"/>
                          </a:solidFill>
                        </a:rPr>
                        <a:t> was</a:t>
                      </a:r>
                      <a:r>
                        <a:rPr lang="en-US" sz="1800" dirty="0">
                          <a:solidFill>
                            <a:schemeClr val="tx1"/>
                          </a:solidFill>
                        </a:rPr>
                        <a:t> relevant, and it was the most relevant or important dimension out of the four bolt-</a:t>
                      </a:r>
                      <a:r>
                        <a:rPr lang="en-US" sz="1800" dirty="0" err="1">
                          <a:solidFill>
                            <a:schemeClr val="tx1"/>
                          </a:solidFill>
                        </a:rPr>
                        <a:t>ons</a:t>
                      </a:r>
                      <a:r>
                        <a:rPr lang="en-US" sz="1800" dirty="0">
                          <a:solidFill>
                            <a:schemeClr val="tx1"/>
                          </a:solidFill>
                        </a:rPr>
                        <a:t> for N=11.</a:t>
                      </a:r>
                    </a:p>
                    <a:p>
                      <a:pPr marL="285750" indent="-285750">
                        <a:buFont typeface="Arial" panose="020B0604020202020204" pitchFamily="34" charset="0"/>
                        <a:buChar char="•"/>
                      </a:pPr>
                      <a:r>
                        <a:rPr lang="en-US" sz="1800" dirty="0">
                          <a:solidFill>
                            <a:schemeClr val="tx1"/>
                          </a:solidFill>
                        </a:rPr>
                        <a:t>Skin irritation was defined as itching, redness, raised skin, pain, hives and burning. N=2 made suggestions for rewording the bolt-on.</a:t>
                      </a:r>
                    </a:p>
                    <a:p>
                      <a:pPr marL="285750" marR="0" lvl="0" indent="-285750" algn="l" defTabSz="2743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All said this dimension should be added to the core EQ-5D-5L</a:t>
                      </a:r>
                      <a:endParaRPr lang="en-US" sz="1800" kern="1200" dirty="0">
                        <a:solidFill>
                          <a:schemeClr val="tx1"/>
                        </a:solidFill>
                        <a:effectLst/>
                        <a:latin typeface="+mn-lt"/>
                        <a:ea typeface="+mn-ea"/>
                        <a:cs typeface="+mn-cs"/>
                      </a:endParaRPr>
                    </a:p>
                  </a:txBody>
                  <a:tcPr>
                    <a:lnL w="28575" cap="flat" cmpd="sng" algn="ctr">
                      <a:noFill/>
                      <a:prstDash val="solid"/>
                      <a:round/>
                      <a:headEnd type="none" w="med" len="med"/>
                      <a:tailEnd type="none" w="med" len="med"/>
                    </a:lnL>
                    <a:lnR w="28575" cap="flat" cmpd="sng" algn="ctr">
                      <a:solidFill>
                        <a:srgbClr val="0A5D7E"/>
                      </a:solidFill>
                      <a:prstDash val="solid"/>
                      <a:round/>
                      <a:headEnd type="none" w="med" len="med"/>
                      <a:tailEnd type="none" w="med" len="med"/>
                    </a:lnR>
                    <a:lnB w="28575" cap="flat" cmpd="sng" algn="ctr">
                      <a:solidFill>
                        <a:srgbClr val="0A5D7E"/>
                      </a:solidFill>
                      <a:prstDash val="solid"/>
                      <a:round/>
                      <a:headEnd type="none" w="med" len="med"/>
                      <a:tailEnd type="none" w="med" len="med"/>
                    </a:lnB>
                    <a:solidFill>
                      <a:srgbClr val="E7F1EE"/>
                    </a:solidFill>
                  </a:tcPr>
                </a:tc>
                <a:extLst>
                  <a:ext uri="{0D108BD9-81ED-4DB2-BD59-A6C34878D82A}">
                    <a16:rowId xmlns:a16="http://schemas.microsoft.com/office/drawing/2014/main" val="63099871"/>
                  </a:ext>
                </a:extLst>
              </a:tr>
              <a:tr h="1402231">
                <a:tc>
                  <a:txBody>
                    <a:bodyPr/>
                    <a:lstStyle/>
                    <a:p>
                      <a:r>
                        <a:rPr lang="en-US" sz="1800" b="1" i="1" dirty="0"/>
                        <a:t>Self-confidence</a:t>
                      </a:r>
                    </a:p>
                  </a:txBody>
                  <a:tcPr>
                    <a:lnL w="28575" cap="flat" cmpd="sng" algn="ctr">
                      <a:solidFill>
                        <a:srgbClr val="0A5D7E"/>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marL="285750" indent="-285750">
                        <a:buFont typeface="Arial" panose="020B0604020202020204" pitchFamily="34" charset="0"/>
                        <a:buChar char="•"/>
                      </a:pPr>
                      <a:r>
                        <a:rPr lang="en-US" sz="1800" dirty="0">
                          <a:solidFill>
                            <a:schemeClr val="tx1"/>
                          </a:solidFill>
                        </a:rPr>
                        <a:t>All AD participants described </a:t>
                      </a:r>
                      <a:r>
                        <a:rPr lang="en-US" sz="1800" i="1" dirty="0">
                          <a:solidFill>
                            <a:schemeClr val="tx1"/>
                          </a:solidFill>
                        </a:rPr>
                        <a:t>Self-confidence </a:t>
                      </a:r>
                      <a:r>
                        <a:rPr lang="en-US" sz="1800" i="0" dirty="0">
                          <a:solidFill>
                            <a:schemeClr val="tx1"/>
                          </a:solidFill>
                        </a:rPr>
                        <a:t>as relevant, and it was </a:t>
                      </a:r>
                      <a:r>
                        <a:rPr lang="en-US" sz="1800" dirty="0">
                          <a:solidFill>
                            <a:schemeClr val="tx1"/>
                          </a:solidFill>
                        </a:rPr>
                        <a:t>the most relevant or important dimension out of the four bolt-</a:t>
                      </a:r>
                      <a:r>
                        <a:rPr lang="en-US" sz="1800" dirty="0" err="1">
                          <a:solidFill>
                            <a:schemeClr val="tx1"/>
                          </a:solidFill>
                        </a:rPr>
                        <a:t>ons</a:t>
                      </a:r>
                      <a:r>
                        <a:rPr lang="en-US" sz="1800" dirty="0">
                          <a:solidFill>
                            <a:schemeClr val="tx1"/>
                          </a:solidFill>
                        </a:rPr>
                        <a:t> </a:t>
                      </a:r>
                      <a:r>
                        <a:rPr lang="en-US" sz="1800" i="0" dirty="0">
                          <a:solidFill>
                            <a:schemeClr val="tx1"/>
                          </a:solidFill>
                        </a:rPr>
                        <a:t>for N=2.</a:t>
                      </a:r>
                    </a:p>
                    <a:p>
                      <a:pPr marL="285750" marR="0" lvl="0" indent="-285750" algn="l" defTabSz="2743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N=9 said this dimension should be added to the core EQ-5D-5L</a:t>
                      </a:r>
                      <a:endParaRPr lang="en-US" sz="1800" kern="1200" dirty="0">
                        <a:solidFill>
                          <a:schemeClr val="tx1"/>
                        </a:solidFill>
                        <a:effectLst/>
                        <a:latin typeface="+mn-lt"/>
                        <a:ea typeface="+mn-ea"/>
                        <a:cs typeface="+mn-cs"/>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marL="285750" indent="-285750">
                        <a:buFont typeface="Arial" panose="020B0604020202020204" pitchFamily="34" charset="0"/>
                        <a:buChar char="•"/>
                      </a:pPr>
                      <a:r>
                        <a:rPr lang="en-US" sz="1800" dirty="0">
                          <a:solidFill>
                            <a:schemeClr val="tx1"/>
                          </a:solidFill>
                        </a:rPr>
                        <a:t>All CU participants described </a:t>
                      </a:r>
                      <a:r>
                        <a:rPr lang="en-US" sz="1800" i="1" dirty="0">
                          <a:solidFill>
                            <a:schemeClr val="tx1"/>
                          </a:solidFill>
                        </a:rPr>
                        <a:t>Self-confidence</a:t>
                      </a:r>
                      <a:r>
                        <a:rPr lang="en-US" sz="1800" i="0" dirty="0">
                          <a:solidFill>
                            <a:schemeClr val="tx1"/>
                          </a:solidFill>
                        </a:rPr>
                        <a:t> as relevant, and it was </a:t>
                      </a:r>
                      <a:r>
                        <a:rPr lang="en-US" sz="1800" dirty="0">
                          <a:solidFill>
                            <a:schemeClr val="tx1"/>
                          </a:solidFill>
                        </a:rPr>
                        <a:t>the most relevant or important dimension out of the four bolt-</a:t>
                      </a:r>
                      <a:r>
                        <a:rPr lang="en-US" sz="1800" dirty="0" err="1">
                          <a:solidFill>
                            <a:schemeClr val="tx1"/>
                          </a:solidFill>
                        </a:rPr>
                        <a:t>ons</a:t>
                      </a:r>
                      <a:r>
                        <a:rPr lang="en-US" sz="1800" dirty="0">
                          <a:solidFill>
                            <a:schemeClr val="tx1"/>
                          </a:solidFill>
                        </a:rPr>
                        <a:t>  </a:t>
                      </a:r>
                      <a:r>
                        <a:rPr lang="en-US" sz="1800" i="0" dirty="0">
                          <a:solidFill>
                            <a:schemeClr val="tx1"/>
                          </a:solidFill>
                        </a:rPr>
                        <a:t>for N=1.</a:t>
                      </a:r>
                    </a:p>
                    <a:p>
                      <a:pPr marL="285750" marR="0" lvl="0" indent="-285750" algn="l" defTabSz="2743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N=9 said this dimension should be added to the core EQ-5D-5L</a:t>
                      </a:r>
                      <a:endParaRPr lang="en-US" sz="1800" kern="1200" dirty="0">
                        <a:solidFill>
                          <a:schemeClr val="tx1"/>
                        </a:solidFill>
                        <a:effectLst/>
                        <a:latin typeface="+mn-lt"/>
                        <a:ea typeface="+mn-ea"/>
                        <a:cs typeface="+mn-cs"/>
                      </a:endParaRPr>
                    </a:p>
                  </a:txBody>
                  <a:tcPr>
                    <a:lnL w="28575" cap="flat" cmpd="sng" algn="ctr">
                      <a:noFill/>
                      <a:prstDash val="solid"/>
                      <a:round/>
                      <a:headEnd type="none" w="med" len="med"/>
                      <a:tailEnd type="none" w="med" len="med"/>
                    </a:lnL>
                    <a:lnR w="28575" cap="flat" cmpd="sng" algn="ctr">
                      <a:solidFill>
                        <a:srgbClr val="0A5D7E"/>
                      </a:solid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extLst>
                  <a:ext uri="{0D108BD9-81ED-4DB2-BD59-A6C34878D82A}">
                    <a16:rowId xmlns:a16="http://schemas.microsoft.com/office/drawing/2014/main" val="3144321222"/>
                  </a:ext>
                </a:extLst>
              </a:tr>
              <a:tr h="1402231">
                <a:tc>
                  <a:txBody>
                    <a:bodyPr/>
                    <a:lstStyle/>
                    <a:p>
                      <a:r>
                        <a:rPr lang="en-US" sz="1800" b="1" i="1" dirty="0"/>
                        <a:t>Sleep</a:t>
                      </a:r>
                    </a:p>
                  </a:txBody>
                  <a:tcPr>
                    <a:lnL w="28575" cap="flat" cmpd="sng" algn="ctr">
                      <a:solidFill>
                        <a:srgbClr val="0A5D7E"/>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marL="285750" indent="-285750">
                        <a:buFont typeface="Arial" panose="020B0604020202020204" pitchFamily="34" charset="0"/>
                        <a:buChar char="•"/>
                      </a:pPr>
                      <a:r>
                        <a:rPr lang="en-US" sz="1800" dirty="0">
                          <a:solidFill>
                            <a:schemeClr val="tx1"/>
                          </a:solidFill>
                        </a:rPr>
                        <a:t>N=10 AD participants reported </a:t>
                      </a:r>
                      <a:r>
                        <a:rPr lang="en-US" sz="1800" i="1" dirty="0">
                          <a:solidFill>
                            <a:schemeClr val="tx1"/>
                          </a:solidFill>
                        </a:rPr>
                        <a:t>Sleep</a:t>
                      </a:r>
                      <a:r>
                        <a:rPr lang="en-US" sz="1800" dirty="0">
                          <a:solidFill>
                            <a:schemeClr val="tx1"/>
                          </a:solidFill>
                        </a:rPr>
                        <a:t> to be relevant, and it was the most relevant or important dimension out of the four bolt-</a:t>
                      </a:r>
                      <a:r>
                        <a:rPr lang="en-US" sz="1800" dirty="0" err="1">
                          <a:solidFill>
                            <a:schemeClr val="tx1"/>
                          </a:solidFill>
                        </a:rPr>
                        <a:t>ons</a:t>
                      </a:r>
                      <a:r>
                        <a:rPr lang="en-US" sz="1800" dirty="0">
                          <a:solidFill>
                            <a:schemeClr val="tx1"/>
                          </a:solidFill>
                        </a:rPr>
                        <a:t> for N=2.</a:t>
                      </a:r>
                    </a:p>
                    <a:p>
                      <a:pPr marL="285750" marR="0" lvl="0" indent="-285750" algn="l" defTabSz="2743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N=9 said this dimension should be added to the core EQ-5D-5L</a:t>
                      </a:r>
                      <a:endParaRPr lang="en-US" sz="1800" kern="1200" dirty="0">
                        <a:solidFill>
                          <a:schemeClr val="tx1"/>
                        </a:solidFill>
                        <a:effectLst/>
                        <a:latin typeface="+mn-lt"/>
                        <a:ea typeface="+mn-ea"/>
                        <a:cs typeface="+mn-cs"/>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marL="285750" indent="-285750">
                        <a:buFont typeface="Arial" panose="020B0604020202020204" pitchFamily="34" charset="0"/>
                        <a:buChar char="•"/>
                      </a:pPr>
                      <a:r>
                        <a:rPr lang="en-US" sz="1800" dirty="0">
                          <a:solidFill>
                            <a:schemeClr val="tx1"/>
                          </a:solidFill>
                        </a:rPr>
                        <a:t>N=9 CU participants reported </a:t>
                      </a:r>
                      <a:r>
                        <a:rPr lang="en-US" sz="1800" i="1" dirty="0">
                          <a:solidFill>
                            <a:schemeClr val="tx1"/>
                          </a:solidFill>
                        </a:rPr>
                        <a:t>Sleep</a:t>
                      </a:r>
                      <a:r>
                        <a:rPr lang="en-US" sz="1800" dirty="0">
                          <a:solidFill>
                            <a:schemeClr val="tx1"/>
                          </a:solidFill>
                        </a:rPr>
                        <a:t> to be relevant, and it was the most relevant or important dimension out of the four bolt-</a:t>
                      </a:r>
                      <a:r>
                        <a:rPr lang="en-US" sz="1800" dirty="0" err="1">
                          <a:solidFill>
                            <a:schemeClr val="tx1"/>
                          </a:solidFill>
                        </a:rPr>
                        <a:t>ons</a:t>
                      </a:r>
                      <a:r>
                        <a:rPr lang="en-US" sz="1800" dirty="0">
                          <a:solidFill>
                            <a:schemeClr val="tx1"/>
                          </a:solidFill>
                        </a:rPr>
                        <a:t> for N=2.</a:t>
                      </a:r>
                    </a:p>
                    <a:p>
                      <a:pPr marL="285750" marR="0" lvl="0" indent="-285750" algn="l" defTabSz="2743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N=10 said this dimension should be added to the core EQ-5D-5L</a:t>
                      </a:r>
                      <a:endParaRPr lang="en-US" sz="1800" kern="1200" dirty="0">
                        <a:solidFill>
                          <a:schemeClr val="tx1"/>
                        </a:solidFill>
                        <a:effectLst/>
                        <a:latin typeface="+mn-lt"/>
                        <a:ea typeface="+mn-ea"/>
                        <a:cs typeface="+mn-cs"/>
                      </a:endParaRPr>
                    </a:p>
                  </a:txBody>
                  <a:tcPr>
                    <a:lnL w="28575" cap="flat" cmpd="sng" algn="ctr">
                      <a:noFill/>
                      <a:prstDash val="solid"/>
                      <a:round/>
                      <a:headEnd type="none" w="med" len="med"/>
                      <a:tailEnd type="none" w="med" len="med"/>
                    </a:lnL>
                    <a:lnR w="28575" cap="flat" cmpd="sng" algn="ctr">
                      <a:solidFill>
                        <a:srgbClr val="0A5D7E"/>
                      </a:solid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extLst>
                  <a:ext uri="{0D108BD9-81ED-4DB2-BD59-A6C34878D82A}">
                    <a16:rowId xmlns:a16="http://schemas.microsoft.com/office/drawing/2014/main" val="840444506"/>
                  </a:ext>
                </a:extLst>
              </a:tr>
              <a:tr h="1731907">
                <a:tc>
                  <a:txBody>
                    <a:bodyPr/>
                    <a:lstStyle/>
                    <a:p>
                      <a:r>
                        <a:rPr lang="en-US" sz="1800" b="1" i="1" dirty="0"/>
                        <a:t>Social Relationships</a:t>
                      </a:r>
                    </a:p>
                  </a:txBody>
                  <a:tcPr>
                    <a:lnL w="28575" cap="flat" cmpd="sng" algn="ctr">
                      <a:solidFill>
                        <a:srgbClr val="0A5D7E"/>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marL="285750" indent="-285750">
                        <a:buFont typeface="Arial" panose="020B0604020202020204" pitchFamily="34" charset="0"/>
                        <a:buChar char="•"/>
                      </a:pPr>
                      <a:r>
                        <a:rPr lang="en-US" sz="1800" dirty="0">
                          <a:solidFill>
                            <a:schemeClr val="tx1"/>
                          </a:solidFill>
                        </a:rPr>
                        <a:t>N=8 AD participants described </a:t>
                      </a:r>
                      <a:r>
                        <a:rPr lang="en-US" sz="1800" i="1" dirty="0">
                          <a:solidFill>
                            <a:schemeClr val="tx1"/>
                          </a:solidFill>
                        </a:rPr>
                        <a:t>Social Relationships</a:t>
                      </a:r>
                      <a:r>
                        <a:rPr lang="en-US" sz="1800" i="0" dirty="0">
                          <a:solidFill>
                            <a:schemeClr val="tx1"/>
                          </a:solidFill>
                        </a:rPr>
                        <a:t> as relevant.</a:t>
                      </a:r>
                    </a:p>
                    <a:p>
                      <a:pPr marL="285750" indent="-285750">
                        <a:buFont typeface="Arial" panose="020B0604020202020204" pitchFamily="34" charset="0"/>
                        <a:buChar char="•"/>
                      </a:pPr>
                      <a:r>
                        <a:rPr lang="en-US" sz="1800" i="1" dirty="0">
                          <a:solidFill>
                            <a:schemeClr val="tx1"/>
                          </a:solidFill>
                        </a:rPr>
                        <a:t>Social Relationships </a:t>
                      </a:r>
                      <a:r>
                        <a:rPr lang="en-US" sz="1800" i="0" dirty="0">
                          <a:solidFill>
                            <a:schemeClr val="tx1"/>
                          </a:solidFill>
                        </a:rPr>
                        <a:t>was most frequently ranked as the least </a:t>
                      </a:r>
                      <a:r>
                        <a:rPr lang="en-US" sz="1800" dirty="0">
                          <a:solidFill>
                            <a:schemeClr val="tx1"/>
                          </a:solidFill>
                        </a:rPr>
                        <a:t>relevant or important dimension out of the four bolt-</a:t>
                      </a:r>
                      <a:r>
                        <a:rPr lang="en-US" sz="1800" dirty="0" err="1">
                          <a:solidFill>
                            <a:schemeClr val="tx1"/>
                          </a:solidFill>
                        </a:rPr>
                        <a:t>ons</a:t>
                      </a:r>
                      <a:r>
                        <a:rPr lang="en-US" sz="1800" dirty="0">
                          <a:solidFill>
                            <a:schemeClr val="tx1"/>
                          </a:solidFill>
                        </a:rPr>
                        <a:t> (N=7)</a:t>
                      </a:r>
                      <a:r>
                        <a:rPr lang="en-US" sz="1800" i="0" dirty="0">
                          <a:solidFill>
                            <a:schemeClr val="tx1"/>
                          </a:solidFill>
                        </a:rPr>
                        <a:t>.</a:t>
                      </a:r>
                    </a:p>
                    <a:p>
                      <a:pPr marL="285750" marR="0" lvl="0" indent="-285750" algn="l" defTabSz="2743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N=7 said this dimension should be added to the core EQ-5D-5L</a:t>
                      </a:r>
                      <a:endParaRPr lang="en-US" sz="1800" kern="1200" dirty="0">
                        <a:solidFill>
                          <a:schemeClr val="tx1"/>
                        </a:solidFill>
                        <a:effectLst/>
                        <a:latin typeface="+mn-lt"/>
                        <a:ea typeface="+mn-ea"/>
                        <a:cs typeface="+mn-cs"/>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marL="285750" indent="-285750">
                        <a:buFont typeface="Arial" panose="020B0604020202020204" pitchFamily="34" charset="0"/>
                        <a:buChar char="•"/>
                      </a:pPr>
                      <a:r>
                        <a:rPr lang="en-US" sz="1800" dirty="0">
                          <a:solidFill>
                            <a:schemeClr val="tx1"/>
                          </a:solidFill>
                        </a:rPr>
                        <a:t>N=10 CU participants described </a:t>
                      </a:r>
                      <a:r>
                        <a:rPr lang="en-US" sz="1800" i="1" dirty="0">
                          <a:solidFill>
                            <a:schemeClr val="tx1"/>
                          </a:solidFill>
                        </a:rPr>
                        <a:t>Social Relationships</a:t>
                      </a:r>
                      <a:r>
                        <a:rPr lang="en-US" sz="1800" i="0" dirty="0">
                          <a:solidFill>
                            <a:schemeClr val="tx1"/>
                          </a:solidFill>
                        </a:rPr>
                        <a:t> as relevant.</a:t>
                      </a:r>
                    </a:p>
                    <a:p>
                      <a:pPr marL="285750" indent="-285750">
                        <a:buFont typeface="Arial" panose="020B0604020202020204" pitchFamily="34" charset="0"/>
                        <a:buChar char="•"/>
                      </a:pPr>
                      <a:r>
                        <a:rPr lang="en-US" sz="1800" i="1" dirty="0">
                          <a:solidFill>
                            <a:schemeClr val="tx1"/>
                          </a:solidFill>
                        </a:rPr>
                        <a:t>Social Relationships </a:t>
                      </a:r>
                      <a:r>
                        <a:rPr lang="en-US" sz="1800" i="0" dirty="0">
                          <a:solidFill>
                            <a:schemeClr val="tx1"/>
                          </a:solidFill>
                        </a:rPr>
                        <a:t>was most frequently ranked as the least </a:t>
                      </a:r>
                      <a:r>
                        <a:rPr lang="en-US" sz="1800" dirty="0">
                          <a:solidFill>
                            <a:schemeClr val="tx1"/>
                          </a:solidFill>
                        </a:rPr>
                        <a:t>relevant or important dimension out of the four bolt-</a:t>
                      </a:r>
                      <a:r>
                        <a:rPr lang="en-US" sz="1800" dirty="0" err="1">
                          <a:solidFill>
                            <a:schemeClr val="tx1"/>
                          </a:solidFill>
                        </a:rPr>
                        <a:t>ons</a:t>
                      </a:r>
                      <a:r>
                        <a:rPr lang="en-US" sz="1800" dirty="0">
                          <a:solidFill>
                            <a:schemeClr val="tx1"/>
                          </a:solidFill>
                        </a:rPr>
                        <a:t> (N=7)</a:t>
                      </a:r>
                      <a:r>
                        <a:rPr lang="en-US" sz="1800" i="0" dirty="0">
                          <a:solidFill>
                            <a:schemeClr val="tx1"/>
                          </a:solidFill>
                        </a:rPr>
                        <a:t>.</a:t>
                      </a:r>
                    </a:p>
                    <a:p>
                      <a:pPr marL="285750" marR="0" lvl="0" indent="-285750" algn="l" defTabSz="2743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N=6 said this dimension should be added to the core EQ-5D-5L</a:t>
                      </a:r>
                      <a:endParaRPr lang="en-US" sz="1800" dirty="0">
                        <a:solidFill>
                          <a:schemeClr val="tx1"/>
                        </a:solidFill>
                      </a:endParaRPr>
                    </a:p>
                  </a:txBody>
                  <a:tcPr>
                    <a:lnL w="28575" cap="flat" cmpd="sng" algn="ctr">
                      <a:noFill/>
                      <a:prstDash val="solid"/>
                      <a:round/>
                      <a:headEnd type="none" w="med" len="med"/>
                      <a:tailEnd type="none" w="med" len="med"/>
                    </a:lnL>
                    <a:lnR w="28575" cap="flat" cmpd="sng" algn="ctr">
                      <a:solidFill>
                        <a:srgbClr val="0A5D7E"/>
                      </a:solid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extLst>
                  <a:ext uri="{0D108BD9-81ED-4DB2-BD59-A6C34878D82A}">
                    <a16:rowId xmlns:a16="http://schemas.microsoft.com/office/drawing/2014/main" val="3991801920"/>
                  </a:ext>
                </a:extLst>
              </a:tr>
            </a:tbl>
          </a:graphicData>
        </a:graphic>
      </p:graphicFrame>
      <p:sp>
        <p:nvSpPr>
          <p:cNvPr id="25" name="TextBox 24">
            <a:extLst>
              <a:ext uri="{FF2B5EF4-FFF2-40B4-BE49-F238E27FC236}">
                <a16:creationId xmlns:a16="http://schemas.microsoft.com/office/drawing/2014/main" id="{8268CA19-EAD9-9D7B-00A9-CD7F06F3B1D9}"/>
              </a:ext>
            </a:extLst>
          </p:cNvPr>
          <p:cNvSpPr txBox="1"/>
          <p:nvPr/>
        </p:nvSpPr>
        <p:spPr>
          <a:xfrm>
            <a:off x="11146357" y="11542614"/>
            <a:ext cx="1600939" cy="400110"/>
          </a:xfrm>
          <a:prstGeom prst="rect">
            <a:avLst/>
          </a:prstGeom>
          <a:noFill/>
        </p:spPr>
        <p:txBody>
          <a:bodyPr wrap="square" rtlCol="0">
            <a:spAutoFit/>
          </a:bodyPr>
          <a:lstStyle/>
          <a:p>
            <a:pPr>
              <a:spcAft>
                <a:spcPts val="800"/>
              </a:spcAft>
            </a:pPr>
            <a:r>
              <a:rPr lang="en-US" sz="2000" b="1" dirty="0"/>
              <a:t>The Bolt-</a:t>
            </a:r>
            <a:r>
              <a:rPr lang="en-US" sz="2000" b="1" dirty="0" err="1"/>
              <a:t>ons</a:t>
            </a:r>
            <a:r>
              <a:rPr lang="en-US" sz="2000" b="1" dirty="0"/>
              <a:t>:</a:t>
            </a:r>
          </a:p>
        </p:txBody>
      </p:sp>
      <p:sp>
        <p:nvSpPr>
          <p:cNvPr id="44" name="TextBox 43">
            <a:extLst>
              <a:ext uri="{FF2B5EF4-FFF2-40B4-BE49-F238E27FC236}">
                <a16:creationId xmlns:a16="http://schemas.microsoft.com/office/drawing/2014/main" id="{EAA757A3-78EB-F63F-8E16-4E4591B178F4}"/>
              </a:ext>
            </a:extLst>
          </p:cNvPr>
          <p:cNvSpPr txBox="1"/>
          <p:nvPr/>
        </p:nvSpPr>
        <p:spPr>
          <a:xfrm>
            <a:off x="10864158" y="7726805"/>
            <a:ext cx="4119632" cy="400110"/>
          </a:xfrm>
          <a:prstGeom prst="rect">
            <a:avLst/>
          </a:prstGeom>
          <a:noFill/>
        </p:spPr>
        <p:txBody>
          <a:bodyPr wrap="square" rtlCol="0">
            <a:spAutoFit/>
          </a:bodyPr>
          <a:lstStyle/>
          <a:p>
            <a:pPr>
              <a:spcAft>
                <a:spcPts val="800"/>
              </a:spcAft>
            </a:pPr>
            <a:r>
              <a:rPr lang="en-US" sz="2000" b="1" u="sng" dirty="0"/>
              <a:t>Cognitive debrief</a:t>
            </a:r>
          </a:p>
        </p:txBody>
      </p:sp>
      <p:sp>
        <p:nvSpPr>
          <p:cNvPr id="2" name="TextBox 1">
            <a:extLst>
              <a:ext uri="{FF2B5EF4-FFF2-40B4-BE49-F238E27FC236}">
                <a16:creationId xmlns:a16="http://schemas.microsoft.com/office/drawing/2014/main" id="{89169AFB-9958-EA2D-632A-92488281EDC3}"/>
              </a:ext>
            </a:extLst>
          </p:cNvPr>
          <p:cNvSpPr txBox="1"/>
          <p:nvPr/>
        </p:nvSpPr>
        <p:spPr>
          <a:xfrm>
            <a:off x="10844581" y="12623717"/>
            <a:ext cx="9309399" cy="369332"/>
          </a:xfrm>
          <a:prstGeom prst="rect">
            <a:avLst/>
          </a:prstGeom>
          <a:noFill/>
        </p:spPr>
        <p:txBody>
          <a:bodyPr wrap="square" rtlCol="0">
            <a:spAutoFit/>
          </a:bodyPr>
          <a:lstStyle/>
          <a:p>
            <a:r>
              <a:rPr lang="en-US" b="1" dirty="0"/>
              <a:t>Table 2. Summary of the cognitive debrief of the bolt-ons.</a:t>
            </a:r>
          </a:p>
        </p:txBody>
      </p:sp>
      <p:sp>
        <p:nvSpPr>
          <p:cNvPr id="7" name="TextBox 6">
            <a:extLst>
              <a:ext uri="{FF2B5EF4-FFF2-40B4-BE49-F238E27FC236}">
                <a16:creationId xmlns:a16="http://schemas.microsoft.com/office/drawing/2014/main" id="{C010C178-B4A2-4B49-F172-6096F1B37658}"/>
              </a:ext>
            </a:extLst>
          </p:cNvPr>
          <p:cNvSpPr txBox="1"/>
          <p:nvPr/>
        </p:nvSpPr>
        <p:spPr>
          <a:xfrm>
            <a:off x="10858498" y="1943251"/>
            <a:ext cx="11159479" cy="369332"/>
          </a:xfrm>
          <a:prstGeom prst="rect">
            <a:avLst/>
          </a:prstGeom>
          <a:noFill/>
        </p:spPr>
        <p:txBody>
          <a:bodyPr wrap="square" rtlCol="0">
            <a:spAutoFit/>
          </a:bodyPr>
          <a:lstStyle/>
          <a:p>
            <a:r>
              <a:rPr lang="en-US" b="1" dirty="0"/>
              <a:t>Figure 1. Proportion of participants spontaneously reporting the EQ-5D-5L and bolt-on dimensions</a:t>
            </a:r>
          </a:p>
        </p:txBody>
      </p:sp>
      <p:cxnSp>
        <p:nvCxnSpPr>
          <p:cNvPr id="52" name="Straight Connector 51">
            <a:extLst>
              <a:ext uri="{FF2B5EF4-FFF2-40B4-BE49-F238E27FC236}">
                <a16:creationId xmlns:a16="http://schemas.microsoft.com/office/drawing/2014/main" id="{20A94B42-E221-B52B-C24A-C124C9EC6CD2}"/>
              </a:ext>
            </a:extLst>
          </p:cNvPr>
          <p:cNvCxnSpPr>
            <a:cxnSpLocks/>
          </p:cNvCxnSpPr>
          <p:nvPr/>
        </p:nvCxnSpPr>
        <p:spPr>
          <a:xfrm>
            <a:off x="21332" y="20574000"/>
            <a:ext cx="36613285" cy="0"/>
          </a:xfrm>
          <a:prstGeom prst="line">
            <a:avLst/>
          </a:prstGeom>
          <a:ln w="76200">
            <a:solidFill>
              <a:srgbClr val="A5B3AE"/>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68955A76-6454-F85C-1F62-19D6926F4EF4}"/>
              </a:ext>
            </a:extLst>
          </p:cNvPr>
          <p:cNvSpPr txBox="1"/>
          <p:nvPr/>
        </p:nvSpPr>
        <p:spPr>
          <a:xfrm>
            <a:off x="11219242" y="11930951"/>
            <a:ext cx="11525758" cy="415498"/>
          </a:xfrm>
          <a:prstGeom prst="rect">
            <a:avLst/>
          </a:prstGeom>
          <a:noFill/>
        </p:spPr>
        <p:txBody>
          <a:bodyPr wrap="square" rtlCol="0">
            <a:spAutoFit/>
          </a:bodyPr>
          <a:lstStyle/>
          <a:p>
            <a:pPr marL="342900" lvl="0" indent="-342900" algn="just">
              <a:spcAft>
                <a:spcPts val="800"/>
              </a:spcAft>
              <a:buFont typeface="Arial" panose="020B0604020202020204" pitchFamily="34" charset="0"/>
              <a:buChar char="•"/>
            </a:pPr>
            <a:r>
              <a:rPr lang="en-GB" sz="2000" dirty="0">
                <a:solidFill>
                  <a:srgbClr val="000000"/>
                </a:solidFill>
                <a:ea typeface="Calibri" panose="020F0502020204030204" pitchFamily="34" charset="0"/>
                <a:cs typeface="Times New Roman" panose="02020603050405020304" pitchFamily="18" charset="0"/>
              </a:rPr>
              <a:t>For each bolt-on, a majority of participants determined them to be relevant (Table 2).</a:t>
            </a:r>
            <a:endParaRPr lang="en-GB" sz="2000" dirty="0">
              <a:solidFill>
                <a:srgbClr val="000000"/>
              </a:solidFill>
              <a:effectLst/>
              <a:ea typeface="Calibri" panose="020F0502020204030204" pitchFamily="34" charset="0"/>
              <a:cs typeface="Times New Roman" panose="02020603050405020304" pitchFamily="18" charset="0"/>
            </a:endParaRPr>
          </a:p>
        </p:txBody>
      </p:sp>
      <p:sp>
        <p:nvSpPr>
          <p:cNvPr id="20" name="Rectangle 19">
            <a:extLst>
              <a:ext uri="{FF2B5EF4-FFF2-40B4-BE49-F238E27FC236}">
                <a16:creationId xmlns:a16="http://schemas.microsoft.com/office/drawing/2014/main" id="{77B88C7C-B793-228A-C30F-C11C0DC81026}"/>
              </a:ext>
            </a:extLst>
          </p:cNvPr>
          <p:cNvSpPr/>
          <p:nvPr/>
        </p:nvSpPr>
        <p:spPr>
          <a:xfrm>
            <a:off x="139754" y="1870436"/>
            <a:ext cx="10435790" cy="442534"/>
          </a:xfrm>
          <a:prstGeom prst="rect">
            <a:avLst/>
          </a:prstGeom>
          <a:solidFill>
            <a:srgbClr val="45898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b="1" dirty="0"/>
              <a:t>Objectives</a:t>
            </a:r>
          </a:p>
        </p:txBody>
      </p:sp>
      <p:sp>
        <p:nvSpPr>
          <p:cNvPr id="36" name="TextBox 35">
            <a:extLst>
              <a:ext uri="{FF2B5EF4-FFF2-40B4-BE49-F238E27FC236}">
                <a16:creationId xmlns:a16="http://schemas.microsoft.com/office/drawing/2014/main" id="{C1F8B9A5-19D3-12B8-1467-CB0CA2E35982}"/>
              </a:ext>
            </a:extLst>
          </p:cNvPr>
          <p:cNvSpPr txBox="1"/>
          <p:nvPr/>
        </p:nvSpPr>
        <p:spPr>
          <a:xfrm>
            <a:off x="123896" y="2511556"/>
            <a:ext cx="10462339" cy="2349361"/>
          </a:xfrm>
          <a:prstGeom prst="rect">
            <a:avLst/>
          </a:prstGeom>
          <a:noFill/>
        </p:spPr>
        <p:txBody>
          <a:bodyPr wrap="square" lIns="91440" tIns="45720" rIns="91440" bIns="45720" rtlCol="0" anchor="t">
            <a:spAutoFit/>
          </a:bodyPr>
          <a:lstStyle/>
          <a:p>
            <a:pPr marL="285750" indent="-285750" algn="just">
              <a:spcAft>
                <a:spcPts val="800"/>
              </a:spcAft>
              <a:buFont typeface="Arial" panose="020B0604020202020204" pitchFamily="34" charset="0"/>
              <a:buChar char="•"/>
            </a:pPr>
            <a:r>
              <a:rPr lang="en-US" sz="2000" dirty="0"/>
              <a:t>Bolt-</a:t>
            </a:r>
            <a:r>
              <a:rPr lang="en-US" sz="2000" dirty="0" err="1"/>
              <a:t>ons</a:t>
            </a:r>
            <a:r>
              <a:rPr lang="en-US" sz="2000" dirty="0"/>
              <a:t> are additional HRQoL dimensions that can be appended to the EQ-5D-5L to improve the measure’s accuracy and precision.</a:t>
            </a:r>
            <a:r>
              <a:rPr lang="en-US" sz="2000" baseline="30000" dirty="0"/>
              <a:t>1</a:t>
            </a:r>
            <a:r>
              <a:rPr lang="en-US" sz="2000" dirty="0"/>
              <a:t> The EQ-PSO is the EQ-5D-5L questionnaire with </a:t>
            </a:r>
            <a:r>
              <a:rPr lang="en-US" sz="2000" i="1" dirty="0"/>
              <a:t>Skin irritation</a:t>
            </a:r>
            <a:r>
              <a:rPr lang="en-US" sz="2000" dirty="0"/>
              <a:t> and </a:t>
            </a:r>
            <a:r>
              <a:rPr lang="en-US" sz="2000" i="1" dirty="0"/>
              <a:t>Self-confidence </a:t>
            </a:r>
            <a:r>
              <a:rPr lang="en-US" sz="2000" dirty="0"/>
              <a:t>bolt-</a:t>
            </a:r>
            <a:r>
              <a:rPr lang="en-US" sz="2000" dirty="0" err="1"/>
              <a:t>ons</a:t>
            </a:r>
            <a:r>
              <a:rPr lang="en-US" sz="2000" dirty="0"/>
              <a:t>, developed for psoriasis following suggestion of EQ-5D-5L insensitivity to dermatological conditions.</a:t>
            </a:r>
            <a:r>
              <a:rPr lang="en-US" sz="2000" baseline="30000" dirty="0"/>
              <a:t>2</a:t>
            </a:r>
            <a:r>
              <a:rPr lang="en-US" sz="2000" dirty="0"/>
              <a:t> </a:t>
            </a:r>
            <a:endParaRPr lang="en-US" sz="2000" dirty="0">
              <a:cs typeface="Calibri"/>
            </a:endParaRPr>
          </a:p>
          <a:p>
            <a:pPr marL="285750" indent="-285750" algn="just">
              <a:spcAft>
                <a:spcPts val="800"/>
              </a:spcAft>
              <a:buFont typeface="Arial" panose="020B0604020202020204" pitchFamily="34" charset="0"/>
              <a:buChar char="•"/>
            </a:pPr>
            <a:r>
              <a:rPr lang="en-US" sz="2000" dirty="0"/>
              <a:t>This study aimed to assess the content validity of four EQ-5D-5L bolt-ons: </a:t>
            </a:r>
            <a:r>
              <a:rPr lang="en-US" sz="2000" i="1" dirty="0"/>
              <a:t>Skin irritation</a:t>
            </a:r>
            <a:r>
              <a:rPr lang="en-US" sz="2000" dirty="0"/>
              <a:t>, </a:t>
            </a:r>
            <a:r>
              <a:rPr lang="en-US" sz="2000" i="1" dirty="0"/>
              <a:t>Self-confidence</a:t>
            </a:r>
            <a:r>
              <a:rPr lang="en-US" sz="2000" dirty="0"/>
              <a:t>, </a:t>
            </a:r>
            <a:r>
              <a:rPr lang="en-US" sz="2000" i="1" dirty="0"/>
              <a:t>Social relationships</a:t>
            </a:r>
            <a:r>
              <a:rPr lang="en-US" sz="2000" dirty="0"/>
              <a:t> and </a:t>
            </a:r>
            <a:r>
              <a:rPr lang="en-US" sz="2000" i="1" dirty="0"/>
              <a:t>Sleep </a:t>
            </a:r>
            <a:r>
              <a:rPr lang="en-US" sz="2000" dirty="0"/>
              <a:t>in two chronic skin conditions: atopic dermatitis (AD) and chronic urticaria (CU)</a:t>
            </a:r>
            <a:r>
              <a:rPr lang="en-US" sz="2000" i="1" dirty="0"/>
              <a:t>. </a:t>
            </a:r>
            <a:endParaRPr lang="en-US" sz="2200" strike="sngStrike" dirty="0"/>
          </a:p>
        </p:txBody>
      </p:sp>
      <p:sp>
        <p:nvSpPr>
          <p:cNvPr id="42" name="Rectangle 41">
            <a:extLst>
              <a:ext uri="{FF2B5EF4-FFF2-40B4-BE49-F238E27FC236}">
                <a16:creationId xmlns:a16="http://schemas.microsoft.com/office/drawing/2014/main" id="{2CBBB375-7331-47D8-B717-302405ED0CA1}"/>
              </a:ext>
            </a:extLst>
          </p:cNvPr>
          <p:cNvSpPr/>
          <p:nvPr/>
        </p:nvSpPr>
        <p:spPr>
          <a:xfrm>
            <a:off x="137769" y="5080110"/>
            <a:ext cx="10435790" cy="442534"/>
          </a:xfrm>
          <a:prstGeom prst="rect">
            <a:avLst/>
          </a:prstGeom>
          <a:solidFill>
            <a:srgbClr val="458987"/>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000" b="1" dirty="0"/>
              <a:t>Methods</a:t>
            </a:r>
          </a:p>
        </p:txBody>
      </p:sp>
      <p:sp>
        <p:nvSpPr>
          <p:cNvPr id="55" name="TextBox 54">
            <a:extLst>
              <a:ext uri="{FF2B5EF4-FFF2-40B4-BE49-F238E27FC236}">
                <a16:creationId xmlns:a16="http://schemas.microsoft.com/office/drawing/2014/main" id="{92020D70-3251-5B98-A985-2A4ADF5BA2DC}"/>
              </a:ext>
            </a:extLst>
          </p:cNvPr>
          <p:cNvSpPr txBox="1"/>
          <p:nvPr/>
        </p:nvSpPr>
        <p:spPr>
          <a:xfrm>
            <a:off x="114000" y="5765318"/>
            <a:ext cx="10436650" cy="4375520"/>
          </a:xfrm>
          <a:prstGeom prst="rect">
            <a:avLst/>
          </a:prstGeom>
          <a:noFill/>
        </p:spPr>
        <p:txBody>
          <a:bodyPr wrap="square" rtlCol="0">
            <a:spAutoFit/>
          </a:bodyPr>
          <a:lstStyle/>
          <a:p>
            <a:pPr marL="285750" indent="-285750" algn="just">
              <a:spcAft>
                <a:spcPts val="800"/>
              </a:spcAft>
              <a:buFont typeface="Arial" panose="020B0604020202020204" pitchFamily="34" charset="0"/>
              <a:buChar char="•"/>
            </a:pPr>
            <a:r>
              <a:rPr lang="en-US" sz="2000" dirty="0"/>
              <a:t>Interviews were conducted with individuals with AD or CU. Participants had varying levels of AD/CU severity and participated in online or in-person semi-structured interviews (~60 minutes long). A specialist recruitment agency recruited participants. </a:t>
            </a:r>
          </a:p>
          <a:p>
            <a:pPr marL="285750" indent="-285750" algn="just">
              <a:spcAft>
                <a:spcPts val="800"/>
              </a:spcAft>
              <a:buFont typeface="Arial" panose="020B0604020202020204" pitchFamily="34" charset="0"/>
              <a:buChar char="•"/>
            </a:pPr>
            <a:r>
              <a:rPr lang="en-US" sz="2000" dirty="0"/>
              <a:t>Participants were eligible if they were 18 years or older, living in the UK, able to read and speak English, and had a self-reported diagnosis of AD or CU. Participants gave informed consent prior to participation. </a:t>
            </a:r>
          </a:p>
          <a:p>
            <a:pPr marL="285750" indent="-285750" algn="just">
              <a:spcAft>
                <a:spcPts val="800"/>
              </a:spcAft>
              <a:buFont typeface="Arial" panose="020B0604020202020204" pitchFamily="34" charset="0"/>
              <a:buChar char="•"/>
            </a:pPr>
            <a:r>
              <a:rPr lang="en-US" sz="2000" dirty="0"/>
              <a:t>The interviews included open-ended questions on participants’ experiences with their skin condition, including symptoms and HRQoL impacts, and cognitive debriefing (using ‘think-aloud’ and retrospective probing) assessing the EQ-5D-5L and EQ-PSO instruments, followed by the </a:t>
            </a:r>
            <a:r>
              <a:rPr lang="en-US" sz="2000" i="1" dirty="0"/>
              <a:t>Sleep</a:t>
            </a:r>
            <a:r>
              <a:rPr lang="en-US" sz="2000" dirty="0"/>
              <a:t> and </a:t>
            </a:r>
            <a:r>
              <a:rPr lang="en-US" sz="2000" i="1" dirty="0"/>
              <a:t>Social relationships </a:t>
            </a:r>
            <a:r>
              <a:rPr lang="en-US" sz="2000" dirty="0"/>
              <a:t>bolt-ons.</a:t>
            </a:r>
            <a:r>
              <a:rPr lang="en-US" sz="2000" baseline="30000" dirty="0"/>
              <a:t>3</a:t>
            </a:r>
            <a:endParaRPr lang="en-US" sz="2000" dirty="0"/>
          </a:p>
          <a:p>
            <a:pPr marL="285750" indent="-285750" algn="just">
              <a:spcAft>
                <a:spcPts val="800"/>
              </a:spcAft>
              <a:buFont typeface="Arial" panose="020B0604020202020204" pitchFamily="34" charset="0"/>
              <a:buChar char="•"/>
            </a:pPr>
            <a:r>
              <a:rPr lang="en-US" sz="2000" dirty="0"/>
              <a:t>Interviews were recorded, transcribed, then analysed using content and thematic analysis. Socio-demographic and clinical data, collected at the end of interviews, were analysed with descriptive statistics.</a:t>
            </a:r>
          </a:p>
        </p:txBody>
      </p:sp>
      <p:sp>
        <p:nvSpPr>
          <p:cNvPr id="62" name="Rectangle 61">
            <a:extLst>
              <a:ext uri="{FF2B5EF4-FFF2-40B4-BE49-F238E27FC236}">
                <a16:creationId xmlns:a16="http://schemas.microsoft.com/office/drawing/2014/main" id="{786950F6-8283-A0B5-C85F-9531CE8D2CEA}"/>
              </a:ext>
            </a:extLst>
          </p:cNvPr>
          <p:cNvSpPr/>
          <p:nvPr/>
        </p:nvSpPr>
        <p:spPr>
          <a:xfrm>
            <a:off x="113222" y="10475073"/>
            <a:ext cx="10435790" cy="442534"/>
          </a:xfrm>
          <a:prstGeom prst="rect">
            <a:avLst/>
          </a:prstGeom>
          <a:solidFill>
            <a:srgbClr val="458987"/>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000" b="1" dirty="0"/>
              <a:t>Results</a:t>
            </a:r>
            <a:endParaRPr lang="en-US" dirty="0"/>
          </a:p>
        </p:txBody>
      </p:sp>
      <p:sp>
        <p:nvSpPr>
          <p:cNvPr id="64" name="TextBox 63">
            <a:extLst>
              <a:ext uri="{FF2B5EF4-FFF2-40B4-BE49-F238E27FC236}">
                <a16:creationId xmlns:a16="http://schemas.microsoft.com/office/drawing/2014/main" id="{4318744C-3B5C-36C4-FAFA-15D796298A28}"/>
              </a:ext>
            </a:extLst>
          </p:cNvPr>
          <p:cNvSpPr txBox="1"/>
          <p:nvPr/>
        </p:nvSpPr>
        <p:spPr>
          <a:xfrm>
            <a:off x="123896" y="11610379"/>
            <a:ext cx="4326000" cy="369332"/>
          </a:xfrm>
          <a:prstGeom prst="rect">
            <a:avLst/>
          </a:prstGeom>
          <a:noFill/>
        </p:spPr>
        <p:txBody>
          <a:bodyPr wrap="square" rtlCol="0">
            <a:spAutoFit/>
          </a:bodyPr>
          <a:lstStyle/>
          <a:p>
            <a:r>
              <a:rPr lang="en-US" b="1" dirty="0"/>
              <a:t>Table 1. Participant clinical demographics</a:t>
            </a:r>
          </a:p>
        </p:txBody>
      </p:sp>
      <p:sp>
        <p:nvSpPr>
          <p:cNvPr id="69" name="TextBox 68">
            <a:extLst>
              <a:ext uri="{FF2B5EF4-FFF2-40B4-BE49-F238E27FC236}">
                <a16:creationId xmlns:a16="http://schemas.microsoft.com/office/drawing/2014/main" id="{9A66CDCD-4BD4-860E-EC1F-8CAD0DE74739}"/>
              </a:ext>
            </a:extLst>
          </p:cNvPr>
          <p:cNvSpPr txBox="1"/>
          <p:nvPr/>
        </p:nvSpPr>
        <p:spPr>
          <a:xfrm>
            <a:off x="123896" y="11107178"/>
            <a:ext cx="2809563" cy="415498"/>
          </a:xfrm>
          <a:prstGeom prst="rect">
            <a:avLst/>
          </a:prstGeom>
          <a:noFill/>
        </p:spPr>
        <p:txBody>
          <a:bodyPr wrap="square" lIns="91440" tIns="45720" rIns="91440" bIns="45720" rtlCol="0" anchor="t">
            <a:spAutoFit/>
          </a:bodyPr>
          <a:lstStyle/>
          <a:p>
            <a:pPr>
              <a:spcAft>
                <a:spcPts val="800"/>
              </a:spcAft>
            </a:pPr>
            <a:r>
              <a:rPr lang="en-US" sz="2000" b="1" u="sng" dirty="0"/>
              <a:t>Sample Characteristics</a:t>
            </a:r>
            <a:endParaRPr lang="en-US" sz="2000" b="1" u="sng" dirty="0">
              <a:cs typeface="Calibri"/>
            </a:endParaRPr>
          </a:p>
        </p:txBody>
      </p:sp>
      <p:graphicFrame>
        <p:nvGraphicFramePr>
          <p:cNvPr id="77" name="Table 76">
            <a:extLst>
              <a:ext uri="{FF2B5EF4-FFF2-40B4-BE49-F238E27FC236}">
                <a16:creationId xmlns:a16="http://schemas.microsoft.com/office/drawing/2014/main" id="{DE537FFB-2E21-DE03-4382-57DCEBCC8C1A}"/>
              </a:ext>
            </a:extLst>
          </p:cNvPr>
          <p:cNvGraphicFramePr>
            <a:graphicFrameLocks noGrp="1"/>
          </p:cNvGraphicFramePr>
          <p:nvPr>
            <p:extLst>
              <p:ext uri="{D42A27DB-BD31-4B8C-83A1-F6EECF244321}">
                <p14:modId xmlns:p14="http://schemas.microsoft.com/office/powerpoint/2010/main" val="643705853"/>
              </p:ext>
            </p:extLst>
          </p:nvPr>
        </p:nvGraphicFramePr>
        <p:xfrm>
          <a:off x="216745" y="12244652"/>
          <a:ext cx="10326818" cy="3087370"/>
        </p:xfrm>
        <a:graphic>
          <a:graphicData uri="http://schemas.openxmlformats.org/drawingml/2006/table">
            <a:tbl>
              <a:tblPr firstRow="1" firstCol="1" bandRow="1">
                <a:tableStyleId>{5C22544A-7EE6-4342-B048-85BDC9FD1C3A}</a:tableStyleId>
              </a:tblPr>
              <a:tblGrid>
                <a:gridCol w="2737129">
                  <a:extLst>
                    <a:ext uri="{9D8B030D-6E8A-4147-A177-3AD203B41FA5}">
                      <a16:colId xmlns:a16="http://schemas.microsoft.com/office/drawing/2014/main" val="1737885405"/>
                    </a:ext>
                  </a:extLst>
                </a:gridCol>
                <a:gridCol w="1231521">
                  <a:extLst>
                    <a:ext uri="{9D8B030D-6E8A-4147-A177-3AD203B41FA5}">
                      <a16:colId xmlns:a16="http://schemas.microsoft.com/office/drawing/2014/main" val="4084346549"/>
                    </a:ext>
                  </a:extLst>
                </a:gridCol>
                <a:gridCol w="3179084">
                  <a:extLst>
                    <a:ext uri="{9D8B030D-6E8A-4147-A177-3AD203B41FA5}">
                      <a16:colId xmlns:a16="http://schemas.microsoft.com/office/drawing/2014/main" val="2794038008"/>
                    </a:ext>
                  </a:extLst>
                </a:gridCol>
                <a:gridCol w="3179084">
                  <a:extLst>
                    <a:ext uri="{9D8B030D-6E8A-4147-A177-3AD203B41FA5}">
                      <a16:colId xmlns:a16="http://schemas.microsoft.com/office/drawing/2014/main" val="1729916103"/>
                    </a:ext>
                  </a:extLst>
                </a:gridCol>
              </a:tblGrid>
              <a:tr h="707724">
                <a:tc>
                  <a:txBody>
                    <a:bodyPr/>
                    <a:lstStyle/>
                    <a:p>
                      <a:pPr algn="just">
                        <a:lnSpc>
                          <a:spcPct val="150000"/>
                        </a:lnSpc>
                        <a:spcBef>
                          <a:spcPts val="600"/>
                        </a:spcBef>
                        <a:spcAft>
                          <a:spcPts val="1200"/>
                        </a:spcAft>
                      </a:pPr>
                      <a:r>
                        <a:rPr lang="en-GB" sz="1800" dirty="0">
                          <a:effectLst/>
                        </a:rPr>
                        <a:t> </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a:solidFill>
                        <a:srgbClr val="002060"/>
                      </a:solidFill>
                    </a:lnT>
                    <a:lnB w="12700" cap="flat" cmpd="sng" algn="ctr">
                      <a:solidFill>
                        <a:srgbClr val="002060"/>
                      </a:solidFill>
                      <a:prstDash val="solid"/>
                      <a:round/>
                      <a:headEnd type="none" w="med" len="med"/>
                      <a:tailEnd type="none" w="med" len="med"/>
                    </a:lnB>
                    <a:solidFill>
                      <a:srgbClr val="0A5D7E"/>
                    </a:solidFill>
                  </a:tcPr>
                </a:tc>
                <a:tc>
                  <a:txBody>
                    <a:bodyPr/>
                    <a:lstStyle/>
                    <a:p>
                      <a:pPr marL="63500" marR="63500" algn="ctr">
                        <a:lnSpc>
                          <a:spcPct val="150000"/>
                        </a:lnSpc>
                        <a:spcBef>
                          <a:spcPts val="200"/>
                        </a:spcBef>
                        <a:spcAft>
                          <a:spcPts val="200"/>
                        </a:spcAft>
                      </a:pPr>
                      <a:r>
                        <a:rPr lang="en-US" sz="1800" dirty="0">
                          <a:effectLst/>
                        </a:rPr>
                        <a:t> </a:t>
                      </a:r>
                      <a:endParaRPr lang="en-GB"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2060"/>
                      </a:solidFill>
                    </a:lnT>
                    <a:lnB w="12700" cap="flat" cmpd="sng" algn="ctr">
                      <a:solidFill>
                        <a:srgbClr val="002060"/>
                      </a:solidFill>
                      <a:prstDash val="solid"/>
                      <a:round/>
                      <a:headEnd type="none" w="med" len="med"/>
                      <a:tailEnd type="none" w="med" len="med"/>
                    </a:lnB>
                    <a:solidFill>
                      <a:srgbClr val="0A5D7E"/>
                    </a:solidFill>
                  </a:tcPr>
                </a:tc>
                <a:tc>
                  <a:txBody>
                    <a:bodyPr/>
                    <a:lstStyle/>
                    <a:p>
                      <a:pPr marL="63500" marR="63500" algn="ctr">
                        <a:lnSpc>
                          <a:spcPct val="150000"/>
                        </a:lnSpc>
                        <a:spcBef>
                          <a:spcPts val="200"/>
                        </a:spcBef>
                        <a:spcAft>
                          <a:spcPts val="200"/>
                        </a:spcAft>
                      </a:pPr>
                      <a:r>
                        <a:rPr lang="en-US" sz="1800" dirty="0">
                          <a:effectLst/>
                        </a:rPr>
                        <a:t>Atopic Dermatitis (AD)</a:t>
                      </a:r>
                      <a:endParaRPr lang="en-GB" sz="1800" dirty="0">
                        <a:effectLst/>
                      </a:endParaRPr>
                    </a:p>
                    <a:p>
                      <a:pPr marL="63500" marR="63500" algn="ctr">
                        <a:lnSpc>
                          <a:spcPct val="150000"/>
                        </a:lnSpc>
                        <a:spcBef>
                          <a:spcPts val="200"/>
                        </a:spcBef>
                        <a:spcAft>
                          <a:spcPts val="200"/>
                        </a:spcAft>
                      </a:pPr>
                      <a:r>
                        <a:rPr lang="en-US" sz="1800" dirty="0">
                          <a:effectLst/>
                        </a:rPr>
                        <a:t>N = 15</a:t>
                      </a:r>
                      <a:endParaRPr lang="en-GB"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a:solidFill>
                        <a:srgbClr val="002060"/>
                      </a:solidFill>
                    </a:lnT>
                    <a:lnB w="12700" cap="flat" cmpd="sng" algn="ctr">
                      <a:solidFill>
                        <a:srgbClr val="002060"/>
                      </a:solidFill>
                      <a:prstDash val="solid"/>
                      <a:round/>
                      <a:headEnd type="none" w="med" len="med"/>
                      <a:tailEnd type="none" w="med" len="med"/>
                    </a:lnB>
                    <a:solidFill>
                      <a:schemeClr val="accent6"/>
                    </a:solidFill>
                  </a:tcPr>
                </a:tc>
                <a:tc>
                  <a:txBody>
                    <a:bodyPr/>
                    <a:lstStyle/>
                    <a:p>
                      <a:pPr marL="63500" marR="63500" algn="ctr">
                        <a:lnSpc>
                          <a:spcPct val="150000"/>
                        </a:lnSpc>
                        <a:spcBef>
                          <a:spcPts val="200"/>
                        </a:spcBef>
                        <a:spcAft>
                          <a:spcPts val="200"/>
                        </a:spcAft>
                      </a:pPr>
                      <a:r>
                        <a:rPr lang="en-US" sz="1800" dirty="0">
                          <a:effectLst/>
                        </a:rPr>
                        <a:t>Chronic Urticaria (CU)</a:t>
                      </a:r>
                      <a:endParaRPr lang="en-GB" sz="1800" dirty="0">
                        <a:effectLst/>
                      </a:endParaRPr>
                    </a:p>
                    <a:p>
                      <a:pPr marL="63500" marR="63500" algn="ctr">
                        <a:lnSpc>
                          <a:spcPct val="150000"/>
                        </a:lnSpc>
                        <a:spcBef>
                          <a:spcPts val="200"/>
                        </a:spcBef>
                        <a:spcAft>
                          <a:spcPts val="200"/>
                        </a:spcAft>
                      </a:pPr>
                      <a:r>
                        <a:rPr lang="en-US" sz="1800" dirty="0">
                          <a:effectLst/>
                        </a:rPr>
                        <a:t>N = 15</a:t>
                      </a:r>
                      <a:endParaRPr lang="en-GB"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a:solidFill>
                        <a:srgbClr val="002060"/>
                      </a:solidFill>
                    </a:lnT>
                    <a:lnB w="12700" cap="flat" cmpd="sng" algn="ctr">
                      <a:solidFill>
                        <a:srgbClr val="002060"/>
                      </a:solidFill>
                      <a:prstDash val="solid"/>
                      <a:round/>
                      <a:headEnd type="none" w="med" len="med"/>
                      <a:tailEnd type="none" w="med" len="med"/>
                    </a:lnB>
                    <a:solidFill>
                      <a:srgbClr val="CA9811"/>
                    </a:solidFill>
                  </a:tcPr>
                </a:tc>
                <a:extLst>
                  <a:ext uri="{0D108BD9-81ED-4DB2-BD59-A6C34878D82A}">
                    <a16:rowId xmlns:a16="http://schemas.microsoft.com/office/drawing/2014/main" val="596010797"/>
                  </a:ext>
                </a:extLst>
              </a:tr>
              <a:tr h="314124">
                <a:tc>
                  <a:txBody>
                    <a:bodyPr/>
                    <a:lstStyle/>
                    <a:p>
                      <a:pPr algn="just">
                        <a:lnSpc>
                          <a:spcPct val="150000"/>
                        </a:lnSpc>
                        <a:spcBef>
                          <a:spcPts val="600"/>
                        </a:spcBef>
                        <a:spcAft>
                          <a:spcPts val="1800"/>
                        </a:spcAft>
                      </a:pPr>
                      <a:r>
                        <a:rPr lang="en-GB" sz="1800" i="1" dirty="0">
                          <a:solidFill>
                            <a:schemeClr val="tx1"/>
                          </a:solidFill>
                          <a:effectLst/>
                        </a:rPr>
                        <a:t>Age (years)</a:t>
                      </a:r>
                      <a:endParaRPr lang="en-GB"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rgbClr val="E7F1EE"/>
                    </a:solidFill>
                  </a:tcPr>
                </a:tc>
                <a:tc>
                  <a:txBody>
                    <a:bodyPr/>
                    <a:lstStyle/>
                    <a:p>
                      <a:pPr algn="just">
                        <a:lnSpc>
                          <a:spcPct val="150000"/>
                        </a:lnSpc>
                        <a:spcBef>
                          <a:spcPts val="600"/>
                        </a:spcBef>
                        <a:spcAft>
                          <a:spcPts val="1800"/>
                        </a:spcAft>
                      </a:pPr>
                      <a:r>
                        <a:rPr lang="en-GB" sz="1800" b="0" i="1" dirty="0">
                          <a:effectLst/>
                        </a:rPr>
                        <a:t>Mean (SD)</a:t>
                      </a:r>
                      <a:endParaRPr lang="en-GB" sz="1800" b="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36.1 (11.5)</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39.6 (12.1)</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rgbClr val="E7F1EE"/>
                    </a:solidFill>
                  </a:tcPr>
                </a:tc>
                <a:extLst>
                  <a:ext uri="{0D108BD9-81ED-4DB2-BD59-A6C34878D82A}">
                    <a16:rowId xmlns:a16="http://schemas.microsoft.com/office/drawing/2014/main" val="3628861746"/>
                  </a:ext>
                </a:extLst>
              </a:tr>
              <a:tr h="314124">
                <a:tc>
                  <a:txBody>
                    <a:bodyPr/>
                    <a:lstStyle/>
                    <a:p>
                      <a:pPr algn="just">
                        <a:lnSpc>
                          <a:spcPct val="150000"/>
                        </a:lnSpc>
                        <a:spcBef>
                          <a:spcPts val="600"/>
                        </a:spcBef>
                        <a:spcAft>
                          <a:spcPts val="1800"/>
                        </a:spcAft>
                      </a:pPr>
                      <a:r>
                        <a:rPr lang="en-GB" sz="1800" i="1" dirty="0">
                          <a:solidFill>
                            <a:schemeClr val="tx1"/>
                          </a:solidFill>
                          <a:effectLst/>
                        </a:rPr>
                        <a:t> </a:t>
                      </a:r>
                      <a:endParaRPr lang="en-GB"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algn="just">
                        <a:lnSpc>
                          <a:spcPct val="150000"/>
                        </a:lnSpc>
                        <a:spcBef>
                          <a:spcPts val="600"/>
                        </a:spcBef>
                        <a:spcAft>
                          <a:spcPts val="1800"/>
                        </a:spcAft>
                      </a:pPr>
                      <a:r>
                        <a:rPr lang="en-GB" sz="1800" b="0" i="1" dirty="0">
                          <a:effectLst/>
                        </a:rPr>
                        <a:t>Range</a:t>
                      </a:r>
                      <a:endParaRPr lang="en-GB" sz="1800" b="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23, 54</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23, 62</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extLst>
                  <a:ext uri="{0D108BD9-81ED-4DB2-BD59-A6C34878D82A}">
                    <a16:rowId xmlns:a16="http://schemas.microsoft.com/office/drawing/2014/main" val="3322855132"/>
                  </a:ext>
                </a:extLst>
              </a:tr>
              <a:tr h="314124">
                <a:tc>
                  <a:txBody>
                    <a:bodyPr/>
                    <a:lstStyle/>
                    <a:p>
                      <a:pPr algn="just">
                        <a:lnSpc>
                          <a:spcPct val="150000"/>
                        </a:lnSpc>
                        <a:spcBef>
                          <a:spcPts val="600"/>
                        </a:spcBef>
                        <a:spcAft>
                          <a:spcPts val="1800"/>
                        </a:spcAft>
                      </a:pPr>
                      <a:r>
                        <a:rPr lang="en-GB" sz="1800" i="1" dirty="0">
                          <a:solidFill>
                            <a:schemeClr val="tx1"/>
                          </a:solidFill>
                          <a:effectLst/>
                        </a:rPr>
                        <a:t>Gender: Female</a:t>
                      </a:r>
                      <a:endParaRPr lang="en-GB"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algn="just">
                        <a:lnSpc>
                          <a:spcPct val="150000"/>
                        </a:lnSpc>
                        <a:spcBef>
                          <a:spcPts val="600"/>
                        </a:spcBef>
                        <a:spcAft>
                          <a:spcPts val="1800"/>
                        </a:spcAft>
                      </a:pPr>
                      <a:r>
                        <a:rPr lang="en-GB" sz="1800" b="0" i="1" dirty="0">
                          <a:effectLst/>
                        </a:rPr>
                        <a:t>N (%)</a:t>
                      </a:r>
                      <a:endParaRPr lang="en-GB" sz="1800" b="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11 (73%)</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12 (80%)</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extLst>
                  <a:ext uri="{0D108BD9-81ED-4DB2-BD59-A6C34878D82A}">
                    <a16:rowId xmlns:a16="http://schemas.microsoft.com/office/drawing/2014/main" val="3149716170"/>
                  </a:ext>
                </a:extLst>
              </a:tr>
              <a:tr h="314124">
                <a:tc>
                  <a:txBody>
                    <a:bodyPr/>
                    <a:lstStyle/>
                    <a:p>
                      <a:pPr algn="just">
                        <a:lnSpc>
                          <a:spcPct val="150000"/>
                        </a:lnSpc>
                        <a:spcBef>
                          <a:spcPts val="600"/>
                        </a:spcBef>
                        <a:spcAft>
                          <a:spcPts val="1800"/>
                        </a:spcAft>
                      </a:pPr>
                      <a:r>
                        <a:rPr lang="en-GB" sz="1800" i="1" dirty="0">
                          <a:solidFill>
                            <a:schemeClr val="tx1"/>
                          </a:solidFill>
                          <a:effectLst/>
                        </a:rPr>
                        <a:t>Ethnicity: White</a:t>
                      </a:r>
                      <a:endParaRPr lang="en-GB"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algn="just">
                        <a:lnSpc>
                          <a:spcPct val="150000"/>
                        </a:lnSpc>
                        <a:spcBef>
                          <a:spcPts val="600"/>
                        </a:spcBef>
                        <a:spcAft>
                          <a:spcPts val="1800"/>
                        </a:spcAft>
                      </a:pPr>
                      <a:r>
                        <a:rPr lang="en-GB" sz="1800" b="0" i="1" dirty="0">
                          <a:effectLst/>
                        </a:rPr>
                        <a:t>N (%)</a:t>
                      </a:r>
                      <a:endParaRPr lang="en-GB" sz="1800" b="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10 (67%)</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11 (73%)</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28575" cap="flat" cmpd="sng" algn="ctr">
                      <a:solidFill>
                        <a:srgbClr val="0A5D7E"/>
                      </a:solidFill>
                      <a:prstDash val="solid"/>
                      <a:round/>
                      <a:headEnd type="none" w="med" len="med"/>
                      <a:tailEnd type="none" w="med" len="med"/>
                    </a:lnT>
                    <a:lnB w="28575" cap="flat" cmpd="sng" algn="ctr">
                      <a:solidFill>
                        <a:srgbClr val="0A5D7E"/>
                      </a:solidFill>
                      <a:prstDash val="solid"/>
                      <a:round/>
                      <a:headEnd type="none" w="med" len="med"/>
                      <a:tailEnd type="none" w="med" len="med"/>
                    </a:lnB>
                    <a:solidFill>
                      <a:srgbClr val="E7F1EE"/>
                    </a:solidFill>
                  </a:tcPr>
                </a:tc>
                <a:extLst>
                  <a:ext uri="{0D108BD9-81ED-4DB2-BD59-A6C34878D82A}">
                    <a16:rowId xmlns:a16="http://schemas.microsoft.com/office/drawing/2014/main" val="3200573861"/>
                  </a:ext>
                </a:extLst>
              </a:tr>
              <a:tr h="314124">
                <a:tc rowSpan="2">
                  <a:txBody>
                    <a:bodyPr/>
                    <a:lstStyle/>
                    <a:p>
                      <a:pPr algn="l">
                        <a:lnSpc>
                          <a:spcPct val="150000"/>
                        </a:lnSpc>
                        <a:spcBef>
                          <a:spcPts val="600"/>
                        </a:spcBef>
                        <a:spcAft>
                          <a:spcPts val="1800"/>
                        </a:spcAft>
                      </a:pPr>
                      <a:r>
                        <a:rPr lang="en-GB" sz="1800" i="1" dirty="0">
                          <a:solidFill>
                            <a:schemeClr val="tx1"/>
                          </a:solidFill>
                          <a:effectLst/>
                        </a:rPr>
                        <a:t>Time since diagnosis (years)</a:t>
                      </a:r>
                    </a:p>
                  </a:txBody>
                  <a:tcPr marL="68580" marR="68580" marT="0" marB="0">
                    <a:lnL w="12700" cap="flat" cmpd="sng" algn="ctr">
                      <a:solidFill>
                        <a:srgbClr val="002060"/>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E7F1EE"/>
                    </a:solidFill>
                  </a:tcPr>
                </a:tc>
                <a:tc>
                  <a:txBody>
                    <a:bodyPr/>
                    <a:lstStyle/>
                    <a:p>
                      <a:pPr algn="just">
                        <a:lnSpc>
                          <a:spcPct val="150000"/>
                        </a:lnSpc>
                        <a:spcBef>
                          <a:spcPts val="600"/>
                        </a:spcBef>
                        <a:spcAft>
                          <a:spcPts val="1800"/>
                        </a:spcAft>
                      </a:pPr>
                      <a:r>
                        <a:rPr lang="en-GB" sz="1800" b="0" i="1" dirty="0">
                          <a:effectLst/>
                        </a:rPr>
                        <a:t>Mean (SD)</a:t>
                      </a:r>
                      <a:endParaRPr lang="en-GB" sz="1800" b="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12700" cap="flat" cmpd="sng" algn="ctr">
                      <a:no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19.4 (13.5)</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A5D7E"/>
                      </a:solidFill>
                      <a:prstDash val="solid"/>
                      <a:round/>
                      <a:headEnd type="none" w="med" len="med"/>
                      <a:tailEnd type="none" w="med" len="med"/>
                    </a:lnT>
                    <a:lnB w="12700" cap="flat" cmpd="sng" algn="ctr">
                      <a:no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8.3 (8.3)</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28575" cap="flat" cmpd="sng" algn="ctr">
                      <a:solidFill>
                        <a:srgbClr val="0A5D7E"/>
                      </a:solidFill>
                      <a:prstDash val="solid"/>
                      <a:round/>
                      <a:headEnd type="none" w="med" len="med"/>
                      <a:tailEnd type="none" w="med" len="med"/>
                    </a:lnT>
                    <a:lnB w="12700" cap="flat" cmpd="sng" algn="ctr">
                      <a:noFill/>
                      <a:prstDash val="solid"/>
                      <a:round/>
                      <a:headEnd type="none" w="med" len="med"/>
                      <a:tailEnd type="none" w="med" len="med"/>
                    </a:lnB>
                    <a:solidFill>
                      <a:srgbClr val="E7F1EE"/>
                    </a:solidFill>
                  </a:tcPr>
                </a:tc>
                <a:extLst>
                  <a:ext uri="{0D108BD9-81ED-4DB2-BD59-A6C34878D82A}">
                    <a16:rowId xmlns:a16="http://schemas.microsoft.com/office/drawing/2014/main" val="771345213"/>
                  </a:ext>
                </a:extLst>
              </a:tr>
              <a:tr h="314124">
                <a:tc vMerge="1">
                  <a:txBody>
                    <a:bodyPr/>
                    <a:lstStyle/>
                    <a:p>
                      <a:endParaRPr dirty="0"/>
                    </a:p>
                  </a:txBody>
                  <a:tcPr marL="68580" marR="68580" marT="0" marB="0">
                    <a:lnL w="12700" cap="flat" cmpd="sng" algn="ctr">
                      <a:solidFill>
                        <a:srgbClr val="002060"/>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E7F1EE"/>
                    </a:solidFill>
                  </a:tcPr>
                </a:tc>
                <a:tc>
                  <a:txBody>
                    <a:bodyPr/>
                    <a:lstStyle/>
                    <a:p>
                      <a:pPr algn="just">
                        <a:lnSpc>
                          <a:spcPct val="150000"/>
                        </a:lnSpc>
                        <a:spcBef>
                          <a:spcPts val="600"/>
                        </a:spcBef>
                        <a:spcAft>
                          <a:spcPts val="1800"/>
                        </a:spcAft>
                      </a:pPr>
                      <a:r>
                        <a:rPr lang="en-GB" sz="1800" b="0" i="1" dirty="0">
                          <a:effectLst/>
                        </a:rPr>
                        <a:t>Range</a:t>
                      </a:r>
                      <a:endParaRPr lang="en-GB" sz="1800" b="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2.1, 41.6</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E7F1EE"/>
                    </a:solidFill>
                  </a:tcPr>
                </a:tc>
                <a:tc>
                  <a:txBody>
                    <a:bodyPr/>
                    <a:lstStyle/>
                    <a:p>
                      <a:pPr algn="ctr">
                        <a:lnSpc>
                          <a:spcPct val="150000"/>
                        </a:lnSpc>
                        <a:spcBef>
                          <a:spcPts val="600"/>
                        </a:spcBef>
                        <a:spcAft>
                          <a:spcPts val="1800"/>
                        </a:spcAft>
                      </a:pPr>
                      <a:r>
                        <a:rPr lang="en-US" sz="1800" dirty="0">
                          <a:effectLst/>
                        </a:rPr>
                        <a:t>0.4, 27.0</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E7F1EE"/>
                    </a:solidFill>
                  </a:tcPr>
                </a:tc>
                <a:extLst>
                  <a:ext uri="{0D108BD9-81ED-4DB2-BD59-A6C34878D82A}">
                    <a16:rowId xmlns:a16="http://schemas.microsoft.com/office/drawing/2014/main" val="2493473636"/>
                  </a:ext>
                </a:extLst>
              </a:tr>
            </a:tbl>
          </a:graphicData>
        </a:graphic>
      </p:graphicFrame>
      <p:sp>
        <p:nvSpPr>
          <p:cNvPr id="79" name="TextBox 78">
            <a:extLst>
              <a:ext uri="{FF2B5EF4-FFF2-40B4-BE49-F238E27FC236}">
                <a16:creationId xmlns:a16="http://schemas.microsoft.com/office/drawing/2014/main" id="{54DB2B98-4109-5A31-3966-FC5A3760436E}"/>
              </a:ext>
            </a:extLst>
          </p:cNvPr>
          <p:cNvSpPr txBox="1"/>
          <p:nvPr/>
        </p:nvSpPr>
        <p:spPr>
          <a:xfrm>
            <a:off x="105984" y="15580698"/>
            <a:ext cx="10450266" cy="1015663"/>
          </a:xfrm>
          <a:prstGeom prst="rect">
            <a:avLst/>
          </a:prstGeom>
          <a:noFill/>
        </p:spPr>
        <p:txBody>
          <a:bodyPr wrap="square" rtlCol="0">
            <a:spAutoFit/>
          </a:bodyPr>
          <a:lstStyle/>
          <a:p>
            <a:pPr marL="285750" indent="-285750" algn="just">
              <a:spcAft>
                <a:spcPts val="800"/>
              </a:spcAft>
              <a:buFont typeface="Arial" panose="020B0604020202020204" pitchFamily="34" charset="0"/>
              <a:buChar char="•"/>
            </a:pPr>
            <a:r>
              <a:rPr lang="en-US" sz="2000" dirty="0"/>
              <a:t>Most CU participants had chronic spontaneous urticaria (80%; N=12). Urticaria control test (UCT) scores indicated that 73% (N=11) of participants had urticaria that were not well controlled (UCT scores less than 12/16).</a:t>
            </a:r>
            <a:r>
              <a:rPr lang="en-US" sz="2000" baseline="30000" dirty="0"/>
              <a:t>4</a:t>
            </a:r>
            <a:endParaRPr lang="en-US" sz="2000" dirty="0"/>
          </a:p>
        </p:txBody>
      </p:sp>
      <p:sp>
        <p:nvSpPr>
          <p:cNvPr id="81" name="TextBox 80">
            <a:extLst>
              <a:ext uri="{FF2B5EF4-FFF2-40B4-BE49-F238E27FC236}">
                <a16:creationId xmlns:a16="http://schemas.microsoft.com/office/drawing/2014/main" id="{5EEE5785-0F8A-8D6C-C30F-CA57FF57CDCA}"/>
              </a:ext>
            </a:extLst>
          </p:cNvPr>
          <p:cNvSpPr txBox="1"/>
          <p:nvPr/>
        </p:nvSpPr>
        <p:spPr>
          <a:xfrm>
            <a:off x="123896" y="16748453"/>
            <a:ext cx="10448766" cy="707886"/>
          </a:xfrm>
          <a:prstGeom prst="rect">
            <a:avLst/>
          </a:prstGeom>
          <a:noFill/>
        </p:spPr>
        <p:txBody>
          <a:bodyPr wrap="square" rtlCol="0">
            <a:spAutoFit/>
          </a:bodyPr>
          <a:lstStyle/>
          <a:p>
            <a:pPr marL="285750" indent="-285750" algn="just">
              <a:spcAft>
                <a:spcPts val="800"/>
              </a:spcAft>
              <a:buFont typeface="Arial" panose="020B0604020202020204" pitchFamily="34" charset="0"/>
              <a:buChar char="•"/>
            </a:pPr>
            <a:r>
              <a:rPr lang="en-US" sz="2000" dirty="0"/>
              <a:t>Most AD participants’ patient-orientated eczema measure (POEM) scores </a:t>
            </a:r>
            <a:r>
              <a:rPr lang="en-US" sz="2000" dirty="0" err="1"/>
              <a:t>categorised</a:t>
            </a:r>
            <a:r>
              <a:rPr lang="en-US" sz="2000" dirty="0"/>
              <a:t> their AD as moderate (60%; N=9; POEM 8-18/28) or severe (33%; N=5; POEM 17-24/28).</a:t>
            </a:r>
            <a:r>
              <a:rPr lang="en-US" sz="2000" baseline="30000" dirty="0"/>
              <a:t>5</a:t>
            </a:r>
            <a:endParaRPr lang="en-US" sz="2000" dirty="0"/>
          </a:p>
        </p:txBody>
      </p:sp>
      <p:sp>
        <p:nvSpPr>
          <p:cNvPr id="85" name="TextBox 84">
            <a:extLst>
              <a:ext uri="{FF2B5EF4-FFF2-40B4-BE49-F238E27FC236}">
                <a16:creationId xmlns:a16="http://schemas.microsoft.com/office/drawing/2014/main" id="{7353EAF3-DE81-AD9B-3235-63A495262125}"/>
              </a:ext>
            </a:extLst>
          </p:cNvPr>
          <p:cNvSpPr txBox="1"/>
          <p:nvPr/>
        </p:nvSpPr>
        <p:spPr>
          <a:xfrm>
            <a:off x="135156" y="17779738"/>
            <a:ext cx="4119632" cy="415498"/>
          </a:xfrm>
          <a:prstGeom prst="rect">
            <a:avLst/>
          </a:prstGeom>
          <a:noFill/>
        </p:spPr>
        <p:txBody>
          <a:bodyPr wrap="square" rtlCol="0">
            <a:spAutoFit/>
          </a:bodyPr>
          <a:lstStyle/>
          <a:p>
            <a:pPr>
              <a:spcAft>
                <a:spcPts val="800"/>
              </a:spcAft>
            </a:pPr>
            <a:r>
              <a:rPr lang="en-US" sz="2000" b="1" u="sng" dirty="0"/>
              <a:t>Concept elicitation</a:t>
            </a:r>
          </a:p>
        </p:txBody>
      </p:sp>
      <p:sp>
        <p:nvSpPr>
          <p:cNvPr id="87" name="TextBox 86">
            <a:extLst>
              <a:ext uri="{FF2B5EF4-FFF2-40B4-BE49-F238E27FC236}">
                <a16:creationId xmlns:a16="http://schemas.microsoft.com/office/drawing/2014/main" id="{7242FF63-2AE3-CC34-42F3-0E988865A5BD}"/>
              </a:ext>
            </a:extLst>
          </p:cNvPr>
          <p:cNvSpPr txBox="1"/>
          <p:nvPr/>
        </p:nvSpPr>
        <p:spPr>
          <a:xfrm>
            <a:off x="112524" y="18698437"/>
            <a:ext cx="10437187" cy="1528624"/>
          </a:xfrm>
          <a:prstGeom prst="rect">
            <a:avLst/>
          </a:prstGeom>
          <a:noFill/>
        </p:spPr>
        <p:txBody>
          <a:bodyPr wrap="square" rtlCol="0">
            <a:spAutoFit/>
          </a:bodyPr>
          <a:lstStyle/>
          <a:p>
            <a:pPr marL="285750" indent="-285750" algn="just">
              <a:spcAft>
                <a:spcPts val="800"/>
              </a:spcAft>
              <a:buFont typeface="Arial" panose="020B0604020202020204" pitchFamily="34" charset="0"/>
              <a:buChar char="•"/>
            </a:pPr>
            <a:r>
              <a:rPr lang="en-US" sz="2000" dirty="0"/>
              <a:t>Analysis showed that 76-95% of symptoms and impacts of CU and AD were reported in the first five interviews of each sample, indicating that data saturation was reached. </a:t>
            </a:r>
          </a:p>
          <a:p>
            <a:pPr marL="285750" indent="-285750">
              <a:spcAft>
                <a:spcPts val="800"/>
              </a:spcAft>
              <a:buFont typeface="Arial" panose="020B0604020202020204" pitchFamily="34" charset="0"/>
              <a:buChar char="•"/>
            </a:pPr>
            <a:r>
              <a:rPr lang="en-US" sz="2000" dirty="0"/>
              <a:t>Itch was the most reported symptom for both AD (100%) and CU (93%) (see Figure 1).</a:t>
            </a:r>
          </a:p>
          <a:p>
            <a:pPr marL="285750" indent="-285750">
              <a:spcAft>
                <a:spcPts val="800"/>
              </a:spcAft>
              <a:buFont typeface="Arial" panose="020B0604020202020204" pitchFamily="34" charset="0"/>
              <a:buChar char="•"/>
            </a:pPr>
            <a:endParaRPr lang="en-US" sz="2000" dirty="0"/>
          </a:p>
        </p:txBody>
      </p:sp>
      <p:sp>
        <p:nvSpPr>
          <p:cNvPr id="91" name="TextBox 90">
            <a:extLst>
              <a:ext uri="{FF2B5EF4-FFF2-40B4-BE49-F238E27FC236}">
                <a16:creationId xmlns:a16="http://schemas.microsoft.com/office/drawing/2014/main" id="{CED34508-697B-316F-F1A5-4D131C750C83}"/>
              </a:ext>
            </a:extLst>
          </p:cNvPr>
          <p:cNvSpPr txBox="1"/>
          <p:nvPr/>
        </p:nvSpPr>
        <p:spPr>
          <a:xfrm>
            <a:off x="135156" y="18248994"/>
            <a:ext cx="2841358" cy="415498"/>
          </a:xfrm>
          <a:prstGeom prst="rect">
            <a:avLst/>
          </a:prstGeom>
          <a:noFill/>
        </p:spPr>
        <p:txBody>
          <a:bodyPr wrap="square" rtlCol="0">
            <a:spAutoFit/>
          </a:bodyPr>
          <a:lstStyle/>
          <a:p>
            <a:pPr>
              <a:spcAft>
                <a:spcPts val="800"/>
              </a:spcAft>
            </a:pPr>
            <a:r>
              <a:rPr lang="en-US" sz="2000" b="1" dirty="0"/>
              <a:t>Symptoms and impacts:</a:t>
            </a:r>
          </a:p>
        </p:txBody>
      </p:sp>
      <p:grpSp>
        <p:nvGrpSpPr>
          <p:cNvPr id="123" name="Group 122">
            <a:extLst>
              <a:ext uri="{FF2B5EF4-FFF2-40B4-BE49-F238E27FC236}">
                <a16:creationId xmlns:a16="http://schemas.microsoft.com/office/drawing/2014/main" id="{6235524C-E2EF-0A25-E314-56E4A8A3A1A9}"/>
              </a:ext>
            </a:extLst>
          </p:cNvPr>
          <p:cNvGrpSpPr/>
          <p:nvPr/>
        </p:nvGrpSpPr>
        <p:grpSpPr>
          <a:xfrm>
            <a:off x="25740644" y="4858080"/>
            <a:ext cx="10668453" cy="713102"/>
            <a:chOff x="11802975" y="11072066"/>
            <a:chExt cx="12105189" cy="713102"/>
          </a:xfrm>
        </p:grpSpPr>
        <p:sp>
          <p:nvSpPr>
            <p:cNvPr id="118" name="Rounded Rectangle 57">
              <a:extLst>
                <a:ext uri="{FF2B5EF4-FFF2-40B4-BE49-F238E27FC236}">
                  <a16:creationId xmlns:a16="http://schemas.microsoft.com/office/drawing/2014/main" id="{D68E2BF6-CEAA-EA64-C966-F2F434175AD2}"/>
                </a:ext>
              </a:extLst>
            </p:cNvPr>
            <p:cNvSpPr/>
            <p:nvPr/>
          </p:nvSpPr>
          <p:spPr>
            <a:xfrm>
              <a:off x="12269986" y="11073981"/>
              <a:ext cx="11638178" cy="711187"/>
            </a:xfrm>
            <a:prstGeom prst="roundRect">
              <a:avLst>
                <a:gd name="adj" fmla="val 4790"/>
              </a:avLst>
            </a:prstGeom>
            <a:solidFill>
              <a:srgbClr val="E7F0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TextBox 121">
              <a:extLst>
                <a:ext uri="{FF2B5EF4-FFF2-40B4-BE49-F238E27FC236}">
                  <a16:creationId xmlns:a16="http://schemas.microsoft.com/office/drawing/2014/main" id="{C2E10019-C7F8-DB1C-3F45-950D6B848E96}"/>
                </a:ext>
              </a:extLst>
            </p:cNvPr>
            <p:cNvSpPr txBox="1"/>
            <p:nvPr/>
          </p:nvSpPr>
          <p:spPr>
            <a:xfrm>
              <a:off x="11802975" y="11072066"/>
              <a:ext cx="12026590" cy="646331"/>
            </a:xfrm>
            <a:prstGeom prst="rect">
              <a:avLst/>
            </a:prstGeom>
            <a:noFill/>
          </p:spPr>
          <p:txBody>
            <a:bodyPr wrap="square" rtlCol="0">
              <a:spAutoFit/>
            </a:bodyPr>
            <a:lstStyle/>
            <a:p>
              <a:pPr lvl="1" algn="ctr">
                <a:spcBef>
                  <a:spcPts val="600"/>
                </a:spcBef>
                <a:spcAft>
                  <a:spcPts val="1200"/>
                </a:spcAft>
              </a:pPr>
              <a:r>
                <a:rPr lang="en-US" i="1" dirty="0">
                  <a:solidFill>
                    <a:srgbClr val="458987"/>
                  </a:solidFill>
                  <a:effectLst/>
                  <a:latin typeface="Calibri" panose="020F0502020204030204" pitchFamily="34" charset="0"/>
                  <a:ea typeface="Calibri" panose="020F0502020204030204" pitchFamily="34" charset="0"/>
                  <a:cs typeface="Times New Roman" panose="02020603050405020304" pitchFamily="18" charset="0"/>
                </a:rPr>
                <a:t>“It’s like a whole-body reaction for days on end, because I can’t sleep, I get more mentally affected by it mostly from the chronic sleep deprivation that comes.” – C014</a:t>
              </a:r>
              <a:endParaRPr lang="en-GB" dirty="0">
                <a:solidFill>
                  <a:srgbClr val="458987"/>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32" name="Group 131">
            <a:extLst>
              <a:ext uri="{FF2B5EF4-FFF2-40B4-BE49-F238E27FC236}">
                <a16:creationId xmlns:a16="http://schemas.microsoft.com/office/drawing/2014/main" id="{B3C4BDEE-A257-4C12-433E-DF6D295ED8F8}"/>
              </a:ext>
            </a:extLst>
          </p:cNvPr>
          <p:cNvGrpSpPr/>
          <p:nvPr/>
        </p:nvGrpSpPr>
        <p:grpSpPr>
          <a:xfrm>
            <a:off x="25756090" y="6056776"/>
            <a:ext cx="10653007" cy="713102"/>
            <a:chOff x="11802975" y="11072066"/>
            <a:chExt cx="12105189" cy="713102"/>
          </a:xfrm>
        </p:grpSpPr>
        <p:sp>
          <p:nvSpPr>
            <p:cNvPr id="130" name="Rounded Rectangle 50">
              <a:extLst>
                <a:ext uri="{FF2B5EF4-FFF2-40B4-BE49-F238E27FC236}">
                  <a16:creationId xmlns:a16="http://schemas.microsoft.com/office/drawing/2014/main" id="{E2DFEE67-2CFE-756C-E898-7EE64D0BF96A}"/>
                </a:ext>
              </a:extLst>
            </p:cNvPr>
            <p:cNvSpPr/>
            <p:nvPr/>
          </p:nvSpPr>
          <p:spPr>
            <a:xfrm>
              <a:off x="12269986" y="11073981"/>
              <a:ext cx="11638178" cy="711187"/>
            </a:xfrm>
            <a:prstGeom prst="roundRect">
              <a:avLst>
                <a:gd name="adj" fmla="val 4790"/>
              </a:avLst>
            </a:prstGeom>
            <a:solidFill>
              <a:srgbClr val="E7F0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9600" dirty="0"/>
            </a:p>
          </p:txBody>
        </p:sp>
        <p:sp>
          <p:nvSpPr>
            <p:cNvPr id="131" name="TextBox 130">
              <a:extLst>
                <a:ext uri="{FF2B5EF4-FFF2-40B4-BE49-F238E27FC236}">
                  <a16:creationId xmlns:a16="http://schemas.microsoft.com/office/drawing/2014/main" id="{A55F0AB6-3BE2-7EF7-B734-537733FC94C1}"/>
                </a:ext>
              </a:extLst>
            </p:cNvPr>
            <p:cNvSpPr txBox="1"/>
            <p:nvPr/>
          </p:nvSpPr>
          <p:spPr>
            <a:xfrm>
              <a:off x="11802975" y="11072066"/>
              <a:ext cx="12026590" cy="646331"/>
            </a:xfrm>
            <a:prstGeom prst="rect">
              <a:avLst/>
            </a:prstGeom>
            <a:noFill/>
          </p:spPr>
          <p:txBody>
            <a:bodyPr wrap="square" rtlCol="0">
              <a:spAutoFit/>
            </a:bodyPr>
            <a:lstStyle/>
            <a:p>
              <a:pPr lvl="1" algn="ctr">
                <a:spcBef>
                  <a:spcPts val="600"/>
                </a:spcBef>
                <a:spcAft>
                  <a:spcPts val="1200"/>
                </a:spcAft>
              </a:pPr>
              <a:r>
                <a:rPr lang="en-US" i="1" dirty="0">
                  <a:solidFill>
                    <a:srgbClr val="458987"/>
                  </a:solidFill>
                  <a:effectLst/>
                  <a:latin typeface="Calibri" panose="020F0502020204030204" pitchFamily="34" charset="0"/>
                  <a:ea typeface="Calibri" panose="020F0502020204030204" pitchFamily="34" charset="0"/>
                  <a:cs typeface="Times New Roman" panose="02020603050405020304" pitchFamily="18" charset="0"/>
                </a:rPr>
                <a:t>“When my eczema was at its worst, it was difficult for me to enter into a new relationship because I was worried about what they’d think about my skin.”– A001</a:t>
              </a:r>
              <a:endParaRPr lang="en-GB" dirty="0">
                <a:solidFill>
                  <a:srgbClr val="458987"/>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36" name="Group 135">
            <a:extLst>
              <a:ext uri="{FF2B5EF4-FFF2-40B4-BE49-F238E27FC236}">
                <a16:creationId xmlns:a16="http://schemas.microsoft.com/office/drawing/2014/main" id="{3906A0F8-456F-5791-D726-CA5E51FB654D}"/>
              </a:ext>
            </a:extLst>
          </p:cNvPr>
          <p:cNvGrpSpPr/>
          <p:nvPr/>
        </p:nvGrpSpPr>
        <p:grpSpPr>
          <a:xfrm>
            <a:off x="25901444" y="3375888"/>
            <a:ext cx="10665601" cy="999842"/>
            <a:chOff x="12024559" y="11073981"/>
            <a:chExt cx="12026590" cy="974157"/>
          </a:xfrm>
        </p:grpSpPr>
        <p:sp>
          <p:nvSpPr>
            <p:cNvPr id="134" name="Rounded Rectangle 12">
              <a:extLst>
                <a:ext uri="{FF2B5EF4-FFF2-40B4-BE49-F238E27FC236}">
                  <a16:creationId xmlns:a16="http://schemas.microsoft.com/office/drawing/2014/main" id="{9BB427DB-D238-9DA4-DD91-29B0E4F49BD0}"/>
                </a:ext>
              </a:extLst>
            </p:cNvPr>
            <p:cNvSpPr/>
            <p:nvPr/>
          </p:nvSpPr>
          <p:spPr>
            <a:xfrm>
              <a:off x="12269986" y="11073981"/>
              <a:ext cx="11638178" cy="974157"/>
            </a:xfrm>
            <a:prstGeom prst="roundRect">
              <a:avLst>
                <a:gd name="adj" fmla="val 4790"/>
              </a:avLst>
            </a:prstGeom>
            <a:solidFill>
              <a:srgbClr val="E7F0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TextBox 134">
              <a:extLst>
                <a:ext uri="{FF2B5EF4-FFF2-40B4-BE49-F238E27FC236}">
                  <a16:creationId xmlns:a16="http://schemas.microsoft.com/office/drawing/2014/main" id="{5CF51443-342F-87AE-E9D2-BA040181C9FC}"/>
                </a:ext>
              </a:extLst>
            </p:cNvPr>
            <p:cNvSpPr txBox="1"/>
            <p:nvPr/>
          </p:nvSpPr>
          <p:spPr>
            <a:xfrm>
              <a:off x="12024559" y="11083487"/>
              <a:ext cx="12026590" cy="923330"/>
            </a:xfrm>
            <a:prstGeom prst="rect">
              <a:avLst/>
            </a:prstGeom>
            <a:noFill/>
          </p:spPr>
          <p:txBody>
            <a:bodyPr wrap="square" rtlCol="0">
              <a:spAutoFit/>
            </a:bodyPr>
            <a:lstStyle/>
            <a:p>
              <a:pPr lvl="1" algn="ctr">
                <a:spcBef>
                  <a:spcPts val="600"/>
                </a:spcBef>
                <a:spcAft>
                  <a:spcPts val="1200"/>
                </a:spcAft>
              </a:pPr>
              <a:r>
                <a:rPr lang="en-US" i="1" dirty="0">
                  <a:solidFill>
                    <a:srgbClr val="458987"/>
                  </a:solidFill>
                  <a:effectLst/>
                  <a:latin typeface="Calibri" panose="020F0502020204030204" pitchFamily="34" charset="0"/>
                  <a:ea typeface="Calibri" panose="020F0502020204030204" pitchFamily="34" charset="0"/>
                  <a:cs typeface="Times New Roman" panose="02020603050405020304" pitchFamily="18" charset="0"/>
                </a:rPr>
                <a:t>“Usually on a bad day I don’t leave the house, I don’t see anyone, I don’t do anything and that’s partly because it’s painful and partly because I’m just, when it looks really bad on my face, I’m so self-conscious that I don’t want to do anything and also, it makes me feel anxious and depressed I would say.” </a:t>
              </a:r>
              <a:r>
                <a:rPr lang="en-US" dirty="0">
                  <a:solidFill>
                    <a:srgbClr val="458987"/>
                  </a:solidFill>
                  <a:effectLst/>
                  <a:latin typeface="Calibri" panose="020F0502020204030204" pitchFamily="34" charset="0"/>
                  <a:ea typeface="Calibri" panose="020F0502020204030204" pitchFamily="34" charset="0"/>
                  <a:cs typeface="Times New Roman" panose="02020603050405020304" pitchFamily="18" charset="0"/>
                </a:rPr>
                <a:t>– A013</a:t>
              </a:r>
              <a:endParaRPr lang="en-GB" dirty="0">
                <a:solidFill>
                  <a:srgbClr val="458987"/>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154" name="TextBox 153">
            <a:extLst>
              <a:ext uri="{FF2B5EF4-FFF2-40B4-BE49-F238E27FC236}">
                <a16:creationId xmlns:a16="http://schemas.microsoft.com/office/drawing/2014/main" id="{E1F1721A-D8F0-E8E7-C75F-C6952101D9C5}"/>
              </a:ext>
            </a:extLst>
          </p:cNvPr>
          <p:cNvSpPr txBox="1"/>
          <p:nvPr/>
        </p:nvSpPr>
        <p:spPr>
          <a:xfrm>
            <a:off x="25940181" y="1812604"/>
            <a:ext cx="2125255" cy="415498"/>
          </a:xfrm>
          <a:prstGeom prst="rect">
            <a:avLst/>
          </a:prstGeom>
          <a:noFill/>
        </p:spPr>
        <p:txBody>
          <a:bodyPr wrap="square" rtlCol="0">
            <a:spAutoFit/>
          </a:bodyPr>
          <a:lstStyle/>
          <a:p>
            <a:pPr>
              <a:spcAft>
                <a:spcPts val="800"/>
              </a:spcAft>
            </a:pPr>
            <a:r>
              <a:rPr lang="en-US" sz="2000" b="1" i="1" dirty="0">
                <a:solidFill>
                  <a:srgbClr val="0A5D7E"/>
                </a:solidFill>
              </a:rPr>
              <a:t>Skin Irritation:</a:t>
            </a:r>
          </a:p>
        </p:txBody>
      </p:sp>
      <p:sp>
        <p:nvSpPr>
          <p:cNvPr id="156" name="TextBox 155">
            <a:extLst>
              <a:ext uri="{FF2B5EF4-FFF2-40B4-BE49-F238E27FC236}">
                <a16:creationId xmlns:a16="http://schemas.microsoft.com/office/drawing/2014/main" id="{7551F800-8B83-9E6F-B158-196F35784654}"/>
              </a:ext>
            </a:extLst>
          </p:cNvPr>
          <p:cNvSpPr txBox="1"/>
          <p:nvPr/>
        </p:nvSpPr>
        <p:spPr>
          <a:xfrm>
            <a:off x="25947350" y="2955806"/>
            <a:ext cx="2125255" cy="415498"/>
          </a:xfrm>
          <a:prstGeom prst="rect">
            <a:avLst/>
          </a:prstGeom>
          <a:noFill/>
        </p:spPr>
        <p:txBody>
          <a:bodyPr wrap="square" rtlCol="0">
            <a:spAutoFit/>
          </a:bodyPr>
          <a:lstStyle/>
          <a:p>
            <a:pPr>
              <a:spcAft>
                <a:spcPts val="800"/>
              </a:spcAft>
            </a:pPr>
            <a:r>
              <a:rPr lang="en-US" sz="2000" b="1" i="1" dirty="0">
                <a:solidFill>
                  <a:srgbClr val="0A5D7E"/>
                </a:solidFill>
              </a:rPr>
              <a:t>Self-confidence:</a:t>
            </a:r>
          </a:p>
        </p:txBody>
      </p:sp>
      <p:sp>
        <p:nvSpPr>
          <p:cNvPr id="158" name="TextBox 157">
            <a:extLst>
              <a:ext uri="{FF2B5EF4-FFF2-40B4-BE49-F238E27FC236}">
                <a16:creationId xmlns:a16="http://schemas.microsoft.com/office/drawing/2014/main" id="{7C2DF513-307E-89E3-7971-6BA8341F3EF1}"/>
              </a:ext>
            </a:extLst>
          </p:cNvPr>
          <p:cNvSpPr txBox="1"/>
          <p:nvPr/>
        </p:nvSpPr>
        <p:spPr>
          <a:xfrm>
            <a:off x="26006693" y="4456862"/>
            <a:ext cx="2125255" cy="415498"/>
          </a:xfrm>
          <a:prstGeom prst="rect">
            <a:avLst/>
          </a:prstGeom>
          <a:noFill/>
        </p:spPr>
        <p:txBody>
          <a:bodyPr wrap="square" rtlCol="0">
            <a:spAutoFit/>
          </a:bodyPr>
          <a:lstStyle/>
          <a:p>
            <a:pPr>
              <a:spcAft>
                <a:spcPts val="800"/>
              </a:spcAft>
            </a:pPr>
            <a:r>
              <a:rPr lang="en-US" sz="2000" b="1" i="1" dirty="0">
                <a:solidFill>
                  <a:srgbClr val="0A5D7E"/>
                </a:solidFill>
              </a:rPr>
              <a:t>Sleep:</a:t>
            </a:r>
          </a:p>
        </p:txBody>
      </p:sp>
      <p:sp>
        <p:nvSpPr>
          <p:cNvPr id="160" name="TextBox 159">
            <a:extLst>
              <a:ext uri="{FF2B5EF4-FFF2-40B4-BE49-F238E27FC236}">
                <a16:creationId xmlns:a16="http://schemas.microsoft.com/office/drawing/2014/main" id="{117AFC77-5751-6B32-8747-B86DA1EAD7F9}"/>
              </a:ext>
            </a:extLst>
          </p:cNvPr>
          <p:cNvSpPr txBox="1"/>
          <p:nvPr/>
        </p:nvSpPr>
        <p:spPr>
          <a:xfrm>
            <a:off x="26003843" y="5640987"/>
            <a:ext cx="2879553" cy="415498"/>
          </a:xfrm>
          <a:prstGeom prst="rect">
            <a:avLst/>
          </a:prstGeom>
          <a:noFill/>
        </p:spPr>
        <p:txBody>
          <a:bodyPr wrap="square" rtlCol="0">
            <a:spAutoFit/>
          </a:bodyPr>
          <a:lstStyle/>
          <a:p>
            <a:pPr>
              <a:spcAft>
                <a:spcPts val="800"/>
              </a:spcAft>
            </a:pPr>
            <a:r>
              <a:rPr lang="en-US" sz="2000" b="1" i="1" dirty="0">
                <a:solidFill>
                  <a:srgbClr val="0A5D7E"/>
                </a:solidFill>
              </a:rPr>
              <a:t>Social Relationships:</a:t>
            </a:r>
          </a:p>
        </p:txBody>
      </p:sp>
      <p:sp>
        <p:nvSpPr>
          <p:cNvPr id="166" name="TextBox 165">
            <a:extLst>
              <a:ext uri="{FF2B5EF4-FFF2-40B4-BE49-F238E27FC236}">
                <a16:creationId xmlns:a16="http://schemas.microsoft.com/office/drawing/2014/main" id="{C4FE5DC8-55AC-25A4-296F-9BCA84CCBE65}"/>
              </a:ext>
            </a:extLst>
          </p:cNvPr>
          <p:cNvSpPr txBox="1"/>
          <p:nvPr/>
        </p:nvSpPr>
        <p:spPr>
          <a:xfrm>
            <a:off x="25998293" y="6921626"/>
            <a:ext cx="2125255" cy="415498"/>
          </a:xfrm>
          <a:prstGeom prst="rect">
            <a:avLst/>
          </a:prstGeom>
          <a:noFill/>
        </p:spPr>
        <p:txBody>
          <a:bodyPr wrap="square" rtlCol="0">
            <a:spAutoFit/>
          </a:bodyPr>
          <a:lstStyle/>
          <a:p>
            <a:pPr>
              <a:spcAft>
                <a:spcPts val="800"/>
              </a:spcAft>
            </a:pPr>
            <a:r>
              <a:rPr lang="en-US" sz="2000" b="1" dirty="0"/>
              <a:t>Missing concepts:</a:t>
            </a:r>
          </a:p>
        </p:txBody>
      </p:sp>
      <p:sp>
        <p:nvSpPr>
          <p:cNvPr id="168" name="TextBox 167">
            <a:extLst>
              <a:ext uri="{FF2B5EF4-FFF2-40B4-BE49-F238E27FC236}">
                <a16:creationId xmlns:a16="http://schemas.microsoft.com/office/drawing/2014/main" id="{3A2F61BC-6378-EB4B-AA7C-9F34C85A1924}"/>
              </a:ext>
            </a:extLst>
          </p:cNvPr>
          <p:cNvSpPr txBox="1"/>
          <p:nvPr/>
        </p:nvSpPr>
        <p:spPr>
          <a:xfrm>
            <a:off x="26010200" y="7343146"/>
            <a:ext cx="10382301" cy="1733808"/>
          </a:xfrm>
          <a:prstGeom prst="rect">
            <a:avLst/>
          </a:prstGeom>
          <a:noFill/>
        </p:spPr>
        <p:txBody>
          <a:bodyPr wrap="square" rtlCol="0">
            <a:spAutoFit/>
          </a:bodyPr>
          <a:lstStyle/>
          <a:p>
            <a:pPr marL="342900" lvl="0" indent="-342900" algn="just">
              <a:spcAft>
                <a:spcPts val="800"/>
              </a:spcAft>
              <a:buFont typeface="Arial" panose="020B0604020202020204" pitchFamily="34" charset="0"/>
              <a:buChar char="•"/>
            </a:pPr>
            <a:r>
              <a:rPr lang="en-US" sz="2000" dirty="0">
                <a:ea typeface="Calibri" panose="020F0502020204030204" pitchFamily="34" charset="0"/>
                <a:cs typeface="Times New Roman" panose="02020603050405020304" pitchFamily="18" charset="0"/>
              </a:rPr>
              <a:t>Before seeing any bolt-</a:t>
            </a:r>
            <a:r>
              <a:rPr lang="en-US" sz="2000" dirty="0" err="1">
                <a:ea typeface="Calibri" panose="020F0502020204030204" pitchFamily="34" charset="0"/>
                <a:cs typeface="Times New Roman" panose="02020603050405020304" pitchFamily="18" charset="0"/>
              </a:rPr>
              <a:t>ons</a:t>
            </a:r>
            <a:r>
              <a:rPr lang="en-US" sz="2000" dirty="0">
                <a:ea typeface="Calibri" panose="020F0502020204030204" pitchFamily="34" charset="0"/>
                <a:cs typeface="Times New Roman" panose="02020603050405020304" pitchFamily="18" charset="0"/>
              </a:rPr>
              <a:t>, N=6 with AD and N=1 with CU reported self-confidence as missing from the EQ-5D-5L. Skin irritation was not reported at this stage.</a:t>
            </a:r>
          </a:p>
          <a:p>
            <a:pPr marL="342900" lvl="0" indent="-342900" algn="just">
              <a:spcAft>
                <a:spcPts val="800"/>
              </a:spcAft>
              <a:buFont typeface="Arial" panose="020B0604020202020204" pitchFamily="34" charset="0"/>
              <a:buChar char="•"/>
            </a:pPr>
            <a:r>
              <a:rPr lang="en-US" sz="2000" dirty="0">
                <a:solidFill>
                  <a:srgbClr val="000000"/>
                </a:solidFill>
                <a:ea typeface="Calibri" panose="020F0502020204030204" pitchFamily="34" charset="0"/>
                <a:cs typeface="Times New Roman" panose="02020603050405020304" pitchFamily="18" charset="0"/>
              </a:rPr>
              <a:t>After reviewing the EQ-PSO, CU participants reported eight missing concepts, including social relationships and sleep by N=1 each. Similarly, N=6 AD participants reported 6 missing concepts including social relationships (N=2) and sleep (N=1).</a:t>
            </a:r>
            <a:endParaRPr lang="en-GB" sz="2000" dirty="0">
              <a:solidFill>
                <a:srgbClr val="000000"/>
              </a:solidFill>
              <a:effectLst/>
              <a:ea typeface="Calibri" panose="020F0502020204030204" pitchFamily="34" charset="0"/>
              <a:cs typeface="Times New Roman" panose="02020603050405020304" pitchFamily="18" charset="0"/>
            </a:endParaRPr>
          </a:p>
        </p:txBody>
      </p:sp>
      <p:sp>
        <p:nvSpPr>
          <p:cNvPr id="170" name="TextBox 169">
            <a:extLst>
              <a:ext uri="{FF2B5EF4-FFF2-40B4-BE49-F238E27FC236}">
                <a16:creationId xmlns:a16="http://schemas.microsoft.com/office/drawing/2014/main" id="{CE1EB02D-47AB-6C27-6E9D-C0A9B57EB66E}"/>
              </a:ext>
            </a:extLst>
          </p:cNvPr>
          <p:cNvSpPr txBox="1"/>
          <p:nvPr/>
        </p:nvSpPr>
        <p:spPr>
          <a:xfrm>
            <a:off x="26007698" y="9242560"/>
            <a:ext cx="2873911" cy="415498"/>
          </a:xfrm>
          <a:prstGeom prst="rect">
            <a:avLst/>
          </a:prstGeom>
          <a:noFill/>
        </p:spPr>
        <p:txBody>
          <a:bodyPr wrap="square" rtlCol="0">
            <a:spAutoFit/>
          </a:bodyPr>
          <a:lstStyle/>
          <a:p>
            <a:pPr>
              <a:spcAft>
                <a:spcPts val="800"/>
              </a:spcAft>
            </a:pPr>
            <a:r>
              <a:rPr lang="en-US" sz="2000" b="1" dirty="0"/>
              <a:t>Dimension overlap:</a:t>
            </a:r>
          </a:p>
        </p:txBody>
      </p:sp>
      <p:sp>
        <p:nvSpPr>
          <p:cNvPr id="174" name="TextBox 173">
            <a:extLst>
              <a:ext uri="{FF2B5EF4-FFF2-40B4-BE49-F238E27FC236}">
                <a16:creationId xmlns:a16="http://schemas.microsoft.com/office/drawing/2014/main" id="{54EE5486-C547-ADBF-0955-A6A88868CFE4}"/>
              </a:ext>
            </a:extLst>
          </p:cNvPr>
          <p:cNvSpPr txBox="1"/>
          <p:nvPr/>
        </p:nvSpPr>
        <p:spPr>
          <a:xfrm>
            <a:off x="26004770" y="12223760"/>
            <a:ext cx="3846348" cy="415498"/>
          </a:xfrm>
          <a:prstGeom prst="rect">
            <a:avLst/>
          </a:prstGeom>
          <a:noFill/>
        </p:spPr>
        <p:txBody>
          <a:bodyPr wrap="square" rtlCol="0">
            <a:spAutoFit/>
          </a:bodyPr>
          <a:lstStyle/>
          <a:p>
            <a:pPr>
              <a:spcAft>
                <a:spcPts val="800"/>
              </a:spcAft>
            </a:pPr>
            <a:r>
              <a:rPr lang="en-US" sz="2000" b="1" dirty="0"/>
              <a:t>Recall period:</a:t>
            </a:r>
          </a:p>
        </p:txBody>
      </p:sp>
      <p:sp>
        <p:nvSpPr>
          <p:cNvPr id="176" name="TextBox 175">
            <a:extLst>
              <a:ext uri="{FF2B5EF4-FFF2-40B4-BE49-F238E27FC236}">
                <a16:creationId xmlns:a16="http://schemas.microsoft.com/office/drawing/2014/main" id="{89DF5D5F-D5CD-D0C7-84DA-F82AABA1C3C2}"/>
              </a:ext>
            </a:extLst>
          </p:cNvPr>
          <p:cNvSpPr txBox="1"/>
          <p:nvPr/>
        </p:nvSpPr>
        <p:spPr>
          <a:xfrm>
            <a:off x="26007946" y="12625117"/>
            <a:ext cx="10401675" cy="2041585"/>
          </a:xfrm>
          <a:prstGeom prst="rect">
            <a:avLst/>
          </a:prstGeom>
          <a:noFill/>
        </p:spPr>
        <p:txBody>
          <a:bodyPr wrap="square" rtlCol="0">
            <a:spAutoFit/>
          </a:bodyPr>
          <a:lstStyle/>
          <a:p>
            <a:pPr marL="342900" lvl="0" indent="-342900" algn="just">
              <a:spcAft>
                <a:spcPts val="800"/>
              </a:spcAft>
              <a:buFont typeface="Arial" panose="020B0604020202020204" pitchFamily="34" charset="0"/>
              <a:buChar char="•"/>
            </a:pPr>
            <a:r>
              <a:rPr lang="en-GB" sz="2000" dirty="0">
                <a:effectLst/>
                <a:ea typeface="Calibri" panose="020F0502020204030204" pitchFamily="34" charset="0"/>
                <a:cs typeface="Times New Roman" panose="02020603050405020304" pitchFamily="18" charset="0"/>
              </a:rPr>
              <a:t>N=2 CU participants reported the recall period of ‘today’ is not reflective of their overall experience due to symptom fluctuations.</a:t>
            </a:r>
            <a:r>
              <a:rPr lang="en-GB" sz="2000" dirty="0">
                <a:ea typeface="Calibri" panose="020F0502020204030204" pitchFamily="34" charset="0"/>
                <a:cs typeface="Times New Roman" panose="02020603050405020304" pitchFamily="18" charset="0"/>
              </a:rPr>
              <a:t> </a:t>
            </a:r>
          </a:p>
          <a:p>
            <a:pPr marL="342900" lvl="0" indent="-342900" algn="just">
              <a:spcAft>
                <a:spcPts val="800"/>
              </a:spcAft>
              <a:buFont typeface="Arial" panose="020B0604020202020204" pitchFamily="34" charset="0"/>
              <a:buChar char="•"/>
            </a:pPr>
            <a:r>
              <a:rPr lang="en-GB" sz="2000" dirty="0">
                <a:solidFill>
                  <a:srgbClr val="000000"/>
                </a:solidFill>
                <a:ea typeface="Calibri" panose="020F0502020204030204" pitchFamily="34" charset="0"/>
                <a:cs typeface="Times New Roman" panose="02020603050405020304" pitchFamily="18" charset="0"/>
              </a:rPr>
              <a:t>N=4 CU participants and N=6 AD participants reported that their responses would be more negative if thinking about the past week rather than today. However, N=5 CU participants and N=7 AD participants reported that they would have given the same response if the recall period was last week.</a:t>
            </a:r>
            <a:endParaRPr lang="en-GB" sz="2000" dirty="0">
              <a:solidFill>
                <a:srgbClr val="000000"/>
              </a:solidFill>
              <a:effectLst/>
              <a:ea typeface="Calibri" panose="020F0502020204030204" pitchFamily="34" charset="0"/>
              <a:cs typeface="Times New Roman" panose="02020603050405020304" pitchFamily="18" charset="0"/>
            </a:endParaRPr>
          </a:p>
        </p:txBody>
      </p:sp>
      <p:sp>
        <p:nvSpPr>
          <p:cNvPr id="177" name="Rectangle 176">
            <a:extLst>
              <a:ext uri="{FF2B5EF4-FFF2-40B4-BE49-F238E27FC236}">
                <a16:creationId xmlns:a16="http://schemas.microsoft.com/office/drawing/2014/main" id="{D38BF52D-9F59-EC0F-0BCE-09FFD5E61F44}"/>
              </a:ext>
            </a:extLst>
          </p:cNvPr>
          <p:cNvSpPr/>
          <p:nvPr/>
        </p:nvSpPr>
        <p:spPr>
          <a:xfrm>
            <a:off x="26004770" y="14900609"/>
            <a:ext cx="10435790" cy="442534"/>
          </a:xfrm>
          <a:prstGeom prst="rect">
            <a:avLst/>
          </a:prstGeom>
          <a:solidFill>
            <a:srgbClr val="458987"/>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3000" b="1" dirty="0">
                <a:cs typeface="Calibri"/>
              </a:rPr>
              <a:t>Conclusion</a:t>
            </a:r>
          </a:p>
        </p:txBody>
      </p:sp>
      <p:sp>
        <p:nvSpPr>
          <p:cNvPr id="179" name="TextBox 178">
            <a:extLst>
              <a:ext uri="{FF2B5EF4-FFF2-40B4-BE49-F238E27FC236}">
                <a16:creationId xmlns:a16="http://schemas.microsoft.com/office/drawing/2014/main" id="{537CF529-BB15-B22E-6ED3-6107E580B5F3}"/>
              </a:ext>
            </a:extLst>
          </p:cNvPr>
          <p:cNvSpPr txBox="1"/>
          <p:nvPr/>
        </p:nvSpPr>
        <p:spPr>
          <a:xfrm>
            <a:off x="26018683" y="15474345"/>
            <a:ext cx="10400084" cy="2862322"/>
          </a:xfrm>
          <a:prstGeom prst="rect">
            <a:avLst/>
          </a:prstGeom>
          <a:noFill/>
        </p:spPr>
        <p:txBody>
          <a:bodyPr wrap="square" rtlCol="0">
            <a:spAutoFit/>
          </a:bodyPr>
          <a:lstStyle/>
          <a:p>
            <a:pPr marL="342900" lvl="0" indent="-342900" algn="just">
              <a:spcAft>
                <a:spcPts val="800"/>
              </a:spcAft>
              <a:buFont typeface="Arial" panose="020B0604020202020204" pitchFamily="34" charset="0"/>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This study has assessed the content validity of four EQ-5D-5L bolt-ons within two new patient populations. </a:t>
            </a:r>
          </a:p>
          <a:p>
            <a:pPr marL="342900" lvl="0" indent="-342900" algn="just">
              <a:spcAft>
                <a:spcPts val="800"/>
              </a:spcAft>
              <a:buFont typeface="Arial" panose="020B0604020202020204" pitchFamily="34" charset="0"/>
              <a:buChar char="•"/>
            </a:pPr>
            <a:r>
              <a:rPr lang="en-GB" sz="2000" i="1" dirty="0">
                <a:effectLst/>
                <a:latin typeface="Calibri" panose="020F0502020204030204" pitchFamily="34" charset="0"/>
                <a:ea typeface="Calibri" panose="020F0502020204030204" pitchFamily="34" charset="0"/>
                <a:cs typeface="Times New Roman" panose="02020603050405020304" pitchFamily="18" charset="0"/>
              </a:rPr>
              <a:t>Skin irritation</a:t>
            </a: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r>
              <a:rPr lang="en-GB" sz="2000" i="1" dirty="0">
                <a:effectLst/>
                <a:latin typeface="Calibri" panose="020F0502020204030204" pitchFamily="34" charset="0"/>
                <a:ea typeface="Calibri" panose="020F0502020204030204" pitchFamily="34" charset="0"/>
                <a:cs typeface="Times New Roman" panose="02020603050405020304" pitchFamily="18" charset="0"/>
              </a:rPr>
              <a:t>Self-confidence</a:t>
            </a:r>
            <a:r>
              <a:rPr lang="en-GB" sz="2000" dirty="0">
                <a:effectLst/>
                <a:latin typeface="Calibri" panose="020F0502020204030204" pitchFamily="34" charset="0"/>
                <a:ea typeface="Calibri" panose="020F0502020204030204" pitchFamily="34" charset="0"/>
                <a:cs typeface="Times New Roman" panose="02020603050405020304" pitchFamily="18" charset="0"/>
              </a:rPr>
              <a:t> and </a:t>
            </a:r>
            <a:r>
              <a:rPr lang="en-GB" sz="2000" i="1" dirty="0">
                <a:effectLst/>
                <a:latin typeface="Calibri" panose="020F0502020204030204" pitchFamily="34" charset="0"/>
                <a:ea typeface="Calibri" panose="020F0502020204030204" pitchFamily="34" charset="0"/>
                <a:cs typeface="Times New Roman" panose="02020603050405020304" pitchFamily="18" charset="0"/>
              </a:rPr>
              <a:t>Sleep</a:t>
            </a:r>
            <a:r>
              <a:rPr lang="en-GB" sz="2000" dirty="0">
                <a:effectLst/>
                <a:latin typeface="Calibri" panose="020F0502020204030204" pitchFamily="34" charset="0"/>
                <a:ea typeface="Calibri" panose="020F0502020204030204" pitchFamily="34" charset="0"/>
                <a:cs typeface="Times New Roman" panose="02020603050405020304" pitchFamily="18" charset="0"/>
              </a:rPr>
              <a:t> bolt-ons had content validity for people with AD and CU, supporting the idea that psoriasis bolt-ons have application in other skin conditions. The value of a social relationships bolt-on was less clear. </a:t>
            </a:r>
          </a:p>
          <a:p>
            <a:pPr marL="342900" lvl="0" indent="-342900" algn="just">
              <a:spcAft>
                <a:spcPts val="800"/>
              </a:spcAft>
              <a:buFont typeface="Arial" panose="020B0604020202020204" pitchFamily="34" charset="0"/>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The </a:t>
            </a:r>
            <a:r>
              <a:rPr lang="en-GB" sz="2000" i="1" dirty="0">
                <a:effectLst/>
                <a:latin typeface="Calibri" panose="020F0502020204030204" pitchFamily="34" charset="0"/>
                <a:ea typeface="Calibri" panose="020F0502020204030204" pitchFamily="34" charset="0"/>
                <a:cs typeface="Times New Roman" panose="02020603050405020304" pitchFamily="18" charset="0"/>
              </a:rPr>
              <a:t>Self-confidence</a:t>
            </a:r>
            <a:r>
              <a:rPr lang="en-GB" sz="2000" dirty="0">
                <a:effectLst/>
                <a:latin typeface="Calibri" panose="020F0502020204030204" pitchFamily="34" charset="0"/>
                <a:ea typeface="Calibri" panose="020F0502020204030204" pitchFamily="34" charset="0"/>
                <a:cs typeface="Times New Roman" panose="02020603050405020304" pitchFamily="18" charset="0"/>
              </a:rPr>
              <a:t> bolt-on appeared more important to the AD sample than in CU.</a:t>
            </a:r>
          </a:p>
          <a:p>
            <a:pPr marL="342900" lvl="0" indent="-342900" algn="just">
              <a:spcAft>
                <a:spcPts val="800"/>
              </a:spcAft>
              <a:buFont typeface="Arial" panose="020B0604020202020204" pitchFamily="34" charset="0"/>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Investigation into alternative recall periods and quantitative psychometric research is recommended to further support the use of bolt-ons in CU and AD.</a:t>
            </a:r>
          </a:p>
        </p:txBody>
      </p:sp>
      <p:cxnSp>
        <p:nvCxnSpPr>
          <p:cNvPr id="181" name="Straight Connector 180">
            <a:extLst>
              <a:ext uri="{FF2B5EF4-FFF2-40B4-BE49-F238E27FC236}">
                <a16:creationId xmlns:a16="http://schemas.microsoft.com/office/drawing/2014/main" id="{0A98F933-3EF3-D5B9-316D-9E7F1D87362A}"/>
              </a:ext>
            </a:extLst>
          </p:cNvPr>
          <p:cNvCxnSpPr>
            <a:cxnSpLocks/>
          </p:cNvCxnSpPr>
          <p:nvPr/>
        </p:nvCxnSpPr>
        <p:spPr>
          <a:xfrm>
            <a:off x="25748887" y="18430310"/>
            <a:ext cx="10810913" cy="19373"/>
          </a:xfrm>
          <a:prstGeom prst="line">
            <a:avLst/>
          </a:prstGeom>
          <a:ln w="76200">
            <a:solidFill>
              <a:srgbClr val="A5B3AE"/>
            </a:solidFill>
          </a:ln>
        </p:spPr>
        <p:style>
          <a:lnRef idx="1">
            <a:schemeClr val="accent1"/>
          </a:lnRef>
          <a:fillRef idx="0">
            <a:schemeClr val="accent1"/>
          </a:fillRef>
          <a:effectRef idx="0">
            <a:schemeClr val="accent1"/>
          </a:effectRef>
          <a:fontRef idx="minor">
            <a:schemeClr val="tx1"/>
          </a:fontRef>
        </p:style>
      </p:cxnSp>
      <p:sp>
        <p:nvSpPr>
          <p:cNvPr id="185" name="Rectangle 184">
            <a:extLst>
              <a:ext uri="{FF2B5EF4-FFF2-40B4-BE49-F238E27FC236}">
                <a16:creationId xmlns:a16="http://schemas.microsoft.com/office/drawing/2014/main" id="{747A73AF-7199-7A5E-B162-39EB3ED198F0}"/>
              </a:ext>
            </a:extLst>
          </p:cNvPr>
          <p:cNvSpPr/>
          <p:nvPr/>
        </p:nvSpPr>
        <p:spPr>
          <a:xfrm>
            <a:off x="25844019" y="18501232"/>
            <a:ext cx="10713174" cy="201336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solidFill>
            </a:endParaRPr>
          </a:p>
        </p:txBody>
      </p:sp>
      <p:sp>
        <p:nvSpPr>
          <p:cNvPr id="187" name="TextBox 186">
            <a:extLst>
              <a:ext uri="{FF2B5EF4-FFF2-40B4-BE49-F238E27FC236}">
                <a16:creationId xmlns:a16="http://schemas.microsoft.com/office/drawing/2014/main" id="{B01890CA-9733-33E6-2D96-2801BCFDC925}"/>
              </a:ext>
            </a:extLst>
          </p:cNvPr>
          <p:cNvSpPr txBox="1"/>
          <p:nvPr/>
        </p:nvSpPr>
        <p:spPr>
          <a:xfrm>
            <a:off x="25875014" y="18518018"/>
            <a:ext cx="6022805" cy="1769715"/>
          </a:xfrm>
          <a:prstGeom prst="rect">
            <a:avLst/>
          </a:prstGeom>
          <a:noFill/>
        </p:spPr>
        <p:txBody>
          <a:bodyPr wrap="square" lIns="91440" tIns="45720" rIns="91440" bIns="45720" rtlCol="0" anchor="t">
            <a:spAutoFit/>
          </a:bodyPr>
          <a:lstStyle/>
          <a:p>
            <a:r>
              <a:rPr lang="en-US" b="1" i="1" dirty="0">
                <a:solidFill>
                  <a:srgbClr val="0A5D7E"/>
                </a:solidFill>
              </a:rPr>
              <a:t>References:</a:t>
            </a:r>
          </a:p>
          <a:p>
            <a:pPr marL="342900" indent="-342900">
              <a:buFontTx/>
              <a:buAutoNum type="arabicPeriod"/>
            </a:pPr>
            <a:r>
              <a:rPr lang="en-GB" sz="1300" err="1">
                <a:effectLst/>
              </a:rPr>
              <a:t>Geraerds</a:t>
            </a:r>
            <a:r>
              <a:rPr lang="en-GB" sz="1300" dirty="0">
                <a:effectLst/>
              </a:rPr>
              <a:t> AJLM, et al., Value in Health. 2021 Jun;24(6):901–16. </a:t>
            </a:r>
            <a:endParaRPr lang="en-GB" sz="1300">
              <a:effectLst/>
              <a:cs typeface="Calibri"/>
            </a:endParaRPr>
          </a:p>
          <a:p>
            <a:pPr marL="342900" indent="-342900">
              <a:buAutoNum type="arabicPeriod"/>
            </a:pPr>
            <a:r>
              <a:rPr lang="en-GB" sz="1300" dirty="0">
                <a:effectLst/>
              </a:rPr>
              <a:t>Swinburn P, et al., Value in Health. 2013 Dec;16(8):1156–62.</a:t>
            </a:r>
            <a:endParaRPr lang="en-GB" sz="1300">
              <a:effectLst/>
              <a:cs typeface="Calibri"/>
            </a:endParaRPr>
          </a:p>
          <a:p>
            <a:pPr marL="342900" indent="-342900">
              <a:buFontTx/>
              <a:buAutoNum type="arabicPeriod"/>
            </a:pPr>
            <a:r>
              <a:rPr lang="en-GB" sz="1300" dirty="0"/>
              <a:t>Haagsma J, et al. POPCORN: longitudinal effects of the COVID-19 pandemic on individual's health-related quality of life (EQ project 238-RA)</a:t>
            </a:r>
            <a:endParaRPr lang="en-GB" sz="1300">
              <a:effectLst/>
              <a:cs typeface="Calibri"/>
            </a:endParaRPr>
          </a:p>
          <a:p>
            <a:pPr marL="342900" indent="-342900">
              <a:buFontTx/>
              <a:buAutoNum type="arabicPeriod"/>
            </a:pPr>
            <a:r>
              <a:rPr lang="en-GB" sz="1300" dirty="0">
                <a:effectLst/>
              </a:rPr>
              <a:t>Weller K, et al., Journal of Allergy and Clinical Immunology. 2014 May;133(5):1365–72.</a:t>
            </a:r>
            <a:endParaRPr lang="en-GB" sz="1300">
              <a:effectLst/>
              <a:cs typeface="Calibri"/>
            </a:endParaRPr>
          </a:p>
          <a:p>
            <a:pPr marL="342900" indent="-342900">
              <a:buFontTx/>
              <a:buAutoNum type="arabicPeriod"/>
            </a:pPr>
            <a:r>
              <a:rPr lang="en-GB" sz="1300" dirty="0">
                <a:effectLst/>
              </a:rPr>
              <a:t>Charman CR, et al., British Journal of Dermatology. 2013 Dec 2;169(6):1326–32.</a:t>
            </a:r>
            <a:endParaRPr lang="en-GB" sz="1300" dirty="0">
              <a:effectLst/>
              <a:cs typeface="Calibri"/>
            </a:endParaRPr>
          </a:p>
        </p:txBody>
      </p:sp>
      <p:sp>
        <p:nvSpPr>
          <p:cNvPr id="189" name="TextBox 188">
            <a:extLst>
              <a:ext uri="{FF2B5EF4-FFF2-40B4-BE49-F238E27FC236}">
                <a16:creationId xmlns:a16="http://schemas.microsoft.com/office/drawing/2014/main" id="{3944B21E-6449-E645-8A8A-46A7DA5F4948}"/>
              </a:ext>
            </a:extLst>
          </p:cNvPr>
          <p:cNvSpPr txBox="1"/>
          <p:nvPr/>
        </p:nvSpPr>
        <p:spPr>
          <a:xfrm>
            <a:off x="31996666" y="18565288"/>
            <a:ext cx="4428471" cy="1877437"/>
          </a:xfrm>
          <a:prstGeom prst="rect">
            <a:avLst/>
          </a:prstGeom>
          <a:noFill/>
        </p:spPr>
        <p:txBody>
          <a:bodyPr wrap="square" rtlCol="0">
            <a:spAutoFit/>
          </a:bodyPr>
          <a:lstStyle/>
          <a:p>
            <a:pPr algn="just"/>
            <a:r>
              <a:rPr lang="en-US" b="1" i="1" dirty="0">
                <a:solidFill>
                  <a:srgbClr val="0A5D7E"/>
                </a:solidFill>
              </a:rPr>
              <a:t>Acknowledgements and Disclosures:</a:t>
            </a:r>
          </a:p>
          <a:p>
            <a:pPr algn="just"/>
            <a:r>
              <a:rPr lang="en-US" sz="1400" dirty="0"/>
              <a:t>The authors would like to thank the participants in this study. The research was funded by a EuroQol Research Foundation grant (EQ Project 1475-RA). AKS, AM, MG, AL and KG are all employees of Acaster Lloyd Consulting. AL and FR are members of the </a:t>
            </a:r>
            <a:r>
              <a:rPr lang="en-US" sz="1400" dirty="0" err="1"/>
              <a:t>EuroQol</a:t>
            </a:r>
            <a:r>
              <a:rPr lang="en-US" sz="1400" dirty="0"/>
              <a:t> group. Views expressed by the authors in the publication do not necessarily reflect the views of the </a:t>
            </a:r>
            <a:r>
              <a:rPr lang="en-US" sz="1400" dirty="0" err="1"/>
              <a:t>EuroQol</a:t>
            </a:r>
            <a:r>
              <a:rPr lang="en-US" sz="1400" dirty="0"/>
              <a:t> Foundation.</a:t>
            </a:r>
          </a:p>
        </p:txBody>
      </p:sp>
      <p:sp>
        <p:nvSpPr>
          <p:cNvPr id="3" name="TextBox 2">
            <a:extLst>
              <a:ext uri="{FF2B5EF4-FFF2-40B4-BE49-F238E27FC236}">
                <a16:creationId xmlns:a16="http://schemas.microsoft.com/office/drawing/2014/main" id="{9B409FF5-C099-8C9D-D9D1-A1A34E7BC9B6}"/>
              </a:ext>
            </a:extLst>
          </p:cNvPr>
          <p:cNvSpPr txBox="1"/>
          <p:nvPr/>
        </p:nvSpPr>
        <p:spPr>
          <a:xfrm>
            <a:off x="25974823" y="9518972"/>
            <a:ext cx="10450314" cy="1015663"/>
          </a:xfrm>
          <a:prstGeom prst="rect">
            <a:avLst/>
          </a:prstGeom>
          <a:noFill/>
        </p:spPr>
        <p:txBody>
          <a:bodyPr wrap="square" rtlCol="0">
            <a:spAutoFit/>
          </a:bodyPr>
          <a:lstStyle/>
          <a:p>
            <a:pPr marL="342900" indent="-342900" algn="just">
              <a:spcAft>
                <a:spcPts val="800"/>
              </a:spcAft>
              <a:buFont typeface="Arial" panose="020B0604020202020204" pitchFamily="34" charset="0"/>
              <a:buChar char="•"/>
            </a:pPr>
            <a:r>
              <a:rPr lang="en-US" sz="2000" b="1" i="1" dirty="0"/>
              <a:t>Skin irritation </a:t>
            </a:r>
            <a:r>
              <a:rPr lang="en-US" sz="2000" b="1" dirty="0"/>
              <a:t>and </a:t>
            </a:r>
            <a:r>
              <a:rPr lang="en-US" sz="2000" b="1" i="1" dirty="0"/>
              <a:t>Pain/discomfort: </a:t>
            </a:r>
            <a:r>
              <a:rPr lang="en-US" sz="2000" dirty="0"/>
              <a:t>when first completing the EQ-5D-5L and discussing the meaning of the pain/discomfort dimension, N=7 CU and N=7 AD participants spontaneously reported aspects of skin irritation. </a:t>
            </a:r>
          </a:p>
        </p:txBody>
      </p:sp>
      <p:sp>
        <p:nvSpPr>
          <p:cNvPr id="9" name="TextBox 8">
            <a:extLst>
              <a:ext uri="{FF2B5EF4-FFF2-40B4-BE49-F238E27FC236}">
                <a16:creationId xmlns:a16="http://schemas.microsoft.com/office/drawing/2014/main" id="{C440431D-9D9B-D198-E133-81BA618B1225}"/>
              </a:ext>
            </a:extLst>
          </p:cNvPr>
          <p:cNvSpPr txBox="1"/>
          <p:nvPr/>
        </p:nvSpPr>
        <p:spPr>
          <a:xfrm>
            <a:off x="25936221" y="10909159"/>
            <a:ext cx="10456280" cy="1631216"/>
          </a:xfrm>
          <a:prstGeom prst="rect">
            <a:avLst/>
          </a:prstGeom>
          <a:noFill/>
        </p:spPr>
        <p:txBody>
          <a:bodyPr wrap="square" rtlCol="0">
            <a:spAutoFit/>
          </a:bodyPr>
          <a:lstStyle/>
          <a:p>
            <a:pPr marL="342900" indent="-342900">
              <a:buFont typeface="Arial" panose="020B0604020202020204" pitchFamily="34" charset="0"/>
              <a:buChar char="•"/>
            </a:pPr>
            <a:r>
              <a:rPr lang="en-US" sz="2000" b="1" i="1" dirty="0"/>
              <a:t>Self-confidence</a:t>
            </a:r>
            <a:r>
              <a:rPr lang="en-US" sz="2000" b="1" dirty="0"/>
              <a:t> and </a:t>
            </a:r>
            <a:r>
              <a:rPr lang="en-US" sz="2000" b="1" i="1" dirty="0"/>
              <a:t>Anxiety/depression: </a:t>
            </a:r>
            <a:r>
              <a:rPr lang="en-US" sz="2000" dirty="0"/>
              <a:t>when first completing the EQ-5D-5L and discussing the meaning of the anxiety/depression dimension,  N=5 AD participants spontaneously reported feelings of self-consciousness and fear of judgment from others which was often how participants understood the self-confidence dimension.</a:t>
            </a:r>
          </a:p>
          <a:p>
            <a:endParaRPr lang="en-US" sz="2000" dirty="0"/>
          </a:p>
        </p:txBody>
      </p:sp>
      <p:sp>
        <p:nvSpPr>
          <p:cNvPr id="12" name="TextBox 11">
            <a:extLst>
              <a:ext uri="{FF2B5EF4-FFF2-40B4-BE49-F238E27FC236}">
                <a16:creationId xmlns:a16="http://schemas.microsoft.com/office/drawing/2014/main" id="{9823EB77-E446-B36B-57C7-E7C2E4849447}"/>
              </a:ext>
            </a:extLst>
          </p:cNvPr>
          <p:cNvSpPr txBox="1"/>
          <p:nvPr/>
        </p:nvSpPr>
        <p:spPr>
          <a:xfrm>
            <a:off x="25966241" y="10518595"/>
            <a:ext cx="2782547" cy="400110"/>
          </a:xfrm>
          <a:prstGeom prst="rect">
            <a:avLst/>
          </a:prstGeom>
          <a:noFill/>
        </p:spPr>
        <p:txBody>
          <a:bodyPr wrap="square" rtlCol="0">
            <a:spAutoFit/>
          </a:bodyPr>
          <a:lstStyle/>
          <a:p>
            <a:pPr>
              <a:spcAft>
                <a:spcPts val="800"/>
              </a:spcAft>
            </a:pPr>
            <a:r>
              <a:rPr lang="en-US" sz="2000" b="1" dirty="0"/>
              <a:t>Related dimensions:</a:t>
            </a:r>
          </a:p>
        </p:txBody>
      </p:sp>
    </p:spTree>
    <p:extLst>
      <p:ext uri="{BB962C8B-B14F-4D97-AF65-F5344CB8AC3E}">
        <p14:creationId xmlns:p14="http://schemas.microsoft.com/office/powerpoint/2010/main" val="21162851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296E15BAF57041A774F4D5316366FF" ma:contentTypeVersion="14" ma:contentTypeDescription="Create a new document." ma:contentTypeScope="" ma:versionID="5b3d31f9406923266e19a251e7e1925f">
  <xsd:schema xmlns:xsd="http://www.w3.org/2001/XMLSchema" xmlns:xs="http://www.w3.org/2001/XMLSchema" xmlns:p="http://schemas.microsoft.com/office/2006/metadata/properties" xmlns:ns2="d7e201e0-7ba1-4fd0-b022-03ac33d052c0" xmlns:ns3="e25f615b-eebd-4e2a-b1e3-b3bb6a011368" targetNamespace="http://schemas.microsoft.com/office/2006/metadata/properties" ma:root="true" ma:fieldsID="4218752b27ed29a11fa65fc7df10aeab" ns2:_="" ns3:_="">
    <xsd:import namespace="d7e201e0-7ba1-4fd0-b022-03ac33d052c0"/>
    <xsd:import namespace="e25f615b-eebd-4e2a-b1e3-b3bb6a0113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201e0-7ba1-4fd0-b022-03ac33d05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f72f27b-f989-48c3-999a-f20f870c1ee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f615b-eebd-4e2a-b1e3-b3bb6a01136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28c4e3b-88eb-4c14-8dcb-be66e22babc3}" ma:internalName="TaxCatchAll" ma:showField="CatchAllData" ma:web="e25f615b-eebd-4e2a-b1e3-b3bb6a01136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093FE9-B018-493B-8494-EDBAA3B0445C}"/>
</file>

<file path=customXml/itemProps2.xml><?xml version="1.0" encoding="utf-8"?>
<ds:datastoreItem xmlns:ds="http://schemas.openxmlformats.org/officeDocument/2006/customXml" ds:itemID="{39F2FD6E-0F33-47AB-9C89-D5B5A7E05A64}"/>
</file>

<file path=docProps/app.xml><?xml version="1.0" encoding="utf-8"?>
<Properties xmlns="http://schemas.openxmlformats.org/officeDocument/2006/extended-properties" xmlns:vt="http://schemas.openxmlformats.org/officeDocument/2006/docPropsVTypes">
  <Template>Office 2013 - 2022 Theme</Template>
  <TotalTime>5085</TotalTime>
  <Words>1851</Words>
  <Application>Microsoft Macintosh PowerPoint</Application>
  <PresentationFormat>Custom</PresentationFormat>
  <Paragraphs>120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Courier New</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Sebastian Snow</dc:creator>
  <cp:lastModifiedBy>Anna-Katrine Sussex</cp:lastModifiedBy>
  <cp:revision>319</cp:revision>
  <dcterms:created xsi:type="dcterms:W3CDTF">2024-01-11T08:36:27Z</dcterms:created>
  <dcterms:modified xsi:type="dcterms:W3CDTF">2024-02-12T14:29:10Z</dcterms:modified>
</cp:coreProperties>
</file>