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68F428-5391-A728-60FC-44B104110358}" name="Tessa Peasgood" initials="TP" userId="S::tessa.peasgood@unimelb.edu.au::567478b9-2dfb-4bdc-954d-04446cb1b43a" providerId="AD"/>
  <p188:author id="{E448435C-68B9-32C6-C2C1-6D9AF512BA67}" name="Trudy Sullivan" initials="TS" userId="Trudy Sullivan" providerId="None"/>
  <p188:author id="{D3CFEEAD-1F0B-F758-072D-32125E22FEA5}" name="Paul Hansen" initials="PH" userId="S::hanpa03p@registry.otago.ac.nz::50606a01-5be1-4659-9271-d7325f47f1a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21" autoAdjust="0"/>
    <p:restoredTop sz="94660"/>
  </p:normalViewPr>
  <p:slideViewPr>
    <p:cSldViewPr snapToGrid="0">
      <p:cViewPr varScale="1">
        <p:scale>
          <a:sx n="85" d="100"/>
          <a:sy n="85" d="100"/>
        </p:scale>
        <p:origin x="86"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529A03-9B4B-4290-A464-815B8176BDDF}"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84B6B-DB25-4278-B0A3-C1CB35C18C9D}" type="slidenum">
              <a:rPr lang="en-GB" smtClean="0"/>
              <a:t>‹#›</a:t>
            </a:fld>
            <a:endParaRPr lang="en-GB"/>
          </a:p>
        </p:txBody>
      </p:sp>
    </p:spTree>
    <p:extLst>
      <p:ext uri="{BB962C8B-B14F-4D97-AF65-F5344CB8AC3E}">
        <p14:creationId xmlns:p14="http://schemas.microsoft.com/office/powerpoint/2010/main" val="4153333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3037AD2-DFEE-9F4C-8BBC-4200231E16B0}" type="slidenum">
              <a:rPr lang="en-US" smtClean="0"/>
              <a:t>1</a:t>
            </a:fld>
            <a:endParaRPr lang="en-US"/>
          </a:p>
        </p:txBody>
      </p:sp>
    </p:spTree>
    <p:extLst>
      <p:ext uri="{BB962C8B-B14F-4D97-AF65-F5344CB8AC3E}">
        <p14:creationId xmlns:p14="http://schemas.microsoft.com/office/powerpoint/2010/main" val="2672082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59014" indent="0" algn="ctr">
              <a:buNone/>
              <a:defRPr>
                <a:solidFill>
                  <a:schemeClr val="tx1">
                    <a:tint val="75000"/>
                  </a:schemeClr>
                </a:solidFill>
              </a:defRPr>
            </a:lvl2pPr>
            <a:lvl3pPr marL="718028" indent="0" algn="ctr">
              <a:buNone/>
              <a:defRPr>
                <a:solidFill>
                  <a:schemeClr val="tx1">
                    <a:tint val="75000"/>
                  </a:schemeClr>
                </a:solidFill>
              </a:defRPr>
            </a:lvl3pPr>
            <a:lvl4pPr marL="1077043" indent="0" algn="ctr">
              <a:buNone/>
              <a:defRPr>
                <a:solidFill>
                  <a:schemeClr val="tx1">
                    <a:tint val="75000"/>
                  </a:schemeClr>
                </a:solidFill>
              </a:defRPr>
            </a:lvl4pPr>
            <a:lvl5pPr marL="1436057" indent="0" algn="ctr">
              <a:buNone/>
              <a:defRPr>
                <a:solidFill>
                  <a:schemeClr val="tx1">
                    <a:tint val="75000"/>
                  </a:schemeClr>
                </a:solidFill>
              </a:defRPr>
            </a:lvl5pPr>
            <a:lvl6pPr marL="1795071" indent="0" algn="ctr">
              <a:buNone/>
              <a:defRPr>
                <a:solidFill>
                  <a:schemeClr val="tx1">
                    <a:tint val="75000"/>
                  </a:schemeClr>
                </a:solidFill>
              </a:defRPr>
            </a:lvl6pPr>
            <a:lvl7pPr marL="2154085" indent="0" algn="ctr">
              <a:buNone/>
              <a:defRPr>
                <a:solidFill>
                  <a:schemeClr val="tx1">
                    <a:tint val="75000"/>
                  </a:schemeClr>
                </a:solidFill>
              </a:defRPr>
            </a:lvl7pPr>
            <a:lvl8pPr marL="2513100" indent="0" algn="ctr">
              <a:buNone/>
              <a:defRPr>
                <a:solidFill>
                  <a:schemeClr val="tx1">
                    <a:tint val="75000"/>
                  </a:schemeClr>
                </a:solidFill>
              </a:defRPr>
            </a:lvl8pPr>
            <a:lvl9pPr marL="287211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D63F68E-A82E-724F-9348-B3EDD78E4171}"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3515791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508196" tIns="254098" rIns="508196" bIns="254098"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508196" tIns="254098" rIns="508196" bIns="2540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508196" tIns="254098" rIns="508196" bIns="254098" rtlCol="0" anchor="ctr"/>
          <a:lstStyle>
            <a:lvl1pPr algn="l">
              <a:defRPr sz="946">
                <a:solidFill>
                  <a:schemeClr val="tx1">
                    <a:tint val="75000"/>
                  </a:schemeClr>
                </a:solidFill>
              </a:defRPr>
            </a:lvl1pPr>
          </a:lstStyle>
          <a:p>
            <a:fld id="{ED63F68E-A82E-724F-9348-B3EDD78E4171}" type="datetimeFigureOut">
              <a:rPr lang="en-US" smtClean="0"/>
              <a:t>2/12/2024</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508196" tIns="254098" rIns="508196" bIns="254098" rtlCol="0" anchor="ctr"/>
          <a:lstStyle>
            <a:lvl1pPr algn="ctr">
              <a:defRPr sz="94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508196" tIns="254098" rIns="508196" bIns="254098" rtlCol="0" anchor="ctr"/>
          <a:lstStyle>
            <a:lvl1pPr algn="r">
              <a:defRPr sz="946">
                <a:solidFill>
                  <a:schemeClr val="tx1">
                    <a:tint val="75000"/>
                  </a:schemeClr>
                </a:solidFill>
              </a:defRPr>
            </a:lvl1pPr>
          </a:lstStyle>
          <a:p>
            <a:fld id="{7A78285C-BFDA-C249-A9CF-73743D2EE772}" type="slidenum">
              <a:rPr lang="en-US" smtClean="0"/>
              <a:t>‹#›</a:t>
            </a:fld>
            <a:endParaRPr lang="en-US"/>
          </a:p>
        </p:txBody>
      </p:sp>
    </p:spTree>
    <p:extLst>
      <p:ext uri="{BB962C8B-B14F-4D97-AF65-F5344CB8AC3E}">
        <p14:creationId xmlns:p14="http://schemas.microsoft.com/office/powerpoint/2010/main" val="3041213188"/>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1507830" rtl="0" eaLnBrk="1" latinLnBrk="0" hangingPunct="1">
        <a:spcBef>
          <a:spcPct val="0"/>
        </a:spcBef>
        <a:buNone/>
        <a:defRPr sz="14539" kern="1200">
          <a:solidFill>
            <a:schemeClr val="tx1"/>
          </a:solidFill>
          <a:latin typeface="+mj-lt"/>
          <a:ea typeface="+mj-ea"/>
          <a:cs typeface="+mj-cs"/>
        </a:defRPr>
      </a:lvl1pPr>
    </p:titleStyle>
    <p:bodyStyle>
      <a:lvl1pPr marL="1130873" indent="-1130873" algn="l" defTabSz="1507830" rtl="0" eaLnBrk="1" latinLnBrk="0" hangingPunct="1">
        <a:spcBef>
          <a:spcPct val="20000"/>
        </a:spcBef>
        <a:buFont typeface="Arial"/>
        <a:buChar char="•"/>
        <a:defRPr sz="10562" kern="1200">
          <a:solidFill>
            <a:schemeClr val="tx1"/>
          </a:solidFill>
          <a:latin typeface="+mn-lt"/>
          <a:ea typeface="+mn-ea"/>
          <a:cs typeface="+mn-cs"/>
        </a:defRPr>
      </a:lvl1pPr>
      <a:lvl2pPr marL="2450223" indent="-942393" algn="l" defTabSz="1507830" rtl="0" eaLnBrk="1" latinLnBrk="0" hangingPunct="1">
        <a:spcBef>
          <a:spcPct val="20000"/>
        </a:spcBef>
        <a:buFont typeface="Arial"/>
        <a:buChar char="–"/>
        <a:defRPr sz="9257" kern="1200">
          <a:solidFill>
            <a:schemeClr val="tx1"/>
          </a:solidFill>
          <a:latin typeface="+mn-lt"/>
          <a:ea typeface="+mn-ea"/>
          <a:cs typeface="+mn-cs"/>
        </a:defRPr>
      </a:lvl2pPr>
      <a:lvl3pPr marL="3769574" indent="-753916" algn="l" defTabSz="1507830" rtl="0" eaLnBrk="1" latinLnBrk="0" hangingPunct="1">
        <a:spcBef>
          <a:spcPct val="20000"/>
        </a:spcBef>
        <a:buFont typeface="Arial"/>
        <a:buChar char="•"/>
        <a:defRPr sz="7893" kern="1200">
          <a:solidFill>
            <a:schemeClr val="tx1"/>
          </a:solidFill>
          <a:latin typeface="+mn-lt"/>
          <a:ea typeface="+mn-ea"/>
          <a:cs typeface="+mn-cs"/>
        </a:defRPr>
      </a:lvl3pPr>
      <a:lvl4pPr marL="5277404" indent="-753916" algn="l" defTabSz="1507830" rtl="0" eaLnBrk="1" latinLnBrk="0" hangingPunct="1">
        <a:spcBef>
          <a:spcPct val="20000"/>
        </a:spcBef>
        <a:buFont typeface="Arial"/>
        <a:buChar char="–"/>
        <a:defRPr sz="6587" kern="1200">
          <a:solidFill>
            <a:schemeClr val="tx1"/>
          </a:solidFill>
          <a:latin typeface="+mn-lt"/>
          <a:ea typeface="+mn-ea"/>
          <a:cs typeface="+mn-cs"/>
        </a:defRPr>
      </a:lvl4pPr>
      <a:lvl5pPr marL="6785234" indent="-753916" algn="l" defTabSz="1507830" rtl="0" eaLnBrk="1" latinLnBrk="0" hangingPunct="1">
        <a:spcBef>
          <a:spcPct val="20000"/>
        </a:spcBef>
        <a:buFont typeface="Arial"/>
        <a:buChar char="»"/>
        <a:defRPr sz="6587" kern="1200">
          <a:solidFill>
            <a:schemeClr val="tx1"/>
          </a:solidFill>
          <a:latin typeface="+mn-lt"/>
          <a:ea typeface="+mn-ea"/>
          <a:cs typeface="+mn-cs"/>
        </a:defRPr>
      </a:lvl5pPr>
      <a:lvl6pPr marL="8293063" indent="-753916" algn="l" defTabSz="1507830" rtl="0" eaLnBrk="1" latinLnBrk="0" hangingPunct="1">
        <a:spcBef>
          <a:spcPct val="20000"/>
        </a:spcBef>
        <a:buFont typeface="Arial"/>
        <a:buChar char="•"/>
        <a:defRPr sz="6587" kern="1200">
          <a:solidFill>
            <a:schemeClr val="tx1"/>
          </a:solidFill>
          <a:latin typeface="+mn-lt"/>
          <a:ea typeface="+mn-ea"/>
          <a:cs typeface="+mn-cs"/>
        </a:defRPr>
      </a:lvl6pPr>
      <a:lvl7pPr marL="9800891" indent="-753916" algn="l" defTabSz="1507830" rtl="0" eaLnBrk="1" latinLnBrk="0" hangingPunct="1">
        <a:spcBef>
          <a:spcPct val="20000"/>
        </a:spcBef>
        <a:buFont typeface="Arial"/>
        <a:buChar char="•"/>
        <a:defRPr sz="6587" kern="1200">
          <a:solidFill>
            <a:schemeClr val="tx1"/>
          </a:solidFill>
          <a:latin typeface="+mn-lt"/>
          <a:ea typeface="+mn-ea"/>
          <a:cs typeface="+mn-cs"/>
        </a:defRPr>
      </a:lvl7pPr>
      <a:lvl8pPr marL="11308723" indent="-753916" algn="l" defTabSz="1507830" rtl="0" eaLnBrk="1" latinLnBrk="0" hangingPunct="1">
        <a:spcBef>
          <a:spcPct val="20000"/>
        </a:spcBef>
        <a:buFont typeface="Arial"/>
        <a:buChar char="•"/>
        <a:defRPr sz="6587" kern="1200">
          <a:solidFill>
            <a:schemeClr val="tx1"/>
          </a:solidFill>
          <a:latin typeface="+mn-lt"/>
          <a:ea typeface="+mn-ea"/>
          <a:cs typeface="+mn-cs"/>
        </a:defRPr>
      </a:lvl8pPr>
      <a:lvl9pPr marL="12816553" indent="-753916" algn="l" defTabSz="1507830" rtl="0" eaLnBrk="1" latinLnBrk="0" hangingPunct="1">
        <a:spcBef>
          <a:spcPct val="20000"/>
        </a:spcBef>
        <a:buFont typeface="Arial"/>
        <a:buChar char="•"/>
        <a:defRPr sz="6587" kern="1200">
          <a:solidFill>
            <a:schemeClr val="tx1"/>
          </a:solidFill>
          <a:latin typeface="+mn-lt"/>
          <a:ea typeface="+mn-ea"/>
          <a:cs typeface="+mn-cs"/>
        </a:defRPr>
      </a:lvl9pPr>
    </p:bodyStyle>
    <p:otherStyle>
      <a:defPPr>
        <a:defRPr lang="en-US"/>
      </a:defPPr>
      <a:lvl1pPr marL="0" algn="l" defTabSz="1507830" rtl="0" eaLnBrk="1" latinLnBrk="0" hangingPunct="1">
        <a:defRPr sz="5934" kern="1200">
          <a:solidFill>
            <a:schemeClr val="tx1"/>
          </a:solidFill>
          <a:latin typeface="+mn-lt"/>
          <a:ea typeface="+mn-ea"/>
          <a:cs typeface="+mn-cs"/>
        </a:defRPr>
      </a:lvl1pPr>
      <a:lvl2pPr marL="1507830" algn="l" defTabSz="1507830" rtl="0" eaLnBrk="1" latinLnBrk="0" hangingPunct="1">
        <a:defRPr sz="5934" kern="1200">
          <a:solidFill>
            <a:schemeClr val="tx1"/>
          </a:solidFill>
          <a:latin typeface="+mn-lt"/>
          <a:ea typeface="+mn-ea"/>
          <a:cs typeface="+mn-cs"/>
        </a:defRPr>
      </a:lvl2pPr>
      <a:lvl3pPr marL="3015658" algn="l" defTabSz="1507830" rtl="0" eaLnBrk="1" latinLnBrk="0" hangingPunct="1">
        <a:defRPr sz="5934" kern="1200">
          <a:solidFill>
            <a:schemeClr val="tx1"/>
          </a:solidFill>
          <a:latin typeface="+mn-lt"/>
          <a:ea typeface="+mn-ea"/>
          <a:cs typeface="+mn-cs"/>
        </a:defRPr>
      </a:lvl3pPr>
      <a:lvl4pPr marL="4523489" algn="l" defTabSz="1507830" rtl="0" eaLnBrk="1" latinLnBrk="0" hangingPunct="1">
        <a:defRPr sz="5934" kern="1200">
          <a:solidFill>
            <a:schemeClr val="tx1"/>
          </a:solidFill>
          <a:latin typeface="+mn-lt"/>
          <a:ea typeface="+mn-ea"/>
          <a:cs typeface="+mn-cs"/>
        </a:defRPr>
      </a:lvl4pPr>
      <a:lvl5pPr marL="6031319" algn="l" defTabSz="1507830" rtl="0" eaLnBrk="1" latinLnBrk="0" hangingPunct="1">
        <a:defRPr sz="5934" kern="1200">
          <a:solidFill>
            <a:schemeClr val="tx1"/>
          </a:solidFill>
          <a:latin typeface="+mn-lt"/>
          <a:ea typeface="+mn-ea"/>
          <a:cs typeface="+mn-cs"/>
        </a:defRPr>
      </a:lvl5pPr>
      <a:lvl6pPr marL="7539148" algn="l" defTabSz="1507830" rtl="0" eaLnBrk="1" latinLnBrk="0" hangingPunct="1">
        <a:defRPr sz="5934" kern="1200">
          <a:solidFill>
            <a:schemeClr val="tx1"/>
          </a:solidFill>
          <a:latin typeface="+mn-lt"/>
          <a:ea typeface="+mn-ea"/>
          <a:cs typeface="+mn-cs"/>
        </a:defRPr>
      </a:lvl6pPr>
      <a:lvl7pPr marL="9046978" algn="l" defTabSz="1507830" rtl="0" eaLnBrk="1" latinLnBrk="0" hangingPunct="1">
        <a:defRPr sz="5934" kern="1200">
          <a:solidFill>
            <a:schemeClr val="tx1"/>
          </a:solidFill>
          <a:latin typeface="+mn-lt"/>
          <a:ea typeface="+mn-ea"/>
          <a:cs typeface="+mn-cs"/>
        </a:defRPr>
      </a:lvl7pPr>
      <a:lvl8pPr marL="10554807" algn="l" defTabSz="1507830" rtl="0" eaLnBrk="1" latinLnBrk="0" hangingPunct="1">
        <a:defRPr sz="5934" kern="1200">
          <a:solidFill>
            <a:schemeClr val="tx1"/>
          </a:solidFill>
          <a:latin typeface="+mn-lt"/>
          <a:ea typeface="+mn-ea"/>
          <a:cs typeface="+mn-cs"/>
        </a:defRPr>
      </a:lvl8pPr>
      <a:lvl9pPr marL="12062637" algn="l" defTabSz="1507830" rtl="0" eaLnBrk="1" latinLnBrk="0" hangingPunct="1">
        <a:defRPr sz="5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hyperlink" Target="mailto:c.mukuria@sheffield.ac.uk" TargetMode="Externa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3A36D7D-CBC3-C719-8F83-329A4E43358B}"/>
              </a:ext>
            </a:extLst>
          </p:cNvPr>
          <p:cNvGrpSpPr/>
          <p:nvPr/>
        </p:nvGrpSpPr>
        <p:grpSpPr>
          <a:xfrm>
            <a:off x="3424956" y="1107824"/>
            <a:ext cx="3293430" cy="1711149"/>
            <a:chOff x="3669732" y="1191158"/>
            <a:chExt cx="3293430" cy="1711149"/>
          </a:xfrm>
        </p:grpSpPr>
        <p:sp>
          <p:nvSpPr>
            <p:cNvPr id="19" name="Rectangle 2">
              <a:extLst>
                <a:ext uri="{FF2B5EF4-FFF2-40B4-BE49-F238E27FC236}">
                  <a16:creationId xmlns:a16="http://schemas.microsoft.com/office/drawing/2014/main" id="{ACEBAC29-F63C-9E6E-2C83-866F34233756}"/>
                </a:ext>
              </a:extLst>
            </p:cNvPr>
            <p:cNvSpPr>
              <a:spLocks noChangeArrowheads="1"/>
            </p:cNvSpPr>
            <p:nvPr/>
          </p:nvSpPr>
          <p:spPr bwMode="auto">
            <a:xfrm>
              <a:off x="3669732" y="1191158"/>
              <a:ext cx="3293430" cy="1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774" tIns="36278" rIns="21774" bIns="10887" numCol="1" anchor="ctr" anchorCtr="0" compatLnSpc="1">
              <a:prstTxWarp prst="textNoShape">
                <a:avLst/>
              </a:prstTxWarp>
              <a:spAutoFit/>
            </a:bodyP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marL="0" marR="0" lvl="0" indent="0" defTabSz="217719" rtl="0" eaLnBrk="0" fontAlgn="base" latinLnBrk="0" hangingPunct="0">
                <a:lnSpc>
                  <a:spcPct val="100000"/>
                </a:lnSpc>
                <a:spcBef>
                  <a:spcPct val="0"/>
                </a:spcBef>
                <a:spcAft>
                  <a:spcPct val="0"/>
                </a:spcAft>
                <a:buClrTx/>
                <a:buSzTx/>
                <a:buFontTx/>
                <a:buNone/>
                <a:tabLst/>
              </a:pPr>
              <a:r>
                <a:rPr kumimoji="0" lang="en-US"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  </a:t>
              </a:r>
              <a:r>
                <a:rPr kumimoji="0" lang="id-ID"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Figure 1. </a:t>
              </a:r>
              <a:r>
                <a:rPr lang="en-GB" altLang="en-US" sz="762" b="1" dirty="0">
                  <a:ea typeface="DengXian Light" panose="02010600030101010101" pitchFamily="2" charset="-122"/>
                  <a:cs typeface="Times New Roman" panose="02020603050405020304" pitchFamily="18" charset="0"/>
                </a:rPr>
                <a:t>PAPRIKA DCE question for EQ-HWB-S</a:t>
              </a:r>
              <a:endParaRPr kumimoji="0" lang="en-US" altLang="en-US" sz="762" i="0" u="none" strike="noStrike" cap="none" normalizeH="0" baseline="0" dirty="0">
                <a:ln>
                  <a:noFill/>
                </a:ln>
                <a:solidFill>
                  <a:srgbClr val="000000"/>
                </a:solidFill>
                <a:effectLst/>
                <a:ea typeface="DengXian Light" panose="02010600030101010101" pitchFamily="2" charset="-122"/>
                <a:cs typeface="Times New Roman" panose="02020603050405020304" pitchFamily="18" charset="0"/>
              </a:endParaRPr>
            </a:p>
          </p:txBody>
        </p:sp>
        <p:pic>
          <p:nvPicPr>
            <p:cNvPr id="24" name="Picture 23" descr="Figure showing a screenshot of an example question in the PAPRIKA DCE with two dimensions - difficulty with daily activities and physical pain">
              <a:extLst>
                <a:ext uri="{FF2B5EF4-FFF2-40B4-BE49-F238E27FC236}">
                  <a16:creationId xmlns:a16="http://schemas.microsoft.com/office/drawing/2014/main" id="{CCE79646-93D7-BE17-3FC0-C7511EF13B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9732" y="1377936"/>
              <a:ext cx="3293430" cy="1524371"/>
            </a:xfrm>
            <a:prstGeom prst="rect">
              <a:avLst/>
            </a:prstGeom>
            <a:ln>
              <a:solidFill>
                <a:schemeClr val="tx1"/>
              </a:solidFill>
            </a:ln>
          </p:spPr>
        </p:pic>
      </p:grpSp>
      <p:grpSp>
        <p:nvGrpSpPr>
          <p:cNvPr id="26" name="Group 25">
            <a:extLst>
              <a:ext uri="{FF2B5EF4-FFF2-40B4-BE49-F238E27FC236}">
                <a16:creationId xmlns:a16="http://schemas.microsoft.com/office/drawing/2014/main" id="{BABF1B4D-D14A-897B-2B49-A4C5E3259242}"/>
              </a:ext>
            </a:extLst>
          </p:cNvPr>
          <p:cNvGrpSpPr/>
          <p:nvPr/>
        </p:nvGrpSpPr>
        <p:grpSpPr>
          <a:xfrm>
            <a:off x="382485" y="4068534"/>
            <a:ext cx="3308640" cy="2171435"/>
            <a:chOff x="119236" y="4572866"/>
            <a:chExt cx="3293430" cy="1943328"/>
          </a:xfrm>
        </p:grpSpPr>
        <p:pic>
          <p:nvPicPr>
            <p:cNvPr id="1028" name="Picture 4">
              <a:extLst>
                <a:ext uri="{FF2B5EF4-FFF2-40B4-BE49-F238E27FC236}">
                  <a16:creationId xmlns:a16="http://schemas.microsoft.com/office/drawing/2014/main" id="{824C9B90-C479-C610-FEE9-1797971BFF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161" y="4776761"/>
              <a:ext cx="2760629" cy="1739433"/>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
              <a:extLst>
                <a:ext uri="{FF2B5EF4-FFF2-40B4-BE49-F238E27FC236}">
                  <a16:creationId xmlns:a16="http://schemas.microsoft.com/office/drawing/2014/main" id="{2AB6F987-2E2C-8AA0-7CED-C4A8A8CAF2D9}"/>
                </a:ext>
              </a:extLst>
            </p:cNvPr>
            <p:cNvSpPr>
              <a:spLocks noChangeArrowheads="1"/>
            </p:cNvSpPr>
            <p:nvPr/>
          </p:nvSpPr>
          <p:spPr bwMode="auto">
            <a:xfrm>
              <a:off x="119236" y="4572866"/>
              <a:ext cx="3293430" cy="1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774" tIns="36278" rIns="21774" bIns="10887" numCol="1" anchor="ctr" anchorCtr="0" compatLnSpc="1">
              <a:prstTxWarp prst="textNoShape">
                <a:avLst/>
              </a:prstTxWarp>
              <a:spAutoFit/>
            </a:bodyP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marL="0" marR="0" lvl="0" indent="0" defTabSz="217719" rtl="0" eaLnBrk="0" fontAlgn="base" latinLnBrk="0" hangingPunct="0">
                <a:lnSpc>
                  <a:spcPct val="100000"/>
                </a:lnSpc>
                <a:spcBef>
                  <a:spcPct val="0"/>
                </a:spcBef>
                <a:spcAft>
                  <a:spcPct val="0"/>
                </a:spcAft>
                <a:buClrTx/>
                <a:buSzTx/>
                <a:buFontTx/>
                <a:buNone/>
                <a:tabLst/>
              </a:pPr>
              <a:r>
                <a:rPr kumimoji="0" lang="en-US"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  </a:t>
              </a:r>
              <a:r>
                <a:rPr kumimoji="0" lang="id-ID"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Figure </a:t>
              </a:r>
              <a:r>
                <a:rPr kumimoji="0" lang="en-GB"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2</a:t>
              </a:r>
              <a:r>
                <a:rPr kumimoji="0" lang="id-ID"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 </a:t>
              </a:r>
              <a:r>
                <a:rPr lang="en-GB" altLang="en-US" sz="762" b="1" dirty="0">
                  <a:ea typeface="DengXian Light" panose="02010600030101010101" pitchFamily="2" charset="-122"/>
                  <a:cs typeface="Times New Roman" panose="02020603050405020304" pitchFamily="18" charset="0"/>
                </a:rPr>
                <a:t>Flowchart of PAPRIKA participants</a:t>
              </a:r>
              <a:endParaRPr kumimoji="0" lang="en-US" altLang="en-US" sz="762" i="0" u="none" strike="noStrike" cap="none" normalizeH="0" baseline="0" dirty="0">
                <a:ln>
                  <a:noFill/>
                </a:ln>
                <a:solidFill>
                  <a:srgbClr val="000000"/>
                </a:solidFill>
                <a:effectLst/>
                <a:ea typeface="DengXian Light" panose="02010600030101010101" pitchFamily="2" charset="-122"/>
                <a:cs typeface="Times New Roman" panose="02020603050405020304" pitchFamily="18" charset="0"/>
              </a:endParaRPr>
            </a:p>
          </p:txBody>
        </p:sp>
      </p:grpSp>
      <p:sp>
        <p:nvSpPr>
          <p:cNvPr id="4" name="Rounded Rectangle 3"/>
          <p:cNvSpPr/>
          <p:nvPr/>
        </p:nvSpPr>
        <p:spPr>
          <a:xfrm>
            <a:off x="68180" y="49832"/>
            <a:ext cx="12067779" cy="940844"/>
          </a:xfrm>
          <a:prstGeom prst="roundRect">
            <a:avLst>
              <a:gd name="adj" fmla="val 7782"/>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algn="ctr"/>
            <a:endParaRPr lang="en-US" sz="821"/>
          </a:p>
        </p:txBody>
      </p:sp>
      <p:sp>
        <p:nvSpPr>
          <p:cNvPr id="9" name="Rectangle 8"/>
          <p:cNvSpPr/>
          <p:nvPr/>
        </p:nvSpPr>
        <p:spPr>
          <a:xfrm>
            <a:off x="86134" y="76368"/>
            <a:ext cx="12037685" cy="575799"/>
          </a:xfrm>
          <a:prstGeom prst="rect">
            <a:avLst/>
          </a:prstGeom>
        </p:spPr>
        <p:txBody>
          <a:bodyPr wrap="square">
            <a:spAutoFit/>
          </a:bodyP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algn="ctr"/>
            <a:r>
              <a:rPr lang="en-US" sz="1571" b="1" i="1" dirty="0">
                <a:ea typeface="DengXian" panose="02010600030101010101" pitchFamily="2" charset="-122"/>
              </a:rPr>
              <a:t>Applying and assessing the feasibility of the Potentially All Pairwise </a:t>
            </a:r>
            <a:r>
              <a:rPr lang="en-US" sz="1571" b="1" i="1" dirty="0" err="1">
                <a:ea typeface="DengXian" panose="02010600030101010101" pitchFamily="2" charset="-122"/>
              </a:rPr>
              <a:t>RanKings</a:t>
            </a:r>
            <a:r>
              <a:rPr lang="en-US" sz="1571" b="1" i="1" dirty="0">
                <a:ea typeface="DengXian" panose="02010600030101010101" pitchFamily="2" charset="-122"/>
              </a:rPr>
              <a:t> of all Possible Alternatives</a:t>
            </a:r>
          </a:p>
          <a:p>
            <a:pPr algn="ctr"/>
            <a:r>
              <a:rPr lang="en-US" sz="1571" b="1" i="1" dirty="0">
                <a:ea typeface="DengXian" panose="02010600030101010101" pitchFamily="2" charset="-122"/>
              </a:rPr>
              <a:t>(PAPRIKA) method to valuing the EQ Health and Wellbeing Short (EQ-HWB-S)</a:t>
            </a:r>
            <a:endParaRPr lang="en-US" sz="1571" b="1" dirty="0">
              <a:cs typeface="Times New Roman" panose="02020603050405020304" pitchFamily="18" charset="0"/>
            </a:endParaRPr>
          </a:p>
        </p:txBody>
      </p:sp>
      <p:sp>
        <p:nvSpPr>
          <p:cNvPr id="10" name="TextBox 9"/>
          <p:cNvSpPr txBox="1"/>
          <p:nvPr/>
        </p:nvSpPr>
        <p:spPr>
          <a:xfrm>
            <a:off x="382485" y="552297"/>
            <a:ext cx="11753474" cy="425758"/>
          </a:xfrm>
          <a:prstGeom prst="rect">
            <a:avLst/>
          </a:prstGeom>
          <a:noFill/>
        </p:spPr>
        <p:txBody>
          <a:bodyPr wrap="square" rtlCol="0">
            <a:spAutoFit/>
          </a:bodyP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algn="ctr">
              <a:spcBef>
                <a:spcPts val="71"/>
              </a:spcBef>
              <a:spcAft>
                <a:spcPts val="71"/>
              </a:spcAft>
            </a:pPr>
            <a:r>
              <a:rPr lang="en-SG" sz="1200" kern="0" dirty="0">
                <a:ea typeface="DengXian" panose="02010600030101010101" pitchFamily="2" charset="-122"/>
                <a:cs typeface="Times New Roman" panose="02020603050405020304" pitchFamily="18" charset="0"/>
              </a:rPr>
              <a:t>Clara Mukuria</a:t>
            </a:r>
            <a:r>
              <a:rPr lang="en-SG" sz="1200" kern="0" baseline="30000" dirty="0">
                <a:ea typeface="DengXian" panose="02010600030101010101" pitchFamily="2" charset="-122"/>
                <a:cs typeface="Times New Roman" panose="02020603050405020304" pitchFamily="18" charset="0"/>
              </a:rPr>
              <a:t>1</a:t>
            </a:r>
            <a:r>
              <a:rPr lang="en-SG" sz="1200" kern="0" dirty="0">
                <a:ea typeface="DengXian" panose="02010600030101010101" pitchFamily="2" charset="-122"/>
                <a:cs typeface="Times New Roman" panose="02020603050405020304" pitchFamily="18" charset="0"/>
              </a:rPr>
              <a:t>, Trudy Sullivan</a:t>
            </a:r>
            <a:r>
              <a:rPr lang="en-SG" sz="1200" kern="0" baseline="30000" dirty="0">
                <a:ea typeface="DengXian" panose="02010600030101010101" pitchFamily="2" charset="-122"/>
                <a:cs typeface="Times New Roman" panose="02020603050405020304" pitchFamily="18" charset="0"/>
              </a:rPr>
              <a:t>2</a:t>
            </a:r>
            <a:r>
              <a:rPr lang="en-SG" sz="1200" kern="0" dirty="0">
                <a:ea typeface="DengXian" panose="02010600030101010101" pitchFamily="2" charset="-122"/>
                <a:cs typeface="Times New Roman" panose="02020603050405020304" pitchFamily="18" charset="0"/>
              </a:rPr>
              <a:t>, Franz Ombler</a:t>
            </a:r>
            <a:r>
              <a:rPr lang="en-SG" sz="1200" kern="0" baseline="30000" dirty="0">
                <a:ea typeface="DengXian" panose="02010600030101010101" pitchFamily="2" charset="-122"/>
                <a:cs typeface="Times New Roman" panose="02020603050405020304" pitchFamily="18" charset="0"/>
              </a:rPr>
              <a:t>2,3</a:t>
            </a:r>
            <a:r>
              <a:rPr lang="en-SG" sz="1200" kern="0" dirty="0">
                <a:ea typeface="DengXian" panose="02010600030101010101" pitchFamily="2" charset="-122"/>
                <a:cs typeface="Times New Roman" panose="02020603050405020304" pitchFamily="18" charset="0"/>
              </a:rPr>
              <a:t>, Emily McDool</a:t>
            </a:r>
            <a:r>
              <a:rPr lang="en-SG" sz="1200" kern="0" baseline="30000" dirty="0">
                <a:ea typeface="DengXian" panose="02010600030101010101" pitchFamily="2" charset="-122"/>
                <a:cs typeface="Times New Roman" panose="02020603050405020304" pitchFamily="18" charset="0"/>
              </a:rPr>
              <a:t>1</a:t>
            </a:r>
            <a:r>
              <a:rPr lang="en-SG" sz="1200" kern="0" dirty="0">
                <a:ea typeface="DengXian" panose="02010600030101010101" pitchFamily="2" charset="-122"/>
                <a:cs typeface="Times New Roman" panose="02020603050405020304" pitchFamily="18" charset="0"/>
              </a:rPr>
              <a:t>, Tessa Peasgood</a:t>
            </a:r>
            <a:r>
              <a:rPr lang="en-SG" sz="1200" kern="0" baseline="30000" dirty="0">
                <a:ea typeface="DengXian" panose="02010600030101010101" pitchFamily="2" charset="-122"/>
                <a:cs typeface="Times New Roman" panose="02020603050405020304" pitchFamily="18" charset="0"/>
              </a:rPr>
              <a:t>1</a:t>
            </a:r>
            <a:r>
              <a:rPr lang="en-SG" sz="1200" kern="0" dirty="0">
                <a:ea typeface="DengXian" panose="02010600030101010101" pitchFamily="2" charset="-122"/>
                <a:cs typeface="Times New Roman" panose="02020603050405020304" pitchFamily="18" charset="0"/>
              </a:rPr>
              <a:t>, Paul Hansen</a:t>
            </a:r>
            <a:r>
              <a:rPr lang="en-SG" sz="1200" kern="0" baseline="30000" dirty="0">
                <a:ea typeface="DengXian" panose="02010600030101010101" pitchFamily="2" charset="-122"/>
                <a:cs typeface="Times New Roman" panose="02020603050405020304" pitchFamily="18" charset="0"/>
              </a:rPr>
              <a:t>2,3</a:t>
            </a:r>
            <a:r>
              <a:rPr lang="en-SG" sz="1200" kern="0" dirty="0">
                <a:ea typeface="DengXian" panose="02010600030101010101" pitchFamily="2" charset="-122"/>
                <a:cs typeface="Times New Roman" panose="02020603050405020304" pitchFamily="18" charset="0"/>
              </a:rPr>
              <a:t> </a:t>
            </a:r>
          </a:p>
          <a:p>
            <a:pPr algn="ctr">
              <a:spcBef>
                <a:spcPts val="71"/>
              </a:spcBef>
              <a:spcAft>
                <a:spcPts val="71"/>
              </a:spcAft>
            </a:pPr>
            <a:r>
              <a:rPr lang="en-US" sz="800" kern="1400" spc="-4" dirty="0">
                <a:ea typeface="Times New Roman" panose="02020603050405020304" pitchFamily="18" charset="0"/>
              </a:rPr>
              <a:t>1. </a:t>
            </a:r>
            <a:r>
              <a:rPr lang="en-GB" sz="800" kern="1400" spc="-4" dirty="0">
                <a:ea typeface="Times New Roman" panose="02020603050405020304" pitchFamily="18" charset="0"/>
              </a:rPr>
              <a:t>University of Sheffield, England, UK, 2. University of Otago, New Zealand, 3. 1000Minds, New Zealand; </a:t>
            </a:r>
            <a:r>
              <a:rPr lang="en-US" sz="800" kern="1400" spc="-4" dirty="0">
                <a:ea typeface="Times New Roman" panose="02020603050405020304" pitchFamily="18" charset="0"/>
              </a:rPr>
              <a:t>Contact: </a:t>
            </a:r>
            <a:r>
              <a:rPr lang="en-US" sz="800" kern="1400" spc="-4" dirty="0">
                <a:ea typeface="Times New Roman" panose="02020603050405020304" pitchFamily="18" charset="0"/>
                <a:hlinkClick r:id="rId5"/>
              </a:rPr>
              <a:t>C.Mukuria@sheffield.ac.uk</a:t>
            </a:r>
            <a:endParaRPr lang="en-US" sz="800" kern="1400" spc="-4" dirty="0">
              <a:ea typeface="Times New Roman" panose="02020603050405020304" pitchFamily="18" charset="0"/>
            </a:endParaRPr>
          </a:p>
        </p:txBody>
      </p:sp>
      <p:graphicFrame>
        <p:nvGraphicFramePr>
          <p:cNvPr id="8" name="Table 10">
            <a:extLst>
              <a:ext uri="{FF2B5EF4-FFF2-40B4-BE49-F238E27FC236}">
                <a16:creationId xmlns:a16="http://schemas.microsoft.com/office/drawing/2014/main" id="{CB70365F-88DD-4D82-B505-025D01F00807}"/>
              </a:ext>
            </a:extLst>
          </p:cNvPr>
          <p:cNvGraphicFramePr>
            <a:graphicFrameLocks noGrp="1"/>
          </p:cNvGraphicFramePr>
          <p:nvPr>
            <p:extLst>
              <p:ext uri="{D42A27DB-BD31-4B8C-83A1-F6EECF244321}">
                <p14:modId xmlns:p14="http://schemas.microsoft.com/office/powerpoint/2010/main" val="213723421"/>
              </p:ext>
            </p:extLst>
          </p:nvPr>
        </p:nvGraphicFramePr>
        <p:xfrm>
          <a:off x="167505" y="1061476"/>
          <a:ext cx="3229743" cy="1839272"/>
        </p:xfrm>
        <a:graphic>
          <a:graphicData uri="http://schemas.openxmlformats.org/drawingml/2006/table">
            <a:tbl>
              <a:tblPr firstRow="1" bandRow="1">
                <a:tableStyleId>{17292A2E-F333-43FB-9621-5CBBE7FDCDCB}</a:tableStyleId>
              </a:tblPr>
              <a:tblGrid>
                <a:gridCol w="3229743">
                  <a:extLst>
                    <a:ext uri="{9D8B030D-6E8A-4147-A177-3AD203B41FA5}">
                      <a16:colId xmlns:a16="http://schemas.microsoft.com/office/drawing/2014/main" val="3531925424"/>
                    </a:ext>
                  </a:extLst>
                </a:gridCol>
              </a:tblGrid>
              <a:tr h="217264">
                <a:tc>
                  <a:txBody>
                    <a:bodyPr/>
                    <a:lstStyle/>
                    <a:p>
                      <a:pPr algn="ctr"/>
                      <a:r>
                        <a:rPr lang="en-SG" sz="1100" dirty="0"/>
                        <a:t>BACKGROUND &amp; OBJECTIVE</a:t>
                      </a:r>
                      <a:endParaRPr lang="en-SG" sz="1700" dirty="0"/>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r h="916426">
                <a:tc>
                  <a:txBody>
                    <a:bodyPr/>
                    <a:lstStyle/>
                    <a:p>
                      <a:pPr marL="0" indent="0" algn="just">
                        <a:buFont typeface="Arial" panose="020B0604020202020204" pitchFamily="34" charset="0"/>
                        <a:buNone/>
                      </a:pPr>
                      <a:r>
                        <a:rPr lang="en-US" sz="900" dirty="0">
                          <a:solidFill>
                            <a:schemeClr val="tx1"/>
                          </a:solidFill>
                          <a:cs typeface="Arial"/>
                        </a:rPr>
                        <a:t>The nine-dimension EQ Health and Wellbeing Short (EQ-HWB-S) has been valued using time trade-off and discrete choice experiments (DCE) using EQ Portable Valuation Technology (EQ-PVT). One novel approach to </a:t>
                      </a:r>
                      <a:r>
                        <a:rPr lang="en-GB" sz="900" noProof="0" dirty="0">
                          <a:solidFill>
                            <a:schemeClr val="tx1"/>
                          </a:solidFill>
                          <a:cs typeface="Arial"/>
                        </a:rPr>
                        <a:t>minimising</a:t>
                      </a:r>
                      <a:r>
                        <a:rPr lang="en-US" sz="900" dirty="0">
                          <a:solidFill>
                            <a:schemeClr val="tx1"/>
                          </a:solidFill>
                          <a:cs typeface="Arial"/>
                        </a:rPr>
                        <a:t> attribute non-attendance for a longer measure is an adaptive DCE using the Potentially All Pairwise </a:t>
                      </a:r>
                      <a:r>
                        <a:rPr lang="en-US" sz="900" dirty="0" err="1">
                          <a:solidFill>
                            <a:schemeClr val="tx1"/>
                          </a:solidFill>
                          <a:cs typeface="Arial"/>
                        </a:rPr>
                        <a:t>RanKings</a:t>
                      </a:r>
                      <a:r>
                        <a:rPr lang="en-US" sz="900" dirty="0">
                          <a:solidFill>
                            <a:schemeClr val="tx1"/>
                          </a:solidFill>
                          <a:cs typeface="Arial"/>
                        </a:rPr>
                        <a:t> of all possible Alternatives (PAPRIKA) method. PAPRIKA constrains the pairwise choices to two dimensions at a time (Figure 1), presented adaptively to each participant. A separate binary search identifies the location of 'dead’. </a:t>
                      </a:r>
                    </a:p>
                    <a:p>
                      <a:pPr marL="0" indent="0" algn="just">
                        <a:buFont typeface="Arial" panose="020B0604020202020204" pitchFamily="34" charset="0"/>
                        <a:buNone/>
                      </a:pPr>
                      <a:endParaRPr lang="en-US" sz="600" dirty="0">
                        <a:solidFill>
                          <a:schemeClr val="tx1"/>
                        </a:solidFill>
                        <a:cs typeface="Arial"/>
                      </a:endParaRPr>
                    </a:p>
                    <a:p>
                      <a:pPr marL="0" indent="0" algn="just">
                        <a:buFont typeface="Arial" panose="020B0604020202020204" pitchFamily="34" charset="0"/>
                        <a:buNone/>
                      </a:pPr>
                      <a:r>
                        <a:rPr lang="en-US" sz="900" dirty="0">
                          <a:solidFill>
                            <a:schemeClr val="tx1"/>
                          </a:solidFill>
                          <a:cs typeface="Arial"/>
                        </a:rPr>
                        <a:t>The objective was to test the implementation and feasibility of using PAPRIKA to value the EQ-HWB-S.</a:t>
                      </a: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graphicFrame>
        <p:nvGraphicFramePr>
          <p:cNvPr id="53" name="Table 10">
            <a:extLst>
              <a:ext uri="{FF2B5EF4-FFF2-40B4-BE49-F238E27FC236}">
                <a16:creationId xmlns:a16="http://schemas.microsoft.com/office/drawing/2014/main" id="{A90C25C1-83BF-42A9-AD96-1A659967B60E}"/>
              </a:ext>
            </a:extLst>
          </p:cNvPr>
          <p:cNvGraphicFramePr>
            <a:graphicFrameLocks noGrp="1"/>
          </p:cNvGraphicFramePr>
          <p:nvPr>
            <p:extLst>
              <p:ext uri="{D42A27DB-BD31-4B8C-83A1-F6EECF244321}">
                <p14:modId xmlns:p14="http://schemas.microsoft.com/office/powerpoint/2010/main" val="3169140048"/>
              </p:ext>
            </p:extLst>
          </p:nvPr>
        </p:nvGraphicFramePr>
        <p:xfrm>
          <a:off x="6770255" y="1052918"/>
          <a:ext cx="5335609" cy="1870305"/>
        </p:xfrm>
        <a:graphic>
          <a:graphicData uri="http://schemas.openxmlformats.org/drawingml/2006/table">
            <a:tbl>
              <a:tblPr firstRow="1" bandRow="1">
                <a:tableStyleId>{17292A2E-F333-43FB-9621-5CBBE7FDCDCB}</a:tableStyleId>
              </a:tblPr>
              <a:tblGrid>
                <a:gridCol w="5335609">
                  <a:extLst>
                    <a:ext uri="{9D8B030D-6E8A-4147-A177-3AD203B41FA5}">
                      <a16:colId xmlns:a16="http://schemas.microsoft.com/office/drawing/2014/main" val="3531925424"/>
                    </a:ext>
                  </a:extLst>
                </a:gridCol>
              </a:tblGrid>
              <a:tr h="202577">
                <a:tc>
                  <a:txBody>
                    <a:bodyPr/>
                    <a:lstStyle/>
                    <a:p>
                      <a:pPr algn="ctr"/>
                      <a:r>
                        <a:rPr lang="en-SG" sz="1100" dirty="0"/>
                        <a:t>METHODS</a:t>
                      </a:r>
                      <a:endParaRPr lang="en-SG" sz="1700" dirty="0"/>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r h="1656261">
                <a:tc>
                  <a:txBody>
                    <a:bodyPr/>
                    <a:lstStyle/>
                    <a:p>
                      <a:pPr marL="0" indent="0" algn="just">
                        <a:buFont typeface="Arial" panose="020B0604020202020204" pitchFamily="34" charset="0"/>
                        <a:buNone/>
                      </a:pPr>
                      <a:r>
                        <a:rPr lang="en-US" sz="900" b="1" dirty="0">
                          <a:solidFill>
                            <a:schemeClr val="tx1"/>
                          </a:solidFill>
                          <a:cs typeface="Arial"/>
                        </a:rPr>
                        <a:t>Survey: </a:t>
                      </a:r>
                      <a:r>
                        <a:rPr lang="en-US" sz="900" b="0" dirty="0">
                          <a:solidFill>
                            <a:schemeClr val="tx1"/>
                          </a:solidFill>
                          <a:cs typeface="Arial"/>
                        </a:rPr>
                        <a:t>To </a:t>
                      </a:r>
                      <a:r>
                        <a:rPr lang="en-GB" sz="900" b="0" noProof="0" dirty="0">
                          <a:solidFill>
                            <a:schemeClr val="tx1"/>
                          </a:solidFill>
                          <a:cs typeface="Arial"/>
                        </a:rPr>
                        <a:t>minimise</a:t>
                      </a:r>
                      <a:r>
                        <a:rPr lang="en-US" sz="900" b="0" dirty="0">
                          <a:solidFill>
                            <a:schemeClr val="tx1"/>
                          </a:solidFill>
                          <a:cs typeface="Arial"/>
                        </a:rPr>
                        <a:t> burden, two DCEs </a:t>
                      </a:r>
                      <a:r>
                        <a:rPr lang="en-US" sz="900" dirty="0">
                          <a:solidFill>
                            <a:schemeClr val="tx1"/>
                          </a:solidFill>
                          <a:cs typeface="Arial"/>
                        </a:rPr>
                        <a:t>(DCE</a:t>
                      </a:r>
                      <a:r>
                        <a:rPr lang="en-US" sz="900" baseline="-25000" dirty="0">
                          <a:solidFill>
                            <a:schemeClr val="tx1"/>
                          </a:solidFill>
                          <a:cs typeface="Arial"/>
                        </a:rPr>
                        <a:t>A</a:t>
                      </a:r>
                      <a:r>
                        <a:rPr lang="en-US" sz="900" dirty="0">
                          <a:solidFill>
                            <a:schemeClr val="tx1"/>
                          </a:solidFill>
                          <a:cs typeface="Arial"/>
                        </a:rPr>
                        <a:t> and DCE</a:t>
                      </a:r>
                      <a:r>
                        <a:rPr lang="en-US" sz="900" baseline="-25000" dirty="0">
                          <a:solidFill>
                            <a:schemeClr val="tx1"/>
                          </a:solidFill>
                          <a:cs typeface="Arial"/>
                        </a:rPr>
                        <a:t>B</a:t>
                      </a:r>
                      <a:r>
                        <a:rPr lang="en-US" sz="900" dirty="0">
                          <a:solidFill>
                            <a:schemeClr val="tx1"/>
                          </a:solidFill>
                          <a:cs typeface="Arial"/>
                        </a:rPr>
                        <a:t>) </a:t>
                      </a:r>
                      <a:r>
                        <a:rPr lang="en-US" sz="900" b="0" dirty="0">
                          <a:solidFill>
                            <a:schemeClr val="tx1"/>
                          </a:solidFill>
                          <a:cs typeface="Arial"/>
                        </a:rPr>
                        <a:t>were run based on splitting EQ-HWB-S’s dimensions into two groups of four with one common linking dimension, pain, which was selected for its salience and the expectation that it would have a similar relative importance in each DCE. </a:t>
                      </a:r>
                      <a:r>
                        <a:rPr lang="en-US" sz="900" dirty="0">
                          <a:solidFill>
                            <a:schemeClr val="tx1"/>
                          </a:solidFill>
                          <a:cs typeface="Arial"/>
                        </a:rPr>
                        <a:t>A second survey using the combined results from the two DCEs was used to identify the location of dead. The DCEs used levels 1, 3 and 5 whereas levels 2 and 4 were interpolated. Think-aloud interviews were used to pilot the DCEs and binary search surveys.</a:t>
                      </a:r>
                    </a:p>
                    <a:p>
                      <a:pPr marL="0" indent="0" algn="just">
                        <a:buFont typeface="Arial" panose="020B0604020202020204" pitchFamily="34" charset="0"/>
                        <a:buNone/>
                      </a:pPr>
                      <a:r>
                        <a:rPr lang="en-US" sz="900" b="1" dirty="0">
                          <a:solidFill>
                            <a:schemeClr val="tx1"/>
                          </a:solidFill>
                          <a:cs typeface="Arial"/>
                        </a:rPr>
                        <a:t>Sample: </a:t>
                      </a:r>
                      <a:r>
                        <a:rPr lang="en-US" sz="900" dirty="0">
                          <a:solidFill>
                            <a:schemeClr val="tx1"/>
                          </a:solidFill>
                          <a:cs typeface="Arial"/>
                        </a:rPr>
                        <a:t>Piloting was done with participants from the University of Sheffield. An agency recruited a representative general population sample from the United Kingdom online for the surveys. Data quality exclusion criteria included inconsistency in one repeated question, straight-lining, answering all the questions using the “they are equal” option and speeding.</a:t>
                      </a:r>
                    </a:p>
                    <a:p>
                      <a:pPr marL="0" indent="0" algn="just">
                        <a:buFont typeface="Arial" panose="020B0604020202020204" pitchFamily="34" charset="0"/>
                        <a:buNone/>
                      </a:pPr>
                      <a:r>
                        <a:rPr lang="en-US" sz="900" b="1" dirty="0">
                          <a:solidFill>
                            <a:schemeClr val="tx1"/>
                          </a:solidFill>
                          <a:cs typeface="Arial"/>
                        </a:rPr>
                        <a:t>Analysis: </a:t>
                      </a:r>
                      <a:r>
                        <a:rPr lang="en-US" sz="900" dirty="0">
                          <a:solidFill>
                            <a:schemeClr val="tx1"/>
                          </a:solidFill>
                          <a:cs typeface="Arial"/>
                        </a:rPr>
                        <a:t>We assessed the time taken to do each DCE, the number of pairwise questions and participants’ feedback. The DCE ranking of dimensions and the utility weights are reported and compared to the EQ-PVT results.</a:t>
                      </a: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graphicFrame>
        <p:nvGraphicFramePr>
          <p:cNvPr id="56" name="Table 10">
            <a:extLst>
              <a:ext uri="{FF2B5EF4-FFF2-40B4-BE49-F238E27FC236}">
                <a16:creationId xmlns:a16="http://schemas.microsoft.com/office/drawing/2014/main" id="{8FD41A7A-BAD1-4FB6-81AE-DD0429502381}"/>
              </a:ext>
            </a:extLst>
          </p:cNvPr>
          <p:cNvGraphicFramePr>
            <a:graphicFrameLocks noGrp="1"/>
          </p:cNvGraphicFramePr>
          <p:nvPr>
            <p:extLst>
              <p:ext uri="{D42A27DB-BD31-4B8C-83A1-F6EECF244321}">
                <p14:modId xmlns:p14="http://schemas.microsoft.com/office/powerpoint/2010/main" val="393656527"/>
              </p:ext>
            </p:extLst>
          </p:nvPr>
        </p:nvGraphicFramePr>
        <p:xfrm>
          <a:off x="68180" y="2908306"/>
          <a:ext cx="12037684" cy="189414"/>
        </p:xfrm>
        <a:graphic>
          <a:graphicData uri="http://schemas.openxmlformats.org/drawingml/2006/table">
            <a:tbl>
              <a:tblPr firstRow="1" bandRow="1">
                <a:tableStyleId>{17292A2E-F333-43FB-9621-5CBBE7FDCDCB}</a:tableStyleId>
              </a:tblPr>
              <a:tblGrid>
                <a:gridCol w="12037684">
                  <a:extLst>
                    <a:ext uri="{9D8B030D-6E8A-4147-A177-3AD203B41FA5}">
                      <a16:colId xmlns:a16="http://schemas.microsoft.com/office/drawing/2014/main" val="3531925424"/>
                    </a:ext>
                  </a:extLst>
                </a:gridCol>
              </a:tblGrid>
              <a:tr h="173283">
                <a:tc>
                  <a:txBody>
                    <a:bodyPr/>
                    <a:lstStyle/>
                    <a:p>
                      <a:pPr algn="ctr"/>
                      <a:r>
                        <a:rPr lang="en-SG" sz="1100" dirty="0"/>
                        <a:t>RESULTS</a:t>
                      </a:r>
                      <a:endParaRPr lang="en-SG" sz="1300" dirty="0"/>
                    </a:p>
                  </a:txBody>
                  <a:tcPr marL="21774" marR="21774" marT="10887" marB="10887">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bl>
          </a:graphicData>
        </a:graphic>
      </p:graphicFrame>
      <p:graphicFrame>
        <p:nvGraphicFramePr>
          <p:cNvPr id="60" name="Table 10">
            <a:extLst>
              <a:ext uri="{FF2B5EF4-FFF2-40B4-BE49-F238E27FC236}">
                <a16:creationId xmlns:a16="http://schemas.microsoft.com/office/drawing/2014/main" id="{58480B4F-03FE-4417-ADBB-78DA981FDDB6}"/>
              </a:ext>
            </a:extLst>
          </p:cNvPr>
          <p:cNvGraphicFramePr>
            <a:graphicFrameLocks noGrp="1"/>
          </p:cNvGraphicFramePr>
          <p:nvPr>
            <p:extLst>
              <p:ext uri="{D42A27DB-BD31-4B8C-83A1-F6EECF244321}">
                <p14:modId xmlns:p14="http://schemas.microsoft.com/office/powerpoint/2010/main" val="2263069503"/>
              </p:ext>
            </p:extLst>
          </p:nvPr>
        </p:nvGraphicFramePr>
        <p:xfrm>
          <a:off x="86134" y="6149199"/>
          <a:ext cx="7768814" cy="629286"/>
        </p:xfrm>
        <a:graphic>
          <a:graphicData uri="http://schemas.openxmlformats.org/drawingml/2006/table">
            <a:tbl>
              <a:tblPr firstRow="1" bandRow="1">
                <a:tableStyleId>{17292A2E-F333-43FB-9621-5CBBE7FDCDCB}</a:tableStyleId>
              </a:tblPr>
              <a:tblGrid>
                <a:gridCol w="7768814">
                  <a:extLst>
                    <a:ext uri="{9D8B030D-6E8A-4147-A177-3AD203B41FA5}">
                      <a16:colId xmlns:a16="http://schemas.microsoft.com/office/drawing/2014/main" val="3531925424"/>
                    </a:ext>
                  </a:extLst>
                </a:gridCol>
              </a:tblGrid>
              <a:tr h="195998">
                <a:tc>
                  <a:txBody>
                    <a:bodyPr/>
                    <a:lstStyle/>
                    <a:p>
                      <a:pPr algn="ctr"/>
                      <a:r>
                        <a:rPr lang="en-SG" sz="1100" dirty="0">
                          <a:solidFill>
                            <a:schemeClr val="bg1"/>
                          </a:solidFill>
                        </a:rPr>
                        <a:t>CONCLUSION</a:t>
                      </a:r>
                      <a:endParaRPr lang="en-SG" sz="1700" dirty="0">
                        <a:solidFill>
                          <a:schemeClr val="bg1"/>
                        </a:solidFill>
                      </a:endParaRP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r h="186665">
                <a:tc>
                  <a:txBody>
                    <a:bodyPr/>
                    <a:lstStyle/>
                    <a:p>
                      <a:pPr marL="0" marR="0" lvl="0" indent="0" algn="just" defTabSz="150783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dirty="0">
                          <a:solidFill>
                            <a:schemeClr val="tx1"/>
                          </a:solidFill>
                          <a:cs typeface="Arial"/>
                        </a:rPr>
                        <a:t>This novel approach of splitting the dimensions across two PAPRIKA surveys and combining based on a common linking dimension is a promising method for valuing larger descriptive systems such as the EQ-HWB-S. It could also be applied to the  valuation of bolt-</a:t>
                      </a:r>
                      <a:r>
                        <a:rPr lang="en-US" sz="900" dirty="0" err="1">
                          <a:solidFill>
                            <a:schemeClr val="tx1"/>
                          </a:solidFill>
                          <a:cs typeface="Arial"/>
                        </a:rPr>
                        <a:t>ons</a:t>
                      </a:r>
                      <a:r>
                        <a:rPr lang="en-US" sz="900" dirty="0">
                          <a:solidFill>
                            <a:schemeClr val="tx1"/>
                          </a:solidFill>
                          <a:cs typeface="Arial"/>
                        </a:rPr>
                        <a:t> or even the full EQ-HWB. </a:t>
                      </a:r>
                      <a:r>
                        <a:rPr lang="en-GB" sz="900" dirty="0">
                          <a:solidFill>
                            <a:schemeClr val="tx1"/>
                          </a:solidFill>
                          <a:cs typeface="Arial"/>
                        </a:rPr>
                        <a:t> Further work is required to assess the impact of missing dimensions and response levels. </a:t>
                      </a: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pic>
        <p:nvPicPr>
          <p:cNvPr id="15" name="Picture 14" descr="A picture containing text, logo, font, graphics&#10;&#10;Description automatically generated">
            <a:extLst>
              <a:ext uri="{FF2B5EF4-FFF2-40B4-BE49-F238E27FC236}">
                <a16:creationId xmlns:a16="http://schemas.microsoft.com/office/drawing/2014/main" id="{C83212F8-7005-A823-E5DC-BD4B300148C4}"/>
              </a:ext>
            </a:extLst>
          </p:cNvPr>
          <p:cNvPicPr>
            <a:picLocks noChangeAspect="1"/>
          </p:cNvPicPr>
          <p:nvPr/>
        </p:nvPicPr>
        <p:blipFill>
          <a:blip r:embed="rId6"/>
          <a:stretch>
            <a:fillRect/>
          </a:stretch>
        </p:blipFill>
        <p:spPr>
          <a:xfrm>
            <a:off x="10739085" y="162433"/>
            <a:ext cx="995475" cy="250466"/>
          </a:xfrm>
          <a:prstGeom prst="rect">
            <a:avLst/>
          </a:prstGeom>
        </p:spPr>
      </p:pic>
      <p:pic>
        <p:nvPicPr>
          <p:cNvPr id="11" name="Picture 10">
            <a:extLst>
              <a:ext uri="{FF2B5EF4-FFF2-40B4-BE49-F238E27FC236}">
                <a16:creationId xmlns:a16="http://schemas.microsoft.com/office/drawing/2014/main" id="{E7668F3A-1DED-6F5A-FC6B-72C4590B53BA}"/>
              </a:ext>
            </a:extLst>
          </p:cNvPr>
          <p:cNvPicPr>
            <a:picLocks noChangeAspect="1"/>
          </p:cNvPicPr>
          <p:nvPr/>
        </p:nvPicPr>
        <p:blipFill>
          <a:blip r:embed="rId7"/>
          <a:stretch>
            <a:fillRect/>
          </a:stretch>
        </p:blipFill>
        <p:spPr>
          <a:xfrm>
            <a:off x="238124" y="129126"/>
            <a:ext cx="995475" cy="398191"/>
          </a:xfrm>
          <a:prstGeom prst="rect">
            <a:avLst/>
          </a:prstGeom>
        </p:spPr>
      </p:pic>
      <p:graphicFrame>
        <p:nvGraphicFramePr>
          <p:cNvPr id="23" name="Table 10">
            <a:extLst>
              <a:ext uri="{FF2B5EF4-FFF2-40B4-BE49-F238E27FC236}">
                <a16:creationId xmlns:a16="http://schemas.microsoft.com/office/drawing/2014/main" id="{448D24C3-F63D-1362-BAA9-35A1B43D3757}"/>
              </a:ext>
            </a:extLst>
          </p:cNvPr>
          <p:cNvGraphicFramePr>
            <a:graphicFrameLocks noGrp="1"/>
          </p:cNvGraphicFramePr>
          <p:nvPr>
            <p:extLst>
              <p:ext uri="{D42A27DB-BD31-4B8C-83A1-F6EECF244321}">
                <p14:modId xmlns:p14="http://schemas.microsoft.com/office/powerpoint/2010/main" val="1765564701"/>
              </p:ext>
            </p:extLst>
          </p:nvPr>
        </p:nvGraphicFramePr>
        <p:xfrm>
          <a:off x="7956778" y="6152125"/>
          <a:ext cx="4149087" cy="644832"/>
        </p:xfrm>
        <a:graphic>
          <a:graphicData uri="http://schemas.openxmlformats.org/drawingml/2006/table">
            <a:tbl>
              <a:tblPr firstRow="1" bandRow="1">
                <a:tableStyleId>{17292A2E-F333-43FB-9621-5CBBE7FDCDCB}</a:tableStyleId>
              </a:tblPr>
              <a:tblGrid>
                <a:gridCol w="4149087">
                  <a:extLst>
                    <a:ext uri="{9D8B030D-6E8A-4147-A177-3AD203B41FA5}">
                      <a16:colId xmlns:a16="http://schemas.microsoft.com/office/drawing/2014/main" val="3531925424"/>
                    </a:ext>
                  </a:extLst>
                </a:gridCol>
              </a:tblGrid>
              <a:tr h="206124">
                <a:tc>
                  <a:txBody>
                    <a:bodyPr/>
                    <a:lstStyle/>
                    <a:p>
                      <a:pPr algn="ctr"/>
                      <a:r>
                        <a:rPr lang="en-GB" sz="1000" b="1" kern="1200" dirty="0">
                          <a:solidFill>
                            <a:schemeClr val="bg1"/>
                          </a:solidFill>
                          <a:effectLst/>
                          <a:latin typeface="+mn-lt"/>
                          <a:ea typeface="+mn-ea"/>
                          <a:cs typeface="+mn-cs"/>
                        </a:rPr>
                        <a:t>Acknowledgements</a:t>
                      </a:r>
                      <a:endParaRPr lang="en-SG" sz="1000" dirty="0">
                        <a:solidFill>
                          <a:schemeClr val="bg1"/>
                        </a:solidFill>
                      </a:endParaRP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r h="438708">
                <a:tc>
                  <a:txBody>
                    <a:bodyPr/>
                    <a:lstStyle/>
                    <a:p>
                      <a:pPr marL="0" indent="0" algn="just">
                        <a:buFont typeface="Arial" panose="020B0604020202020204" pitchFamily="34" charset="0"/>
                        <a:buNone/>
                      </a:pPr>
                      <a:r>
                        <a:rPr lang="en-US" sz="900" dirty="0">
                          <a:solidFill>
                            <a:schemeClr val="tx1"/>
                          </a:solidFill>
                          <a:cs typeface="Arial"/>
                        </a:rPr>
                        <a:t>This study was funded by the EuroQol Research Foundation and 1000Minds. </a:t>
                      </a:r>
                    </a:p>
                    <a:p>
                      <a:pPr marL="0" indent="0" algn="just">
                        <a:buFont typeface="Arial" panose="020B0604020202020204" pitchFamily="34" charset="0"/>
                        <a:buNone/>
                      </a:pPr>
                      <a:r>
                        <a:rPr lang="en-US" sz="900" dirty="0">
                          <a:solidFill>
                            <a:schemeClr val="tx1"/>
                          </a:solidFill>
                          <a:cs typeface="Arial"/>
                        </a:rPr>
                        <a:t>Thank you to the study participants and colleagues who provided feedback on the survey. </a:t>
                      </a: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pic>
        <p:nvPicPr>
          <p:cNvPr id="22" name="Picture 21">
            <a:extLst>
              <a:ext uri="{FF2B5EF4-FFF2-40B4-BE49-F238E27FC236}">
                <a16:creationId xmlns:a16="http://schemas.microsoft.com/office/drawing/2014/main" id="{8E77FC7C-BD9C-0621-CFF1-931133784FD2}"/>
              </a:ext>
            </a:extLst>
          </p:cNvPr>
          <p:cNvPicPr>
            <a:picLocks noChangeAspect="1"/>
          </p:cNvPicPr>
          <p:nvPr/>
        </p:nvPicPr>
        <p:blipFill>
          <a:blip r:embed="rId8"/>
          <a:stretch>
            <a:fillRect/>
          </a:stretch>
        </p:blipFill>
        <p:spPr>
          <a:xfrm>
            <a:off x="10578133" y="599813"/>
            <a:ext cx="1156427" cy="271862"/>
          </a:xfrm>
          <a:prstGeom prst="rect">
            <a:avLst/>
          </a:prstGeom>
        </p:spPr>
      </p:pic>
      <p:pic>
        <p:nvPicPr>
          <p:cNvPr id="1026" name="Picture 2">
            <a:extLst>
              <a:ext uri="{FF2B5EF4-FFF2-40B4-BE49-F238E27FC236}">
                <a16:creationId xmlns:a16="http://schemas.microsoft.com/office/drawing/2014/main" id="{A2E2F0B7-B0D3-283A-5D66-25BF84B7F2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2228" y="520939"/>
            <a:ext cx="862317" cy="433853"/>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a:extLst>
              <a:ext uri="{FF2B5EF4-FFF2-40B4-BE49-F238E27FC236}">
                <a16:creationId xmlns:a16="http://schemas.microsoft.com/office/drawing/2014/main" id="{8BA2D2EE-EA06-6B95-A2A9-90731C941B5A}"/>
              </a:ext>
            </a:extLst>
          </p:cNvPr>
          <p:cNvGrpSpPr/>
          <p:nvPr/>
        </p:nvGrpSpPr>
        <p:grpSpPr>
          <a:xfrm>
            <a:off x="7924111" y="3271500"/>
            <a:ext cx="4158835" cy="2647755"/>
            <a:chOff x="7964728" y="3152507"/>
            <a:chExt cx="4158835" cy="2647755"/>
          </a:xfrm>
        </p:grpSpPr>
        <p:pic>
          <p:nvPicPr>
            <p:cNvPr id="28" name="Picture 27">
              <a:extLst>
                <a:ext uri="{FF2B5EF4-FFF2-40B4-BE49-F238E27FC236}">
                  <a16:creationId xmlns:a16="http://schemas.microsoft.com/office/drawing/2014/main" id="{2871D736-B237-9FB5-02CC-2A482A001A5F}"/>
                </a:ext>
              </a:extLst>
            </p:cNvPr>
            <p:cNvPicPr>
              <a:picLocks noChangeAspect="1"/>
            </p:cNvPicPr>
            <p:nvPr/>
          </p:nvPicPr>
          <p:blipFill>
            <a:blip r:embed="rId10"/>
            <a:stretch>
              <a:fillRect/>
            </a:stretch>
          </p:blipFill>
          <p:spPr>
            <a:xfrm>
              <a:off x="7997395" y="3347444"/>
              <a:ext cx="4075368" cy="2452818"/>
            </a:xfrm>
            <a:prstGeom prst="rect">
              <a:avLst/>
            </a:prstGeom>
          </p:spPr>
        </p:pic>
        <p:sp>
          <p:nvSpPr>
            <p:cNvPr id="29" name="Rectangle 2">
              <a:extLst>
                <a:ext uri="{FF2B5EF4-FFF2-40B4-BE49-F238E27FC236}">
                  <a16:creationId xmlns:a16="http://schemas.microsoft.com/office/drawing/2014/main" id="{67B03FC7-32A7-5242-5947-E6DBB12842A7}"/>
                </a:ext>
              </a:extLst>
            </p:cNvPr>
            <p:cNvSpPr>
              <a:spLocks noChangeArrowheads="1"/>
            </p:cNvSpPr>
            <p:nvPr/>
          </p:nvSpPr>
          <p:spPr bwMode="auto">
            <a:xfrm>
              <a:off x="7964728" y="3152507"/>
              <a:ext cx="4158835" cy="1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774" tIns="36278" rIns="21774" bIns="10887" numCol="1" anchor="ctr" anchorCtr="0" compatLnSpc="1">
              <a:prstTxWarp prst="textNoShape">
                <a:avLst/>
              </a:prstTxWarp>
              <a:spAutoFit/>
            </a:bodyPr>
            <a:lstStyle>
              <a:defPPr>
                <a:defRPr lang="en-US"/>
              </a:defPPr>
              <a:lvl1pPr marL="0" algn="l" defTabSz="543316" rtl="0" eaLnBrk="1" latinLnBrk="0" hangingPunct="1">
                <a:defRPr sz="2139" kern="1200">
                  <a:solidFill>
                    <a:schemeClr val="tx1"/>
                  </a:solidFill>
                  <a:latin typeface="+mn-lt"/>
                  <a:ea typeface="+mn-ea"/>
                  <a:cs typeface="+mn-cs"/>
                </a:defRPr>
              </a:lvl1pPr>
              <a:lvl2pPr marL="543316" algn="l" defTabSz="543316" rtl="0" eaLnBrk="1" latinLnBrk="0" hangingPunct="1">
                <a:defRPr sz="2139" kern="1200">
                  <a:solidFill>
                    <a:schemeClr val="tx1"/>
                  </a:solidFill>
                  <a:latin typeface="+mn-lt"/>
                  <a:ea typeface="+mn-ea"/>
                  <a:cs typeface="+mn-cs"/>
                </a:defRPr>
              </a:lvl2pPr>
              <a:lvl3pPr marL="1086633" algn="l" defTabSz="543316" rtl="0" eaLnBrk="1" latinLnBrk="0" hangingPunct="1">
                <a:defRPr sz="2139" kern="1200">
                  <a:solidFill>
                    <a:schemeClr val="tx1"/>
                  </a:solidFill>
                  <a:latin typeface="+mn-lt"/>
                  <a:ea typeface="+mn-ea"/>
                  <a:cs typeface="+mn-cs"/>
                </a:defRPr>
              </a:lvl3pPr>
              <a:lvl4pPr marL="1629949" algn="l" defTabSz="543316" rtl="0" eaLnBrk="1" latinLnBrk="0" hangingPunct="1">
                <a:defRPr sz="2139" kern="1200">
                  <a:solidFill>
                    <a:schemeClr val="tx1"/>
                  </a:solidFill>
                  <a:latin typeface="+mn-lt"/>
                  <a:ea typeface="+mn-ea"/>
                  <a:cs typeface="+mn-cs"/>
                </a:defRPr>
              </a:lvl4pPr>
              <a:lvl5pPr marL="2173267" algn="l" defTabSz="543316" rtl="0" eaLnBrk="1" latinLnBrk="0" hangingPunct="1">
                <a:defRPr sz="2139" kern="1200">
                  <a:solidFill>
                    <a:schemeClr val="tx1"/>
                  </a:solidFill>
                  <a:latin typeface="+mn-lt"/>
                  <a:ea typeface="+mn-ea"/>
                  <a:cs typeface="+mn-cs"/>
                </a:defRPr>
              </a:lvl5pPr>
              <a:lvl6pPr marL="2716582" algn="l" defTabSz="543316" rtl="0" eaLnBrk="1" latinLnBrk="0" hangingPunct="1">
                <a:defRPr sz="2139" kern="1200">
                  <a:solidFill>
                    <a:schemeClr val="tx1"/>
                  </a:solidFill>
                  <a:latin typeface="+mn-lt"/>
                  <a:ea typeface="+mn-ea"/>
                  <a:cs typeface="+mn-cs"/>
                </a:defRPr>
              </a:lvl6pPr>
              <a:lvl7pPr marL="3259899" algn="l" defTabSz="543316" rtl="0" eaLnBrk="1" latinLnBrk="0" hangingPunct="1">
                <a:defRPr sz="2139" kern="1200">
                  <a:solidFill>
                    <a:schemeClr val="tx1"/>
                  </a:solidFill>
                  <a:latin typeface="+mn-lt"/>
                  <a:ea typeface="+mn-ea"/>
                  <a:cs typeface="+mn-cs"/>
                </a:defRPr>
              </a:lvl7pPr>
              <a:lvl8pPr marL="3803215" algn="l" defTabSz="543316" rtl="0" eaLnBrk="1" latinLnBrk="0" hangingPunct="1">
                <a:defRPr sz="2139" kern="1200">
                  <a:solidFill>
                    <a:schemeClr val="tx1"/>
                  </a:solidFill>
                  <a:latin typeface="+mn-lt"/>
                  <a:ea typeface="+mn-ea"/>
                  <a:cs typeface="+mn-cs"/>
                </a:defRPr>
              </a:lvl8pPr>
              <a:lvl9pPr marL="4346531" algn="l" defTabSz="543316" rtl="0" eaLnBrk="1" latinLnBrk="0" hangingPunct="1">
                <a:defRPr sz="2139" kern="1200">
                  <a:solidFill>
                    <a:schemeClr val="tx1"/>
                  </a:solidFill>
                  <a:latin typeface="+mn-lt"/>
                  <a:ea typeface="+mn-ea"/>
                  <a:cs typeface="+mn-cs"/>
                </a:defRPr>
              </a:lvl9pPr>
            </a:lstStyle>
            <a:p>
              <a:pPr marL="0" marR="0" lvl="0" indent="0" defTabSz="217719" rtl="0" eaLnBrk="0" fontAlgn="base" latinLnBrk="0" hangingPunct="0">
                <a:lnSpc>
                  <a:spcPct val="100000"/>
                </a:lnSpc>
                <a:spcBef>
                  <a:spcPct val="0"/>
                </a:spcBef>
                <a:spcAft>
                  <a:spcPct val="0"/>
                </a:spcAft>
                <a:buClrTx/>
                <a:buSzTx/>
                <a:buFontTx/>
                <a:buNone/>
                <a:tabLst/>
              </a:pPr>
              <a:r>
                <a:rPr kumimoji="0" lang="en-US"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  </a:t>
              </a:r>
              <a:r>
                <a:rPr kumimoji="0" lang="id-ID"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Figure </a:t>
              </a:r>
              <a:r>
                <a:rPr kumimoji="0" lang="en-GB"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3</a:t>
              </a:r>
              <a:r>
                <a:rPr kumimoji="0" lang="id-ID"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a:t>
              </a:r>
              <a:r>
                <a:rPr kumimoji="0" lang="en-GB" altLang="en-US" sz="762" b="1" i="0" u="none" strike="noStrike" cap="none" normalizeH="0" baseline="0" dirty="0">
                  <a:ln>
                    <a:noFill/>
                  </a:ln>
                  <a:solidFill>
                    <a:schemeClr val="tx1"/>
                  </a:solidFill>
                  <a:effectLst/>
                  <a:ea typeface="DengXian Light" panose="02010600030101010101" pitchFamily="2" charset="-122"/>
                  <a:cs typeface="Times New Roman" panose="02020603050405020304" pitchFamily="18" charset="0"/>
                </a:rPr>
                <a:t> Comparison of utility decrements (level 3 and 5) for </a:t>
              </a:r>
              <a:r>
                <a:rPr lang="en-GB" altLang="en-US" sz="762" b="1" dirty="0">
                  <a:ea typeface="DengXian Light" panose="02010600030101010101" pitchFamily="2" charset="-122"/>
                  <a:cs typeface="Times New Roman" panose="02020603050405020304" pitchFamily="18" charset="0"/>
                </a:rPr>
                <a:t>PAPRIKA and EQ-PVT</a:t>
              </a:r>
              <a:endParaRPr kumimoji="0" lang="en-US" altLang="en-US" sz="762" i="0" u="none" strike="noStrike" cap="none" normalizeH="0" baseline="0" dirty="0">
                <a:ln>
                  <a:noFill/>
                </a:ln>
                <a:solidFill>
                  <a:srgbClr val="000000"/>
                </a:solidFill>
                <a:effectLst/>
                <a:ea typeface="DengXian Light" panose="02010600030101010101" pitchFamily="2" charset="-122"/>
                <a:cs typeface="Times New Roman" panose="02020603050405020304" pitchFamily="18" charset="0"/>
              </a:endParaRPr>
            </a:p>
          </p:txBody>
        </p:sp>
      </p:grpSp>
      <p:graphicFrame>
        <p:nvGraphicFramePr>
          <p:cNvPr id="31" name="Table 10">
            <a:extLst>
              <a:ext uri="{FF2B5EF4-FFF2-40B4-BE49-F238E27FC236}">
                <a16:creationId xmlns:a16="http://schemas.microsoft.com/office/drawing/2014/main" id="{28F83B73-B07B-29E4-00AC-31AC708F5A70}"/>
              </a:ext>
            </a:extLst>
          </p:cNvPr>
          <p:cNvGraphicFramePr>
            <a:graphicFrameLocks noGrp="1"/>
          </p:cNvGraphicFramePr>
          <p:nvPr>
            <p:extLst>
              <p:ext uri="{D42A27DB-BD31-4B8C-83A1-F6EECF244321}">
                <p14:modId xmlns:p14="http://schemas.microsoft.com/office/powerpoint/2010/main" val="1266472714"/>
              </p:ext>
            </p:extLst>
          </p:nvPr>
        </p:nvGraphicFramePr>
        <p:xfrm>
          <a:off x="3397246" y="4807296"/>
          <a:ext cx="4457701" cy="1315086"/>
        </p:xfrm>
        <a:graphic>
          <a:graphicData uri="http://schemas.openxmlformats.org/drawingml/2006/table">
            <a:tbl>
              <a:tblPr firstRow="1" bandRow="1">
                <a:tableStyleId>{17292A2E-F333-43FB-9621-5CBBE7FDCDCB}</a:tableStyleId>
              </a:tblPr>
              <a:tblGrid>
                <a:gridCol w="4457701">
                  <a:extLst>
                    <a:ext uri="{9D8B030D-6E8A-4147-A177-3AD203B41FA5}">
                      <a16:colId xmlns:a16="http://schemas.microsoft.com/office/drawing/2014/main" val="3531925424"/>
                    </a:ext>
                  </a:extLst>
                </a:gridCol>
              </a:tblGrid>
              <a:tr h="195998">
                <a:tc>
                  <a:txBody>
                    <a:bodyPr/>
                    <a:lstStyle/>
                    <a:p>
                      <a:pPr algn="ctr"/>
                      <a:r>
                        <a:rPr lang="en-SG" sz="1100" dirty="0">
                          <a:solidFill>
                            <a:schemeClr val="bg1"/>
                          </a:solidFill>
                        </a:rPr>
                        <a:t>DISCUSSION</a:t>
                      </a:r>
                      <a:endParaRPr lang="en-SG" sz="1700" dirty="0">
                        <a:solidFill>
                          <a:schemeClr val="bg1"/>
                        </a:solidFill>
                      </a:endParaRP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287695987"/>
                  </a:ext>
                </a:extLst>
              </a:tr>
              <a:tr h="193959">
                <a:tc>
                  <a:txBody>
                    <a:bodyPr/>
                    <a:lstStyle/>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solidFill>
                            <a:schemeClr val="tx1"/>
                          </a:solidFill>
                          <a:cs typeface="Arial"/>
                        </a:rPr>
                        <a:t>PAPRIKA was successfully adapted for use with EQ-HWB-S and was found to be feasible based on respondent feedback and the results which are not dissimilar to other approaches. Dimensions such as cognition had relatively larger weights in PAPRIKA which may reflect a reduction in attribute non-attendance. </a:t>
                      </a:r>
                    </a:p>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solidFill>
                            <a:schemeClr val="tx1"/>
                          </a:solidFill>
                          <a:cs typeface="Arial"/>
                        </a:rPr>
                        <a:t>Like other PAPRIKA studies, a large proportion of participants were excluded to ensure data quality. The final sample was older than the general population. Furthermore, participants only saw half of the dimensions in the DCE which assumes preferences were not affected by either present or missing dimensions. </a:t>
                      </a:r>
                      <a:endParaRPr lang="en-GB" sz="900" dirty="0">
                        <a:solidFill>
                          <a:schemeClr val="tx1"/>
                        </a:solidFill>
                        <a:cs typeface="Arial"/>
                      </a:endParaRP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graphicFrame>
        <p:nvGraphicFramePr>
          <p:cNvPr id="2" name="Table 10">
            <a:extLst>
              <a:ext uri="{FF2B5EF4-FFF2-40B4-BE49-F238E27FC236}">
                <a16:creationId xmlns:a16="http://schemas.microsoft.com/office/drawing/2014/main" id="{034B99C7-9A74-45FD-E6BD-D190DB79C48E}"/>
              </a:ext>
            </a:extLst>
          </p:cNvPr>
          <p:cNvGraphicFramePr>
            <a:graphicFrameLocks noGrp="1"/>
          </p:cNvGraphicFramePr>
          <p:nvPr>
            <p:extLst>
              <p:ext uri="{D42A27DB-BD31-4B8C-83A1-F6EECF244321}">
                <p14:modId xmlns:p14="http://schemas.microsoft.com/office/powerpoint/2010/main" val="1168341341"/>
              </p:ext>
            </p:extLst>
          </p:nvPr>
        </p:nvGraphicFramePr>
        <p:xfrm>
          <a:off x="3397247" y="3099523"/>
          <a:ext cx="4370313" cy="1667728"/>
        </p:xfrm>
        <a:graphic>
          <a:graphicData uri="http://schemas.openxmlformats.org/drawingml/2006/table">
            <a:tbl>
              <a:tblPr firstRow="1" bandRow="1">
                <a:tableStyleId>{17292A2E-F333-43FB-9621-5CBBE7FDCDCB}</a:tableStyleId>
              </a:tblPr>
              <a:tblGrid>
                <a:gridCol w="4370313">
                  <a:extLst>
                    <a:ext uri="{9D8B030D-6E8A-4147-A177-3AD203B41FA5}">
                      <a16:colId xmlns:a16="http://schemas.microsoft.com/office/drawing/2014/main" val="3531925424"/>
                    </a:ext>
                  </a:extLst>
                </a:gridCol>
              </a:tblGrid>
              <a:tr h="1527721">
                <a:tc>
                  <a:txBody>
                    <a:bodyPr/>
                    <a:lstStyle/>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cs typeface="Arial"/>
                        </a:rPr>
                        <a:t>The majority of the DCE respondents (&gt;70%) agreed that the DCE questions were easy to understand and reflected their preferences in terms of ranking, were confident in their answers, and did not get bored or tired completing the survey. </a:t>
                      </a:r>
                    </a:p>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cs typeface="Arial"/>
                        </a:rPr>
                        <a:t>The mean pairwise questions across the two DCEs was 22.3 (Median 23, range 10-35). </a:t>
                      </a:r>
                    </a:p>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cs typeface="Arial"/>
                        </a:rPr>
                        <a:t>In the DCEs, pain was most commonly ranked as first (most disliked) whereas activity, mobility, and sadness/depression were second mirroring the ranking from the EQ-PVT study. </a:t>
                      </a:r>
                    </a:p>
                    <a:p>
                      <a:pPr marL="108000" marR="0" lvl="0" indent="-10800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tx1"/>
                          </a:solidFill>
                          <a:cs typeface="Arial"/>
                        </a:rPr>
                        <a:t>The worst state had a value of -0.342 compared to -0.384 for EQ-PVT. The mean absolute difference between dimension weights from PAPRIKA and EQ-PVT was 0.005 but differences varied by dimension, e.g., PAPRIKA gave less weight to mobility but more to cognition while pain had a much larger weight in EQ-PVT (Figure 3). Levels 2 (not shown) and 3 had small weights for both PAPRIKA and EQ-PVT.</a:t>
                      </a:r>
                      <a:endParaRPr lang="en-GB" sz="900" b="0" dirty="0">
                        <a:solidFill>
                          <a:schemeClr val="tx1"/>
                        </a:solidFill>
                        <a:cs typeface="Arial"/>
                      </a:endParaRP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253255503"/>
                  </a:ext>
                </a:extLst>
              </a:tr>
            </a:tbl>
          </a:graphicData>
        </a:graphic>
      </p:graphicFrame>
      <p:graphicFrame>
        <p:nvGraphicFramePr>
          <p:cNvPr id="3" name="Table 10">
            <a:extLst>
              <a:ext uri="{FF2B5EF4-FFF2-40B4-BE49-F238E27FC236}">
                <a16:creationId xmlns:a16="http://schemas.microsoft.com/office/drawing/2014/main" id="{60C8FDB0-221B-49F2-509E-730C10949651}"/>
              </a:ext>
            </a:extLst>
          </p:cNvPr>
          <p:cNvGraphicFramePr>
            <a:graphicFrameLocks noGrp="1"/>
          </p:cNvGraphicFramePr>
          <p:nvPr>
            <p:extLst>
              <p:ext uri="{D42A27DB-BD31-4B8C-83A1-F6EECF244321}">
                <p14:modId xmlns:p14="http://schemas.microsoft.com/office/powerpoint/2010/main" val="2304564974"/>
              </p:ext>
            </p:extLst>
          </p:nvPr>
        </p:nvGraphicFramePr>
        <p:xfrm>
          <a:off x="94609" y="3097642"/>
          <a:ext cx="3302637" cy="981928"/>
        </p:xfrm>
        <a:graphic>
          <a:graphicData uri="http://schemas.openxmlformats.org/drawingml/2006/table">
            <a:tbl>
              <a:tblPr firstRow="1" bandRow="1">
                <a:tableStyleId>{17292A2E-F333-43FB-9621-5CBBE7FDCDCB}</a:tableStyleId>
              </a:tblPr>
              <a:tblGrid>
                <a:gridCol w="3302637">
                  <a:extLst>
                    <a:ext uri="{9D8B030D-6E8A-4147-A177-3AD203B41FA5}">
                      <a16:colId xmlns:a16="http://schemas.microsoft.com/office/drawing/2014/main" val="3531925424"/>
                    </a:ext>
                  </a:extLst>
                </a:gridCol>
              </a:tblGrid>
              <a:tr h="916426">
                <a:tc>
                  <a:txBody>
                    <a:bodyPr/>
                    <a:lstStyle/>
                    <a:p>
                      <a:pPr marL="108000" indent="-108000" algn="just">
                        <a:buFont typeface="Arial" panose="020B0604020202020204" pitchFamily="34" charset="0"/>
                        <a:buChar char="•"/>
                      </a:pPr>
                      <a:r>
                        <a:rPr lang="en-GB" sz="900" b="0" dirty="0">
                          <a:solidFill>
                            <a:schemeClr val="tx1"/>
                          </a:solidFill>
                          <a:cs typeface="Arial"/>
                        </a:rPr>
                        <a:t>There were 755 and 869 individuals who started the survey and 45% and 42% were excluded for different reasons (Figure 2). Of those included in the DCE surveys 51% were female and 54% were aged 55 years or over. </a:t>
                      </a:r>
                    </a:p>
                    <a:p>
                      <a:pPr marL="108000" indent="-108000" algn="just">
                        <a:buFont typeface="Arial" panose="020B0604020202020204" pitchFamily="34" charset="0"/>
                        <a:buChar char="•"/>
                      </a:pPr>
                      <a:r>
                        <a:rPr lang="en-US" sz="900" b="0" dirty="0">
                          <a:solidFill>
                            <a:schemeClr val="tx1"/>
                          </a:solidFill>
                          <a:cs typeface="Arial"/>
                        </a:rPr>
                        <a:t>The median time per choice was 9.6 seconds (range 6 to 30.5) and the median time to complete the two DCE surveys was 9 mins 42 secs and 8 mins 56 secs respectively</a:t>
                      </a:r>
                    </a:p>
                  </a:txBody>
                  <a:tcPr marL="21808" marR="21808" marT="10904" marB="10904">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253255503"/>
                  </a:ext>
                </a:extLst>
              </a:tr>
            </a:tbl>
          </a:graphicData>
        </a:graphic>
      </p:graphicFrame>
    </p:spTree>
    <p:extLst>
      <p:ext uri="{BB962C8B-B14F-4D97-AF65-F5344CB8AC3E}">
        <p14:creationId xmlns:p14="http://schemas.microsoft.com/office/powerpoint/2010/main" val="2296126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3F112A-2A4C-4300-BBF5-B439F5E84583}"/>
</file>

<file path=customXml/itemProps2.xml><?xml version="1.0" encoding="utf-8"?>
<ds:datastoreItem xmlns:ds="http://schemas.openxmlformats.org/officeDocument/2006/customXml" ds:itemID="{A4D971C4-7C83-4A1C-852F-65F06000DE28}"/>
</file>

<file path=docProps/app.xml><?xml version="1.0" encoding="utf-8"?>
<Properties xmlns="http://schemas.openxmlformats.org/officeDocument/2006/extended-properties" xmlns:vt="http://schemas.openxmlformats.org/officeDocument/2006/docPropsVTypes">
  <TotalTime>329</TotalTime>
  <Words>885</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DengXian</vt:lpstr>
      <vt:lpstr>DengXian Light</vt:lpstr>
      <vt:lpstr>Aptos</vt: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Clara Mukuria</dc:creator>
  <cp:lastModifiedBy>Clara Mukuria</cp:lastModifiedBy>
  <cp:revision>15</cp:revision>
  <dcterms:created xsi:type="dcterms:W3CDTF">2024-02-08T18:12:39Z</dcterms:created>
  <dcterms:modified xsi:type="dcterms:W3CDTF">2024-02-12T11:55:01Z</dcterms:modified>
</cp:coreProperties>
</file>