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4"/>
  </p:sldMasterIdLst>
  <p:notesMasterIdLst>
    <p:notesMasterId r:id="rId6"/>
  </p:notesMasterIdLst>
  <p:sldIdLst>
    <p:sldId id="257" r:id="rId5"/>
  </p:sldIdLst>
  <p:sldSz cx="51200050" cy="28800425"/>
  <p:notesSz cx="6858000" cy="9144000"/>
  <p:defaultTextStyle>
    <a:defPPr>
      <a:defRPr lang="en-US"/>
    </a:defPPr>
    <a:lvl1pPr marL="0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1pPr>
    <a:lvl2pPr marL="2281881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2pPr>
    <a:lvl3pPr marL="4563768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3pPr>
    <a:lvl4pPr marL="6845648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4pPr>
    <a:lvl5pPr marL="9127537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5pPr>
    <a:lvl6pPr marL="11409417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6pPr>
    <a:lvl7pPr marL="13691301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7pPr>
    <a:lvl8pPr marL="15973185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8pPr>
    <a:lvl9pPr marL="18255067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612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B99F40-7037-2828-DB22-788BE233C188}" name="Nance Devlin" initials="ND" userId="462ee49d582f90fd" providerId="Windows Live"/>
  <p188:author id="{8D32A75B-A9E2-703C-2F56-437788DE34F6}" name="Zhuxin Mao" initials="ZM" userId="S::ZMao@ad.ua.ac.be::2ecd3b0c-57b3-46e0-9cf0-acabea330c1a" providerId="AD"/>
  <p188:author id="{DA69B4BF-D20E-6E3B-CDB7-1604671B1F2C}" name="Nancy Devlin" initials="ND" userId="S::nancy.devlin@unimelb.edu.au::2fc89e06-0c35-41a9-a268-4fdd3b4062d1" providerId="AD"/>
  <p188:author id="{A50E38C6-24B3-3D0D-04F1-D16B9A05EE29}" name="Yishi Huang" initials="YH" userId="S::yishi.huang1@unimelb.edu.au::72ab44c7-1461-4249-869d-6c8d5a1bfb6d" providerId="AD"/>
  <p188:author id="{BFC5CECD-4F98-DD2B-EBEA-98D678B0F5E4}" name="tianxin pan" initials="tp" userId="052cd6ed3c5a53dc" providerId="Windows Live"/>
  <p188:author id="{C03EAEE5-28E3-03BB-BD78-190B1DCA4614}" name="Luo Nan" initials="LN" userId="S::ephln@nus.edu.sg::10e27e06-d834-43c3-86c4-7092e4356947" providerId="AD"/>
  <p188:author id="{A199D9ED-4E2A-E6DA-A810-332A52D45D7B}" name="Brendan Mulhern" initials="BM" userId="S::Brendan.Mulhern@uts.edu.au::4cc2c911-c1e7-4abd-8bb1-1fdd6436d6e4" providerId="AD"/>
  <p188:author id="{C0C122F3-ECD0-E230-3ED1-AE01C37510A1}" name="Melanie Calvert (Institute of Applied Health Research)" initials="MC" userId="S::m.calvert@bham.ac.uk::59f1645c-356c-4e87-9c53-8395469d0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F99"/>
    <a:srgbClr val="1F66B1"/>
    <a:srgbClr val="5E439D"/>
    <a:srgbClr val="003D7C"/>
    <a:srgbClr val="00445A"/>
    <a:srgbClr val="C7DAF1"/>
    <a:srgbClr val="775B9B"/>
    <a:srgbClr val="019524"/>
    <a:srgbClr val="4C3A62"/>
    <a:srgbClr val="206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7" autoAdjust="0"/>
    <p:restoredTop sz="95226" autoAdjust="0"/>
  </p:normalViewPr>
  <p:slideViewPr>
    <p:cSldViewPr snapToObjects="1">
      <p:cViewPr varScale="1">
        <p:scale>
          <a:sx n="19" d="100"/>
          <a:sy n="19" d="100"/>
        </p:scale>
        <p:origin x="1214" y="139"/>
      </p:cViewPr>
      <p:guideLst>
        <p:guide orient="horz" pos="9071"/>
        <p:guide pos="16127"/>
      </p:guideLst>
    </p:cSldViewPr>
  </p:slideViewPr>
  <p:notesTextViewPr>
    <p:cViewPr>
      <p:scale>
        <a:sx n="150" d="100"/>
        <a:sy n="150" d="100"/>
      </p:scale>
      <p:origin x="0" y="-1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nxin pan" userId="052cd6ed3c5a53dc" providerId="LiveId" clId="{377C94ED-0506-4425-8332-F8F44F08281D}"/>
    <pc:docChg chg="modSld">
      <pc:chgData name="tianxin pan" userId="052cd6ed3c5a53dc" providerId="LiveId" clId="{377C94ED-0506-4425-8332-F8F44F08281D}" dt="2024-02-12T06:56:48.213" v="99" actId="20577"/>
      <pc:docMkLst>
        <pc:docMk/>
      </pc:docMkLst>
      <pc:sldChg chg="modSp mod">
        <pc:chgData name="tianxin pan" userId="052cd6ed3c5a53dc" providerId="LiveId" clId="{377C94ED-0506-4425-8332-F8F44F08281D}" dt="2024-02-12T06:56:48.213" v="99" actId="20577"/>
        <pc:sldMkLst>
          <pc:docMk/>
          <pc:sldMk cId="859597383" sldId="257"/>
        </pc:sldMkLst>
        <pc:spChg chg="mod">
          <ac:chgData name="tianxin pan" userId="052cd6ed3c5a53dc" providerId="LiveId" clId="{377C94ED-0506-4425-8332-F8F44F08281D}" dt="2024-02-12T06:52:58.224" v="0" actId="1036"/>
          <ac:spMkLst>
            <pc:docMk/>
            <pc:sldMk cId="859597383" sldId="257"/>
            <ac:spMk id="11" creationId="{0C416AF9-3EBB-5D3E-9E49-62B94E84762B}"/>
          </ac:spMkLst>
        </pc:spChg>
        <pc:spChg chg="mod">
          <ac:chgData name="tianxin pan" userId="052cd6ed3c5a53dc" providerId="LiveId" clId="{377C94ED-0506-4425-8332-F8F44F08281D}" dt="2024-02-12T06:54:40.313" v="74" actId="1036"/>
          <ac:spMkLst>
            <pc:docMk/>
            <pc:sldMk cId="859597383" sldId="257"/>
            <ac:spMk id="28" creationId="{44DECAA1-9ABF-4BDC-F60A-C0BA371CD145}"/>
          </ac:spMkLst>
        </pc:spChg>
        <pc:spChg chg="mod">
          <ac:chgData name="tianxin pan" userId="052cd6ed3c5a53dc" providerId="LiveId" clId="{377C94ED-0506-4425-8332-F8F44F08281D}" dt="2024-02-12T06:54:46.755" v="81" actId="1035"/>
          <ac:spMkLst>
            <pc:docMk/>
            <pc:sldMk cId="859597383" sldId="257"/>
            <ac:spMk id="1045" creationId="{43C2EB43-818A-0F0A-E6F5-C9B72DE3B85D}"/>
          </ac:spMkLst>
        </pc:spChg>
        <pc:graphicFrameChg chg="mod modGraphic">
          <ac:chgData name="tianxin pan" userId="052cd6ed3c5a53dc" providerId="LiveId" clId="{377C94ED-0506-4425-8332-F8F44F08281D}" dt="2024-02-12T06:56:48.213" v="99" actId="20577"/>
          <ac:graphicFrameMkLst>
            <pc:docMk/>
            <pc:sldMk cId="859597383" sldId="257"/>
            <ac:graphicFrameMk id="5" creationId="{4F8EBD1A-ACAC-9F25-F0C2-80CF94D6C778}"/>
          </ac:graphicFrameMkLst>
        </pc:graphicFrameChg>
        <pc:graphicFrameChg chg="mod modGraphic">
          <ac:chgData name="tianxin pan" userId="052cd6ed3c5a53dc" providerId="LiveId" clId="{377C94ED-0506-4425-8332-F8F44F08281D}" dt="2024-02-12T06:55:12.219" v="95" actId="14100"/>
          <ac:graphicFrameMkLst>
            <pc:docMk/>
            <pc:sldMk cId="859597383" sldId="257"/>
            <ac:graphicFrameMk id="31" creationId="{F7DE6433-BD4E-E36B-AA89-7CA8C191812D}"/>
          </ac:graphicFrameMkLst>
        </pc:graphicFrameChg>
        <pc:picChg chg="mod">
          <ac:chgData name="tianxin pan" userId="052cd6ed3c5a53dc" providerId="LiveId" clId="{377C94ED-0506-4425-8332-F8F44F08281D}" dt="2024-02-12T06:54:42.775" v="78" actId="1035"/>
          <ac:picMkLst>
            <pc:docMk/>
            <pc:sldMk cId="859597383" sldId="257"/>
            <ac:picMk id="3" creationId="{425EA51F-7B7F-AF8F-562F-132FCB7C26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55ADF-2FAE-B64E-B4E2-F04686D2D4EE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7AD2-DFEE-9F4C-8BBC-4200231E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1pPr>
    <a:lvl2pPr marL="410651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2pPr>
    <a:lvl3pPr marL="821302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3pPr>
    <a:lvl4pPr marL="1231950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4pPr>
    <a:lvl5pPr marL="1642600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5pPr>
    <a:lvl6pPr marL="2053251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6pPr>
    <a:lvl7pPr marL="2463902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7pPr>
    <a:lvl8pPr marL="2874552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8pPr>
    <a:lvl9pPr marL="3285203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7AD2-DFEE-9F4C-8BBC-4200231E1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004" y="8946803"/>
            <a:ext cx="43520043" cy="6173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009" y="16320242"/>
            <a:ext cx="35840034" cy="73601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0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1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31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3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4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5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6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0038" y="1153354"/>
            <a:ext cx="11520011" cy="245736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003" y="1153354"/>
            <a:ext cx="33706700" cy="24573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51" y="18506944"/>
            <a:ext cx="43520043" cy="5720084"/>
          </a:xfrm>
        </p:spPr>
        <p:txBody>
          <a:bodyPr anchor="t"/>
          <a:lstStyle>
            <a:lvl1pPr algn="l">
              <a:defRPr sz="131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451" y="12206852"/>
            <a:ext cx="43520043" cy="6300090"/>
          </a:xfrm>
        </p:spPr>
        <p:txBody>
          <a:bodyPr anchor="b"/>
          <a:lstStyle>
            <a:lvl1pPr marL="0" indent="0">
              <a:buNone/>
              <a:defRPr sz="6587">
                <a:solidFill>
                  <a:schemeClr val="tx1">
                    <a:tint val="75000"/>
                  </a:schemeClr>
                </a:solidFill>
              </a:defRPr>
            </a:lvl1pPr>
            <a:lvl2pPr marL="1507830" indent="0">
              <a:buNone/>
              <a:defRPr sz="5934">
                <a:solidFill>
                  <a:schemeClr val="tx1">
                    <a:tint val="75000"/>
                  </a:schemeClr>
                </a:solidFill>
              </a:defRPr>
            </a:lvl2pPr>
            <a:lvl3pPr marL="3015658" indent="0">
              <a:buNone/>
              <a:defRPr sz="5281">
                <a:solidFill>
                  <a:schemeClr val="tx1">
                    <a:tint val="75000"/>
                  </a:schemeClr>
                </a:solidFill>
              </a:defRPr>
            </a:lvl3pPr>
            <a:lvl4pPr marL="4523489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4pPr>
            <a:lvl5pPr marL="6031319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5pPr>
            <a:lvl6pPr marL="7539148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6pPr>
            <a:lvl7pPr marL="9046978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7pPr>
            <a:lvl8pPr marL="10554807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8pPr>
            <a:lvl9pPr marL="12062637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005" y="6720102"/>
            <a:ext cx="22613354" cy="19006949"/>
          </a:xfrm>
        </p:spPr>
        <p:txBody>
          <a:bodyPr/>
          <a:lstStyle>
            <a:lvl1pPr>
              <a:defRPr sz="9257"/>
            </a:lvl1pPr>
            <a:lvl2pPr>
              <a:defRPr sz="7893"/>
            </a:lvl2pPr>
            <a:lvl3pPr>
              <a:defRPr sz="6587"/>
            </a:lvl3pPr>
            <a:lvl4pPr>
              <a:defRPr sz="5934"/>
            </a:lvl4pPr>
            <a:lvl5pPr>
              <a:defRPr sz="5934"/>
            </a:lvl5pPr>
            <a:lvl6pPr>
              <a:defRPr sz="5934"/>
            </a:lvl6pPr>
            <a:lvl7pPr>
              <a:defRPr sz="5934"/>
            </a:lvl7pPr>
            <a:lvl8pPr>
              <a:defRPr sz="5934"/>
            </a:lvl8pPr>
            <a:lvl9pPr>
              <a:defRPr sz="5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6693" y="6720102"/>
            <a:ext cx="22613354" cy="19006949"/>
          </a:xfrm>
        </p:spPr>
        <p:txBody>
          <a:bodyPr/>
          <a:lstStyle>
            <a:lvl1pPr>
              <a:defRPr sz="9257"/>
            </a:lvl1pPr>
            <a:lvl2pPr>
              <a:defRPr sz="7893"/>
            </a:lvl2pPr>
            <a:lvl3pPr>
              <a:defRPr sz="6587"/>
            </a:lvl3pPr>
            <a:lvl4pPr>
              <a:defRPr sz="5934"/>
            </a:lvl4pPr>
            <a:lvl5pPr>
              <a:defRPr sz="5934"/>
            </a:lvl5pPr>
            <a:lvl6pPr>
              <a:defRPr sz="5934"/>
            </a:lvl6pPr>
            <a:lvl7pPr>
              <a:defRPr sz="5934"/>
            </a:lvl7pPr>
            <a:lvl8pPr>
              <a:defRPr sz="5934"/>
            </a:lvl8pPr>
            <a:lvl9pPr>
              <a:defRPr sz="5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003" y="6446766"/>
            <a:ext cx="22622247" cy="2686704"/>
          </a:xfrm>
        </p:spPr>
        <p:txBody>
          <a:bodyPr anchor="b"/>
          <a:lstStyle>
            <a:lvl1pPr marL="0" indent="0">
              <a:buNone/>
              <a:defRPr sz="7893" b="1"/>
            </a:lvl1pPr>
            <a:lvl2pPr marL="1507830" indent="0">
              <a:buNone/>
              <a:defRPr sz="6587" b="1"/>
            </a:lvl2pPr>
            <a:lvl3pPr marL="3015658" indent="0">
              <a:buNone/>
              <a:defRPr sz="5934" b="1"/>
            </a:lvl3pPr>
            <a:lvl4pPr marL="4523489" indent="0">
              <a:buNone/>
              <a:defRPr sz="5281" b="1"/>
            </a:lvl4pPr>
            <a:lvl5pPr marL="6031319" indent="0">
              <a:buNone/>
              <a:defRPr sz="5281" b="1"/>
            </a:lvl5pPr>
            <a:lvl6pPr marL="7539148" indent="0">
              <a:buNone/>
              <a:defRPr sz="5281" b="1"/>
            </a:lvl6pPr>
            <a:lvl7pPr marL="9046978" indent="0">
              <a:buNone/>
              <a:defRPr sz="5281" b="1"/>
            </a:lvl7pPr>
            <a:lvl8pPr marL="10554807" indent="0">
              <a:buNone/>
              <a:defRPr sz="5281" b="1"/>
            </a:lvl8pPr>
            <a:lvl9pPr marL="12062637" indent="0">
              <a:buNone/>
              <a:defRPr sz="52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003" y="9133469"/>
            <a:ext cx="22622247" cy="16593581"/>
          </a:xfrm>
        </p:spPr>
        <p:txBody>
          <a:bodyPr/>
          <a:lstStyle>
            <a:lvl1pPr>
              <a:defRPr sz="7893"/>
            </a:lvl1pPr>
            <a:lvl2pPr>
              <a:defRPr sz="6587"/>
            </a:lvl2pPr>
            <a:lvl3pPr>
              <a:defRPr sz="5934"/>
            </a:lvl3pPr>
            <a:lvl4pPr>
              <a:defRPr sz="5281"/>
            </a:lvl4pPr>
            <a:lvl5pPr>
              <a:defRPr sz="5281"/>
            </a:lvl5pPr>
            <a:lvl6pPr>
              <a:defRPr sz="5281"/>
            </a:lvl6pPr>
            <a:lvl7pPr>
              <a:defRPr sz="5281"/>
            </a:lvl7pPr>
            <a:lvl8pPr>
              <a:defRPr sz="5281"/>
            </a:lvl8pPr>
            <a:lvl9pPr>
              <a:defRPr sz="5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08919" y="6446766"/>
            <a:ext cx="22631132" cy="2686704"/>
          </a:xfrm>
        </p:spPr>
        <p:txBody>
          <a:bodyPr anchor="b"/>
          <a:lstStyle>
            <a:lvl1pPr marL="0" indent="0">
              <a:buNone/>
              <a:defRPr sz="7893" b="1"/>
            </a:lvl1pPr>
            <a:lvl2pPr marL="1507830" indent="0">
              <a:buNone/>
              <a:defRPr sz="6587" b="1"/>
            </a:lvl2pPr>
            <a:lvl3pPr marL="3015658" indent="0">
              <a:buNone/>
              <a:defRPr sz="5934" b="1"/>
            </a:lvl3pPr>
            <a:lvl4pPr marL="4523489" indent="0">
              <a:buNone/>
              <a:defRPr sz="5281" b="1"/>
            </a:lvl4pPr>
            <a:lvl5pPr marL="6031319" indent="0">
              <a:buNone/>
              <a:defRPr sz="5281" b="1"/>
            </a:lvl5pPr>
            <a:lvl6pPr marL="7539148" indent="0">
              <a:buNone/>
              <a:defRPr sz="5281" b="1"/>
            </a:lvl6pPr>
            <a:lvl7pPr marL="9046978" indent="0">
              <a:buNone/>
              <a:defRPr sz="5281" b="1"/>
            </a:lvl7pPr>
            <a:lvl8pPr marL="10554807" indent="0">
              <a:buNone/>
              <a:defRPr sz="5281" b="1"/>
            </a:lvl8pPr>
            <a:lvl9pPr marL="12062637" indent="0">
              <a:buNone/>
              <a:defRPr sz="52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08919" y="9133469"/>
            <a:ext cx="22631132" cy="16593581"/>
          </a:xfrm>
        </p:spPr>
        <p:txBody>
          <a:bodyPr/>
          <a:lstStyle>
            <a:lvl1pPr>
              <a:defRPr sz="7893"/>
            </a:lvl1pPr>
            <a:lvl2pPr>
              <a:defRPr sz="6587"/>
            </a:lvl2pPr>
            <a:lvl3pPr>
              <a:defRPr sz="5934"/>
            </a:lvl3pPr>
            <a:lvl4pPr>
              <a:defRPr sz="5281"/>
            </a:lvl4pPr>
            <a:lvl5pPr>
              <a:defRPr sz="5281"/>
            </a:lvl5pPr>
            <a:lvl6pPr>
              <a:defRPr sz="5281"/>
            </a:lvl6pPr>
            <a:lvl7pPr>
              <a:defRPr sz="5281"/>
            </a:lvl7pPr>
            <a:lvl8pPr>
              <a:defRPr sz="5281"/>
            </a:lvl8pPr>
            <a:lvl9pPr>
              <a:defRPr sz="5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007" y="1146686"/>
            <a:ext cx="16844463" cy="4880071"/>
          </a:xfrm>
        </p:spPr>
        <p:txBody>
          <a:bodyPr anchor="b"/>
          <a:lstStyle>
            <a:lvl1pPr algn="l">
              <a:defRPr sz="65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7802" y="1146688"/>
            <a:ext cx="28622250" cy="24580364"/>
          </a:xfrm>
        </p:spPr>
        <p:txBody>
          <a:bodyPr/>
          <a:lstStyle>
            <a:lvl1pPr>
              <a:defRPr sz="10562"/>
            </a:lvl1pPr>
            <a:lvl2pPr>
              <a:defRPr sz="9257"/>
            </a:lvl2pPr>
            <a:lvl3pPr>
              <a:defRPr sz="7893"/>
            </a:lvl3pPr>
            <a:lvl4pPr>
              <a:defRPr sz="6587"/>
            </a:lvl4pPr>
            <a:lvl5pPr>
              <a:defRPr sz="6587"/>
            </a:lvl5pPr>
            <a:lvl6pPr>
              <a:defRPr sz="6587"/>
            </a:lvl6pPr>
            <a:lvl7pPr>
              <a:defRPr sz="6587"/>
            </a:lvl7pPr>
            <a:lvl8pPr>
              <a:defRPr sz="6587"/>
            </a:lvl8pPr>
            <a:lvl9pPr>
              <a:defRPr sz="6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007" y="6026762"/>
            <a:ext cx="16844463" cy="19700293"/>
          </a:xfrm>
        </p:spPr>
        <p:txBody>
          <a:bodyPr/>
          <a:lstStyle>
            <a:lvl1pPr marL="0" indent="0">
              <a:buNone/>
              <a:defRPr sz="4628"/>
            </a:lvl1pPr>
            <a:lvl2pPr marL="1507830" indent="0">
              <a:buNone/>
              <a:defRPr sz="3975"/>
            </a:lvl2pPr>
            <a:lvl3pPr marL="3015658" indent="0">
              <a:buNone/>
              <a:defRPr sz="3322"/>
            </a:lvl3pPr>
            <a:lvl4pPr marL="4523489" indent="0">
              <a:buNone/>
              <a:defRPr sz="2968"/>
            </a:lvl4pPr>
            <a:lvl5pPr marL="6031319" indent="0">
              <a:buNone/>
              <a:defRPr sz="2968"/>
            </a:lvl5pPr>
            <a:lvl6pPr marL="7539148" indent="0">
              <a:buNone/>
              <a:defRPr sz="2968"/>
            </a:lvl6pPr>
            <a:lvl7pPr marL="9046978" indent="0">
              <a:buNone/>
              <a:defRPr sz="2968"/>
            </a:lvl7pPr>
            <a:lvl8pPr marL="10554807" indent="0">
              <a:buNone/>
              <a:defRPr sz="2968"/>
            </a:lvl8pPr>
            <a:lvl9pPr marL="12062637" indent="0">
              <a:buNone/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9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570" y="20160297"/>
            <a:ext cx="30720030" cy="2380038"/>
          </a:xfrm>
        </p:spPr>
        <p:txBody>
          <a:bodyPr anchor="b"/>
          <a:lstStyle>
            <a:lvl1pPr algn="l">
              <a:defRPr sz="65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570" y="2573376"/>
            <a:ext cx="30720030" cy="17280255"/>
          </a:xfrm>
        </p:spPr>
        <p:txBody>
          <a:bodyPr/>
          <a:lstStyle>
            <a:lvl1pPr marL="0" indent="0">
              <a:buNone/>
              <a:defRPr sz="10562"/>
            </a:lvl1pPr>
            <a:lvl2pPr marL="1507830" indent="0">
              <a:buNone/>
              <a:defRPr sz="9257"/>
            </a:lvl2pPr>
            <a:lvl3pPr marL="3015658" indent="0">
              <a:buNone/>
              <a:defRPr sz="7893"/>
            </a:lvl3pPr>
            <a:lvl4pPr marL="4523489" indent="0">
              <a:buNone/>
              <a:defRPr sz="6587"/>
            </a:lvl4pPr>
            <a:lvl5pPr marL="6031319" indent="0">
              <a:buNone/>
              <a:defRPr sz="6587"/>
            </a:lvl5pPr>
            <a:lvl6pPr marL="7539148" indent="0">
              <a:buNone/>
              <a:defRPr sz="6587"/>
            </a:lvl6pPr>
            <a:lvl7pPr marL="9046978" indent="0">
              <a:buNone/>
              <a:defRPr sz="6587"/>
            </a:lvl7pPr>
            <a:lvl8pPr marL="10554807" indent="0">
              <a:buNone/>
              <a:defRPr sz="6587"/>
            </a:lvl8pPr>
            <a:lvl9pPr marL="12062637" indent="0">
              <a:buNone/>
              <a:defRPr sz="658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570" y="22540337"/>
            <a:ext cx="30720030" cy="3380047"/>
          </a:xfrm>
        </p:spPr>
        <p:txBody>
          <a:bodyPr/>
          <a:lstStyle>
            <a:lvl1pPr marL="0" indent="0">
              <a:buNone/>
              <a:defRPr sz="4628"/>
            </a:lvl1pPr>
            <a:lvl2pPr marL="1507830" indent="0">
              <a:buNone/>
              <a:defRPr sz="3975"/>
            </a:lvl2pPr>
            <a:lvl3pPr marL="3015658" indent="0">
              <a:buNone/>
              <a:defRPr sz="3322"/>
            </a:lvl3pPr>
            <a:lvl4pPr marL="4523489" indent="0">
              <a:buNone/>
              <a:defRPr sz="2968"/>
            </a:lvl4pPr>
            <a:lvl5pPr marL="6031319" indent="0">
              <a:buNone/>
              <a:defRPr sz="2968"/>
            </a:lvl5pPr>
            <a:lvl6pPr marL="7539148" indent="0">
              <a:buNone/>
              <a:defRPr sz="2968"/>
            </a:lvl6pPr>
            <a:lvl7pPr marL="9046978" indent="0">
              <a:buNone/>
              <a:defRPr sz="2968"/>
            </a:lvl7pPr>
            <a:lvl8pPr marL="10554807" indent="0">
              <a:buNone/>
              <a:defRPr sz="2968"/>
            </a:lvl8pPr>
            <a:lvl9pPr marL="12062637" indent="0">
              <a:buNone/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003" y="1153351"/>
            <a:ext cx="46080046" cy="4800072"/>
          </a:xfrm>
          <a:prstGeom prst="rect">
            <a:avLst/>
          </a:prstGeom>
        </p:spPr>
        <p:txBody>
          <a:bodyPr vert="horz" lIns="508196" tIns="254098" rIns="508196" bIns="2540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003" y="6720102"/>
            <a:ext cx="46080046" cy="19006949"/>
          </a:xfrm>
          <a:prstGeom prst="rect">
            <a:avLst/>
          </a:prstGeom>
        </p:spPr>
        <p:txBody>
          <a:bodyPr vert="horz" lIns="508196" tIns="254098" rIns="508196" bIns="2540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003" y="26693729"/>
            <a:ext cx="11946678" cy="1533356"/>
          </a:xfrm>
          <a:prstGeom prst="rect">
            <a:avLst/>
          </a:prstGeom>
        </p:spPr>
        <p:txBody>
          <a:bodyPr vert="horz" lIns="508196" tIns="254098" rIns="508196" bIns="254098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F68E-A82E-724F-9348-B3EDD78E41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3351" y="26693729"/>
            <a:ext cx="16213349" cy="1533356"/>
          </a:xfrm>
          <a:prstGeom prst="rect">
            <a:avLst/>
          </a:prstGeom>
        </p:spPr>
        <p:txBody>
          <a:bodyPr vert="horz" lIns="508196" tIns="254098" rIns="508196" bIns="254098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3370" y="26693729"/>
            <a:ext cx="11946678" cy="1533356"/>
          </a:xfrm>
          <a:prstGeom prst="rect">
            <a:avLst/>
          </a:prstGeom>
        </p:spPr>
        <p:txBody>
          <a:bodyPr vert="horz" lIns="508196" tIns="254098" rIns="508196" bIns="254098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507830" rtl="0" eaLnBrk="1" latinLnBrk="0" hangingPunct="1">
        <a:spcBef>
          <a:spcPct val="0"/>
        </a:spcBef>
        <a:buNone/>
        <a:defRPr sz="145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0873" indent="-1130873" algn="l" defTabSz="1507830" rtl="0" eaLnBrk="1" latinLnBrk="0" hangingPunct="1">
        <a:spcBef>
          <a:spcPct val="20000"/>
        </a:spcBef>
        <a:buFont typeface="Arial"/>
        <a:buChar char="•"/>
        <a:defRPr sz="10562" kern="1200">
          <a:solidFill>
            <a:schemeClr val="tx1"/>
          </a:solidFill>
          <a:latin typeface="+mn-lt"/>
          <a:ea typeface="+mn-ea"/>
          <a:cs typeface="+mn-cs"/>
        </a:defRPr>
      </a:lvl1pPr>
      <a:lvl2pPr marL="2450223" indent="-942393" algn="l" defTabSz="1507830" rtl="0" eaLnBrk="1" latinLnBrk="0" hangingPunct="1">
        <a:spcBef>
          <a:spcPct val="20000"/>
        </a:spcBef>
        <a:buFont typeface="Arial"/>
        <a:buChar char="–"/>
        <a:defRPr sz="9257" kern="1200">
          <a:solidFill>
            <a:schemeClr val="tx1"/>
          </a:solidFill>
          <a:latin typeface="+mn-lt"/>
          <a:ea typeface="+mn-ea"/>
          <a:cs typeface="+mn-cs"/>
        </a:defRPr>
      </a:lvl2pPr>
      <a:lvl3pPr marL="3769574" indent="-753916" algn="l" defTabSz="1507830" rtl="0" eaLnBrk="1" latinLnBrk="0" hangingPunct="1">
        <a:spcBef>
          <a:spcPct val="20000"/>
        </a:spcBef>
        <a:buFont typeface="Arial"/>
        <a:buChar char="•"/>
        <a:defRPr sz="7893" kern="1200">
          <a:solidFill>
            <a:schemeClr val="tx1"/>
          </a:solidFill>
          <a:latin typeface="+mn-lt"/>
          <a:ea typeface="+mn-ea"/>
          <a:cs typeface="+mn-cs"/>
        </a:defRPr>
      </a:lvl3pPr>
      <a:lvl4pPr marL="5277404" indent="-753916" algn="l" defTabSz="1507830" rtl="0" eaLnBrk="1" latinLnBrk="0" hangingPunct="1">
        <a:spcBef>
          <a:spcPct val="20000"/>
        </a:spcBef>
        <a:buFont typeface="Arial"/>
        <a:buChar char="–"/>
        <a:defRPr sz="6587" kern="1200">
          <a:solidFill>
            <a:schemeClr val="tx1"/>
          </a:solidFill>
          <a:latin typeface="+mn-lt"/>
          <a:ea typeface="+mn-ea"/>
          <a:cs typeface="+mn-cs"/>
        </a:defRPr>
      </a:lvl4pPr>
      <a:lvl5pPr marL="6785234" indent="-753916" algn="l" defTabSz="1507830" rtl="0" eaLnBrk="1" latinLnBrk="0" hangingPunct="1">
        <a:spcBef>
          <a:spcPct val="20000"/>
        </a:spcBef>
        <a:buFont typeface="Arial"/>
        <a:buChar char="»"/>
        <a:defRPr sz="6587" kern="1200">
          <a:solidFill>
            <a:schemeClr val="tx1"/>
          </a:solidFill>
          <a:latin typeface="+mn-lt"/>
          <a:ea typeface="+mn-ea"/>
          <a:cs typeface="+mn-cs"/>
        </a:defRPr>
      </a:lvl5pPr>
      <a:lvl6pPr marL="8293063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6pPr>
      <a:lvl7pPr marL="9800891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7pPr>
      <a:lvl8pPr marL="11308723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8pPr>
      <a:lvl9pPr marL="12816553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1pPr>
      <a:lvl2pPr marL="1507830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2pPr>
      <a:lvl3pPr marL="3015658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3pPr>
      <a:lvl4pPr marL="4523489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4pPr>
      <a:lvl5pPr marL="6031319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5pPr>
      <a:lvl6pPr marL="7539148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6pPr>
      <a:lvl7pPr marL="9046978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7pPr>
      <a:lvl8pPr marL="10554807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8pPr>
      <a:lvl9pPr marL="12062637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13444" y="275032"/>
            <a:ext cx="50603684" cy="4856009"/>
          </a:xfrm>
          <a:prstGeom prst="roundRect">
            <a:avLst>
              <a:gd name="adj" fmla="val 778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47">
              <a:solidFill>
                <a:schemeClr val="tx1"/>
              </a:solidFill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CB70365F-88DD-4D82-B505-025D01F00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82309"/>
              </p:ext>
            </p:extLst>
          </p:nvPr>
        </p:nvGraphicFramePr>
        <p:xfrm>
          <a:off x="375080" y="4010113"/>
          <a:ext cx="12198801" cy="736629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198801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65835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BACKGROUND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6400460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Cross-cultural studies of </a:t>
                      </a:r>
                      <a:r>
                        <a:rPr lang="en-US" sz="3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HRQoL</a:t>
                      </a: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EQ-5D instruments have revealed higher ceiling effects (CEs) among Asian compared to Western countries: CEs in East/South-East Asia are 26% higher than in Europe for the EQ-5D-3L and 7%  higher for the EQ-5D-5L (Cheng et al 2024). 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Researchers have proposed various hypotheses regarding potential causes of variations in CEs, including sociocultural factors, translation and cross-cultural validation and mode of administration. 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date there has been no systematic attempt to identify these factors or review the evidence relating to them.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52" name="Table 10">
            <a:extLst>
              <a:ext uri="{FF2B5EF4-FFF2-40B4-BE49-F238E27FC236}">
                <a16:creationId xmlns:a16="http://schemas.microsoft.com/office/drawing/2014/main" id="{E45F02E2-359B-4CC2-9C94-F25C2E02F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45493"/>
              </p:ext>
            </p:extLst>
          </p:nvPr>
        </p:nvGraphicFramePr>
        <p:xfrm>
          <a:off x="342216" y="11380096"/>
          <a:ext cx="12266751" cy="489232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266751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724676">
                <a:tc>
                  <a:txBody>
                    <a:bodyPr/>
                    <a:lstStyle/>
                    <a:p>
                      <a:pPr marL="0" indent="0" algn="ctr" defTabSz="150783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SG" sz="5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AIMS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1504577">
                <a:tc>
                  <a:txBody>
                    <a:bodyPr/>
                    <a:lstStyle/>
                    <a:p>
                      <a:pPr marL="57150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NZ" sz="3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</a:t>
                      </a:r>
                      <a:r>
                        <a:rPr lang="en-US" sz="3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evelop</a:t>
                      </a:r>
                      <a:r>
                        <a:rPr lang="en-US" sz="3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conceptual framework to understand differences in CEs across different national and cultural groups</a:t>
                      </a:r>
                    </a:p>
                    <a:p>
                      <a:pPr marL="57150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apply that framework to guide a scoping review to assess available evidence explaining high CEs of EQ-5D instruments in the Chinese population internationally, generate testable hypotheses, and potential strategies to address the issue.</a:t>
                      </a:r>
                      <a:endParaRPr lang="en-US" sz="3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3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53" name="Table 10">
            <a:extLst>
              <a:ext uri="{FF2B5EF4-FFF2-40B4-BE49-F238E27FC236}">
                <a16:creationId xmlns:a16="http://schemas.microsoft.com/office/drawing/2014/main" id="{A90C25C1-83BF-42A9-AD96-1A659967B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65676"/>
              </p:ext>
            </p:extLst>
          </p:nvPr>
        </p:nvGraphicFramePr>
        <p:xfrm>
          <a:off x="342215" y="15811698"/>
          <a:ext cx="12231666" cy="107578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231666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1095564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METHODS</a:t>
                      </a:r>
                      <a:endParaRPr lang="en-SG" sz="6000" dirty="0"/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9005969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followed conceptual framework development methods (</a:t>
                      </a:r>
                      <a:r>
                        <a:rPr lang="en-GB" sz="3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Jabareen</a:t>
                      </a:r>
                      <a:r>
                        <a:rPr lang="en-GB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2009) and using an iterative approach</a:t>
                      </a: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571500" lvl="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 framework development:</a:t>
                      </a:r>
                    </a:p>
                    <a:p>
                      <a:pPr marL="822960" lvl="1" indent="-548640" algn="just" defTabSz="150783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 data source &amp; reading: (1) </a:t>
                      </a:r>
                      <a:r>
                        <a:rPr lang="en-GB" sz="3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HRQoL</a:t>
                      </a: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from Asian countries, in which CEs in adult populations are reported and the phenomenon are discussed; (2) research in psychology and sociology explaining cross-cultural differences; (3) evidence about how such differences influence the way people respond to health problems and </a:t>
                      </a:r>
                      <a:r>
                        <a:rPr lang="en-GB" sz="3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HRQoL</a:t>
                      </a: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questionnaires</a:t>
                      </a:r>
                    </a:p>
                    <a:p>
                      <a:pPr marL="822960" lvl="1" indent="-548640" algn="just" defTabSz="150783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Identifying, deconstructing and categorizing the concepts</a:t>
                      </a:r>
                    </a:p>
                    <a:p>
                      <a:pPr marL="822960" lvl="1" indent="-548640" algn="just" defTabSz="150783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Synthesis &amp; resynthesis – discussion via </a:t>
                      </a:r>
                      <a:r>
                        <a:rPr lang="en-US" altLang="zh-CN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meeting</a:t>
                      </a: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lvl="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Validating the framework</a:t>
                      </a:r>
                    </a:p>
                    <a:p>
                      <a:pPr marL="822960" marR="0" lvl="1" indent="-54864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the framework to assess available evidence explaining high CEs of EQ-5D instruments in the Chinese population internationally</a:t>
                      </a:r>
                      <a:endParaRPr lang="en-GB" sz="3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lvl="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3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Iteratively refine the conceptual framework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8FD41A7A-BAD1-4FB6-81AE-DD0429502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74105"/>
              </p:ext>
            </p:extLst>
          </p:nvPr>
        </p:nvGraphicFramePr>
        <p:xfrm>
          <a:off x="12961585" y="3959052"/>
          <a:ext cx="37880695" cy="17603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880695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96406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THE CONCEPTUAL FRAMEWORK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763946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400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61" name="Table 10">
            <a:extLst>
              <a:ext uri="{FF2B5EF4-FFF2-40B4-BE49-F238E27FC236}">
                <a16:creationId xmlns:a16="http://schemas.microsoft.com/office/drawing/2014/main" id="{84CDC280-C9A3-41AC-8940-8D7866F11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12427"/>
              </p:ext>
            </p:extLst>
          </p:nvPr>
        </p:nvGraphicFramePr>
        <p:xfrm>
          <a:off x="0" y="28342408"/>
          <a:ext cx="51188157" cy="18597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188157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148322">
                <a:tc>
                  <a:txBody>
                    <a:bodyPr/>
                    <a:lstStyle/>
                    <a:p>
                      <a:pPr algn="ctr"/>
                      <a:r>
                        <a:rPr lang="en-SG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Funding: </a:t>
                      </a:r>
                      <a:r>
                        <a:rPr lang="en-SG" sz="2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EuroQol</a:t>
                      </a:r>
                      <a:r>
                        <a:rPr lang="en-SG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Foundation – EQ-428-RA. Views expressed are those of the authors and are not necessarily those of the </a:t>
                      </a:r>
                      <a:r>
                        <a:rPr lang="en-SG" sz="2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EuroQol</a:t>
                      </a:r>
                      <a:r>
                        <a:rPr lang="en-SG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Foundation.</a:t>
                      </a:r>
                    </a:p>
                  </a:txBody>
                  <a:tcPr marL="91582" marR="91582" marT="45791" marB="45791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139172">
                <a:tc>
                  <a:txBody>
                    <a:bodyPr/>
                    <a:lstStyle/>
                    <a:p>
                      <a:endParaRPr lang="en-SG" sz="40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  <a:tr h="139172">
                <a:tc>
                  <a:txBody>
                    <a:bodyPr/>
                    <a:lstStyle/>
                    <a:p>
                      <a:endParaRPr lang="en-SG" sz="40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5337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05851B3-2051-4D19-2906-082F65916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844" r="11826" b="73756"/>
          <a:stretch/>
        </p:blipFill>
        <p:spPr>
          <a:xfrm>
            <a:off x="-9035" y="-107996"/>
            <a:ext cx="51200051" cy="2980757"/>
          </a:xfrm>
          <a:prstGeom prst="rect">
            <a:avLst/>
          </a:prstGeom>
          <a:solidFill>
            <a:schemeClr val="bg1">
              <a:alpha val="7878"/>
            </a:schemeClr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F8D5B8-819D-1768-595C-1FEBD2BDB4E1}"/>
              </a:ext>
            </a:extLst>
          </p:cNvPr>
          <p:cNvSpPr txBox="1"/>
          <p:nvPr/>
        </p:nvSpPr>
        <p:spPr>
          <a:xfrm>
            <a:off x="4429673" y="108363"/>
            <a:ext cx="492234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+mj-lt"/>
                <a:ea typeface="DengXian" panose="02010600030101010101" pitchFamily="2" charset="-122"/>
              </a:rPr>
              <a:t>What explains differences in ceiling effects in EQ-5D and other </a:t>
            </a:r>
            <a:r>
              <a:rPr lang="en-US" sz="8000" b="1" i="1" dirty="0" err="1">
                <a:latin typeface="+mj-lt"/>
                <a:ea typeface="DengXian" panose="02010600030101010101" pitchFamily="2" charset="-122"/>
              </a:rPr>
              <a:t>HRQoL</a:t>
            </a:r>
            <a:r>
              <a:rPr lang="en-US" sz="8000" b="1" i="1" dirty="0">
                <a:latin typeface="+mj-lt"/>
                <a:ea typeface="DengXian" panose="02010600030101010101" pitchFamily="2" charset="-122"/>
              </a:rPr>
              <a:t> instruments between countries?   </a:t>
            </a:r>
          </a:p>
          <a:p>
            <a:r>
              <a:rPr lang="en-US" sz="8000" b="1" i="1" dirty="0">
                <a:latin typeface="+mj-lt"/>
                <a:ea typeface="DengXian" panose="02010600030101010101" pitchFamily="2" charset="-122"/>
              </a:rPr>
              <a:t>An investigation into possible reasons, existing evidence, and future research directions and priorities </a:t>
            </a:r>
            <a:endParaRPr lang="en-US" sz="80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BAB13-DE68-AE72-3E87-5F32D3D687CC}"/>
              </a:ext>
            </a:extLst>
          </p:cNvPr>
          <p:cNvSpPr txBox="1"/>
          <p:nvPr/>
        </p:nvSpPr>
        <p:spPr>
          <a:xfrm>
            <a:off x="-673" y="2707621"/>
            <a:ext cx="5120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"/>
              </a:spcBef>
            </a:pP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Yishi Huang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Nancy Devlin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Nan Luo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2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</a:t>
            </a:r>
            <a:r>
              <a:rPr lang="en-GB" sz="4800" kern="0" dirty="0" err="1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Zhuxin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 Mao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3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Melanie Calvert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4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Jing Wu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5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</a:t>
            </a:r>
            <a:r>
              <a:rPr lang="en-GB" sz="4800" kern="0" dirty="0" err="1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Takeru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 </a:t>
            </a:r>
            <a:r>
              <a:rPr lang="en-GB" sz="4800" kern="0" dirty="0" err="1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Shiroiwa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6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Michael </a:t>
            </a:r>
            <a:r>
              <a:rPr lang="en-GB" sz="4800" kern="0" dirty="0" err="1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Herdman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2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Erica </a:t>
            </a:r>
            <a:r>
              <a:rPr lang="en-GB" sz="4800" kern="0" dirty="0" err="1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Lubetkin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7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Brendan Mulhern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8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Tianxin Pan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</a:t>
            </a:r>
            <a:endParaRPr lang="en-US" sz="4800" kern="0" dirty="0">
              <a:latin typeface="+mj-lt"/>
              <a:ea typeface="Dotum" panose="020B0600000101010101" pitchFamily="34" charset="-127"/>
              <a:cs typeface="Dreaming Outloud Pro" panose="020F0502020204030204" pitchFamily="34" charset="0"/>
            </a:endParaRPr>
          </a:p>
          <a:p>
            <a:pPr algn="ctr">
              <a:spcBef>
                <a:spcPts val="2"/>
              </a:spcBef>
            </a:pPr>
            <a:r>
              <a:rPr lang="en-SG" sz="32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1. University of Melbourne 2. National University of Singapore  3. University of Antwerp 4. University of Birmingham 5 Tianjin University 6 </a:t>
            </a:r>
            <a:r>
              <a:rPr lang="en-US" sz="32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 National Institute of Public Health Japan</a:t>
            </a:r>
            <a:r>
              <a:rPr lang="en-SG" sz="32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  7 </a:t>
            </a:r>
            <a:r>
              <a:rPr lang="en-US" sz="32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The City College of New York</a:t>
            </a:r>
            <a:r>
              <a:rPr lang="en-SG" sz="32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  8 University Technology Sydney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8847D-8FED-B372-7DA3-27B9FDE7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3281" y="7920364"/>
            <a:ext cx="51200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YACgEZ1cb1Q 0"/>
              </a:rPr>
              <a:t>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1B1FEB-A297-9000-D2B0-564B913E7E1B}"/>
              </a:ext>
            </a:extLst>
          </p:cNvPr>
          <p:cNvCxnSpPr>
            <a:cxnSpLocks/>
          </p:cNvCxnSpPr>
          <p:nvPr/>
        </p:nvCxnSpPr>
        <p:spPr>
          <a:xfrm>
            <a:off x="34053522" y="5759252"/>
            <a:ext cx="43447" cy="657311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4DECAA1-9ABF-4BDC-F60A-C0BA371CD145}"/>
              </a:ext>
            </a:extLst>
          </p:cNvPr>
          <p:cNvSpPr txBox="1"/>
          <p:nvPr/>
        </p:nvSpPr>
        <p:spPr>
          <a:xfrm>
            <a:off x="34651852" y="4948000"/>
            <a:ext cx="15385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 2. Explaining how factors influence responses using the  Tourangeau’ Cognitive Process Model (1988)</a:t>
            </a:r>
          </a:p>
        </p:txBody>
      </p:sp>
      <p:graphicFrame>
        <p:nvGraphicFramePr>
          <p:cNvPr id="31" name="Table 10">
            <a:extLst>
              <a:ext uri="{FF2B5EF4-FFF2-40B4-BE49-F238E27FC236}">
                <a16:creationId xmlns:a16="http://schemas.microsoft.com/office/drawing/2014/main" id="{F7DE6433-BD4E-E36B-AA89-7CA8C191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87713"/>
              </p:ext>
            </p:extLst>
          </p:nvPr>
        </p:nvGraphicFramePr>
        <p:xfrm>
          <a:off x="33880945" y="15408324"/>
          <a:ext cx="17127602" cy="61529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127602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844602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>
                          <a:solidFill>
                            <a:schemeClr val="bg1"/>
                          </a:solidFill>
                        </a:rPr>
                        <a:t>SUMMARY OF FINDINGS 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5238410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700" dirty="0"/>
                        <a:t>Most of CEs observed and evidence were o</a:t>
                      </a:r>
                      <a:r>
                        <a:rPr lang="en-US" altLang="zh-CN" sz="3700" dirty="0"/>
                        <a:t>n</a:t>
                      </a:r>
                      <a:r>
                        <a:rPr lang="en-US" sz="3700" dirty="0"/>
                        <a:t> EQ-5D descriptive system; though CEs much less observed in other </a:t>
                      </a:r>
                      <a:r>
                        <a:rPr lang="en-US" sz="3700" dirty="0" err="1"/>
                        <a:t>HRQoL</a:t>
                      </a:r>
                      <a:r>
                        <a:rPr lang="en-US" sz="3700" dirty="0"/>
                        <a:t> instruments, research consistently show Asian tended to report higher </a:t>
                      </a:r>
                      <a:r>
                        <a:rPr lang="en-US" sz="3700" dirty="0" err="1"/>
                        <a:t>HRQoL</a:t>
                      </a:r>
                      <a:r>
                        <a:rPr lang="en-US" sz="3700" dirty="0"/>
                        <a:t> scores. </a:t>
                      </a:r>
                    </a:p>
                    <a:p>
                      <a:pPr marL="57150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700" dirty="0"/>
                        <a:t>Preliminary findings from scoping review on evidence explaining CEs of EQ-5D in China suggest the following factors, explained by psychology and sociology theories or supported by empirical evidence: cultural factors (theory), literacy (evidence), way of reporting general health (theory), dimension covered (evidence), conceptual &amp; translation equivalence (evidence), MOA and interviewer effects (evidence). </a:t>
                      </a:r>
                      <a:endParaRPr lang="en-US" sz="3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sp>
        <p:nvSpPr>
          <p:cNvPr id="1045" name="TextBox 1044">
            <a:extLst>
              <a:ext uri="{FF2B5EF4-FFF2-40B4-BE49-F238E27FC236}">
                <a16:creationId xmlns:a16="http://schemas.microsoft.com/office/drawing/2014/main" id="{43C2EB43-818A-0F0A-E6F5-C9B72DE3B85D}"/>
              </a:ext>
            </a:extLst>
          </p:cNvPr>
          <p:cNvSpPr txBox="1"/>
          <p:nvPr/>
        </p:nvSpPr>
        <p:spPr>
          <a:xfrm>
            <a:off x="34007317" y="13104068"/>
            <a:ext cx="168349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GB" sz="3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 2 maps the factors and differences to the response process. Our assumption is that </a:t>
            </a:r>
            <a:r>
              <a:rPr lang="en-GB" sz="37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HRQoL</a:t>
            </a:r>
            <a:r>
              <a:rPr lang="en-GB" sz="3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instrument and </a:t>
            </a:r>
            <a:r>
              <a:rPr lang="en-GB" sz="37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HRQoL</a:t>
            </a:r>
            <a:r>
              <a:rPr lang="en-GB" sz="3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data collection process mainly influence the Comprehension and Mapping process, whereas Cultural, Structural influences the way people assess their health in the Retrieval and Judgment process. </a:t>
            </a:r>
            <a:endParaRPr lang="en-US" sz="3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EA51F-7B7F-AF8F-562F-132FCB7C2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8793" y="5399212"/>
            <a:ext cx="11571312" cy="7738629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4F8EBD1A-ACAC-9F25-F0C2-80CF94D6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16982"/>
              </p:ext>
            </p:extLst>
          </p:nvPr>
        </p:nvGraphicFramePr>
        <p:xfrm>
          <a:off x="33880945" y="21088952"/>
          <a:ext cx="17127602" cy="72088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127602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>
                          <a:solidFill>
                            <a:schemeClr val="bg1"/>
                          </a:solidFill>
                        </a:rPr>
                        <a:t>FUTURE RESEARCH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3097217">
                <a:tc>
                  <a:txBody>
                    <a:bodyPr/>
                    <a:lstStyle/>
                    <a:p>
                      <a:pPr marL="571500" marR="0" lvl="0" indent="-57150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 research on the cognitive process in responding to HRQOL questions</a:t>
                      </a:r>
                      <a:endParaRPr lang="en-US" sz="3700" dirty="0"/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700" dirty="0"/>
                        <a:t>We also generated some testable hypotheses for future research:</a:t>
                      </a:r>
                    </a:p>
                    <a:p>
                      <a:pPr marL="1097280" lvl="1" indent="-57150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3700" dirty="0"/>
                        <a:t>People from countries characterized  by collectivism, long-term orientation, higher uncertainty acceptance and power distance are more likely to report no </a:t>
                      </a:r>
                      <a:r>
                        <a:rPr lang="en-US" altLang="zh-CN" sz="3700" dirty="0"/>
                        <a:t>problems on </a:t>
                      </a:r>
                      <a:r>
                        <a:rPr lang="en-US" sz="3700" dirty="0"/>
                        <a:t>EQ-5D </a:t>
                      </a:r>
                      <a:r>
                        <a:rPr lang="en-US" sz="3700" dirty="0">
                          <a:solidFill>
                            <a:schemeClr val="tx1"/>
                          </a:solidFill>
                        </a:rPr>
                        <a:t>dimensions  </a:t>
                      </a:r>
                    </a:p>
                    <a:p>
                      <a:pPr marL="1097280" marR="0" lvl="1" indent="-57150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3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effects of 1 day vs longer duration recall period on reported HRQOL scores differ between long- vs short-term oriented countries </a:t>
                      </a:r>
                    </a:p>
                    <a:p>
                      <a:pPr marL="1097280" marR="0" lvl="1" indent="-57150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3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cross-cultural differences in response to positively- and negatively worded domains of same concept. </a:t>
                      </a:r>
                    </a:p>
                    <a:p>
                      <a:pPr marL="571500" marR="0" lvl="0" indent="-57150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700" dirty="0"/>
                        <a:t>One potential strategy to reduce CEs in population surveys in China is to provide training on EQ-5D data collection to interviewers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9A010A-7B1A-CD01-EA63-8B104B403DF0}"/>
              </a:ext>
            </a:extLst>
          </p:cNvPr>
          <p:cNvSpPr txBox="1"/>
          <p:nvPr/>
        </p:nvSpPr>
        <p:spPr>
          <a:xfrm>
            <a:off x="33935" y="26728091"/>
            <a:ext cx="12830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Reference:</a:t>
            </a:r>
          </a:p>
          <a:p>
            <a:r>
              <a:rPr lang="en-GB" sz="16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Bronfenbrenner U. Toward an Experimental </a:t>
            </a:r>
            <a:r>
              <a:rPr lang="en-GB" sz="1600" kern="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Ecologyof</a:t>
            </a:r>
            <a:r>
              <a:rPr lang="en-GB" sz="16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Human Development. American Psychologist  1977:513-31</a:t>
            </a:r>
            <a:endParaRPr lang="en-US" sz="1600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</a:rPr>
              <a:t>Cheng L. et al. The Ceiling Effects of EQ-5D-3L and 5L in General Population Health Surveys: A Systematic Review and Meta-analysis. 2024(Under Review)</a:t>
            </a:r>
          </a:p>
          <a:p>
            <a:r>
              <a:rPr lang="en-GB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Hofstede G, Hofstede GJ, Minkov M. Cultures and organizations: Software of the mind  New York: McGraw Hill; 2010</a:t>
            </a:r>
          </a:p>
          <a:p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Jabareen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Y. (2009). Building a Conceptual Framework: Philosophy, Definitions, and Procedure. International Journal of Qualitative Methods, 8(4), 49-62. </a:t>
            </a:r>
            <a:endParaRPr lang="en-GB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Tourangeau R, 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Rasinski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KA. Cognitive processes underlying context effects in attitude measurement. 1988. Psychological bulletin.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16AF9-3EBB-5D3E-9E49-62B94E84762B}"/>
              </a:ext>
            </a:extLst>
          </p:cNvPr>
          <p:cNvSpPr txBox="1"/>
          <p:nvPr/>
        </p:nvSpPr>
        <p:spPr>
          <a:xfrm>
            <a:off x="13465520" y="24861111"/>
            <a:ext cx="1997048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framework is developed based on </a:t>
            </a:r>
            <a:r>
              <a:rPr lang="en-GB" sz="37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Broffenbrenner’s</a:t>
            </a:r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ecological model (1977). Fig 1 shows a cascade of influence from broad cultural factors regarding how people think and live and how they view health and illness. Cultural factors also influence the structural factors</a:t>
            </a:r>
            <a:r>
              <a:rPr lang="en-GB" sz="3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Cultural and structural factors shape how people assess their general health or health problems, along with the environment </a:t>
            </a:r>
            <a:r>
              <a:rPr lang="en-GB" sz="3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which</a:t>
            </a:r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37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HRQoL</a:t>
            </a:r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data is collected and the </a:t>
            </a:r>
            <a:r>
              <a:rPr lang="en-GB" sz="37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HRQoL</a:t>
            </a:r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instrument itself</a:t>
            </a:r>
            <a:r>
              <a:rPr lang="en-GB" sz="3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All these factors </a:t>
            </a:r>
            <a:r>
              <a:rPr lang="en-GB" sz="3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ultimately contribute to the likelihood of reporting no problem or full health to the instrument</a:t>
            </a:r>
            <a:endParaRPr lang="en-US" sz="3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9E1EF-2C32-5B09-3A16-C1BFB2B66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5519" y="6542863"/>
            <a:ext cx="19970481" cy="176076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F48B6-DF13-4394-A524-7FD5AE0709A0}"/>
              </a:ext>
            </a:extLst>
          </p:cNvPr>
          <p:cNvSpPr txBox="1"/>
          <p:nvPr/>
        </p:nvSpPr>
        <p:spPr>
          <a:xfrm>
            <a:off x="13002520" y="5087066"/>
            <a:ext cx="20435183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altLang="zh-CN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 1. A conceptual framework </a:t>
            </a:r>
            <a:r>
              <a:rPr lang="en-GB" altLang="zh-CN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understand ceiling effect phenomenon (from Asian perspective), 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developed based on </a:t>
            </a:r>
            <a:r>
              <a:rPr lang="en-GB" sz="2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Broffenbrenner’s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ecological model (1977), which divides environmental influences on behaviour into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micro-,meso-,</a:t>
            </a:r>
            <a:r>
              <a:rPr lang="en-US" sz="2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exo</a:t>
            </a:r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and macrosystem levels of influences. </a:t>
            </a:r>
          </a:p>
        </p:txBody>
      </p:sp>
    </p:spTree>
    <p:extLst>
      <p:ext uri="{BB962C8B-B14F-4D97-AF65-F5344CB8AC3E}">
        <p14:creationId xmlns:p14="http://schemas.microsoft.com/office/powerpoint/2010/main" val="85959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225FA-EECF-4981-8D2E-F5C579070E19}">
  <ds:schemaRefs>
    <ds:schemaRef ds:uri="http://schemas.openxmlformats.org/package/2006/metadata/core-properties"/>
    <ds:schemaRef ds:uri="http://purl.org/dc/elements/1.1/"/>
    <ds:schemaRef ds:uri="a6a33eb9-71fa-4a8f-bbbb-f675995a1b0b"/>
    <ds:schemaRef ds:uri="http://purl.org/dc/terms/"/>
    <ds:schemaRef ds:uri="http://schemas.microsoft.com/office/2006/documentManagement/types"/>
    <ds:schemaRef ds:uri="http://schemas.microsoft.com/office/infopath/2007/PartnerControls"/>
    <ds:schemaRef ds:uri="964545bf-1a21-479e-93ef-1582fa56068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B632B5-ED4A-4BDF-A63B-64026BEFE11E}"/>
</file>

<file path=customXml/itemProps3.xml><?xml version="1.0" encoding="utf-8"?>
<ds:datastoreItem xmlns:ds="http://schemas.openxmlformats.org/officeDocument/2006/customXml" ds:itemID="{88EDC7C2-7ACC-4E54-8256-4D9902707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13422</TotalTime>
  <Words>950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Office Theme</vt:lpstr>
      <vt:lpstr>PowerPoint Presentation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Tianxin Pan</dc:creator>
  <cp:lastModifiedBy>tianxin pan</cp:lastModifiedBy>
  <cp:revision>150</cp:revision>
  <cp:lastPrinted>2022-05-24T02:20:19Z</cp:lastPrinted>
  <dcterms:created xsi:type="dcterms:W3CDTF">2017-07-10T02:31:55Z</dcterms:created>
  <dcterms:modified xsi:type="dcterms:W3CDTF">2024-02-12T06:56:52Z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0x01010010E1469FD356F9488023BA1818425F4D</vt:lpwstr>
  </property>
  <property fmtid="{D5CDD505-2E9C-101B-9397-08002B2CF9AE}" pid="3" name="MSIP_Label_51a6c3db-1667-4f49-995a-8b9973972958_Enabled">
    <vt:lpwstr>true</vt:lpwstr>
  </property>
  <property fmtid="{D5CDD505-2E9C-101B-9397-08002B2CF9AE}" pid="4" name="MSIP_Label_51a6c3db-1667-4f49-995a-8b9973972958_SetDate">
    <vt:lpwstr>2022-05-27T04:18:37Z</vt:lpwstr>
  </property>
  <property fmtid="{D5CDD505-2E9C-101B-9397-08002B2CF9AE}" pid="5" name="MSIP_Label_51a6c3db-1667-4f49-995a-8b9973972958_Method">
    <vt:lpwstr>Standard</vt:lpwstr>
  </property>
  <property fmtid="{D5CDD505-2E9C-101B-9397-08002B2CF9AE}" pid="6" name="MSIP_Label_51a6c3db-1667-4f49-995a-8b9973972958_Name">
    <vt:lpwstr>UTS-Internal</vt:lpwstr>
  </property>
  <property fmtid="{D5CDD505-2E9C-101B-9397-08002B2CF9AE}" pid="7" name="MSIP_Label_51a6c3db-1667-4f49-995a-8b9973972958_SiteId">
    <vt:lpwstr>e8911c26-cf9f-4a9c-878e-527807be8791</vt:lpwstr>
  </property>
  <property fmtid="{D5CDD505-2E9C-101B-9397-08002B2CF9AE}" pid="8" name="MSIP_Label_51a6c3db-1667-4f49-995a-8b9973972958_ActionId">
    <vt:lpwstr>5a3b0af6-9033-43b7-846f-8161cdbb5f03</vt:lpwstr>
  </property>
  <property fmtid="{D5CDD505-2E9C-101B-9397-08002B2CF9AE}" pid="9" name="MSIP_Label_51a6c3db-1667-4f49-995a-8b9973972958_ContentBits">
    <vt:lpwstr>0</vt:lpwstr>
  </property>
</Properties>
</file>