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51206400" cy="28803600"/>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D6AA6-E2E5-4181-8DED-E5FEEC1299B9}" v="68" dt="2024-02-11T04:55:36.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5222" autoAdjust="0"/>
  </p:normalViewPr>
  <p:slideViewPr>
    <p:cSldViewPr snapToGrid="0">
      <p:cViewPr varScale="1">
        <p:scale>
          <a:sx n="15" d="100"/>
          <a:sy n="15" d="100"/>
        </p:scale>
        <p:origin x="1052" y="68"/>
      </p:cViewPr>
      <p:guideLst>
        <p:guide orient="horz" pos="9072"/>
        <p:guide pos="161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en-NZ"/>
          </a:p>
        </p:txBody>
      </p:sp>
      <p:sp>
        <p:nvSpPr>
          <p:cNvPr id="3" name="Date Placeholder 2"/>
          <p:cNvSpPr>
            <a:spLocks noGrp="1"/>
          </p:cNvSpPr>
          <p:nvPr>
            <p:ph type="dt" idx="1"/>
          </p:nvPr>
        </p:nvSpPr>
        <p:spPr>
          <a:xfrm>
            <a:off x="5622799" y="0"/>
            <a:ext cx="4301543" cy="720282"/>
          </a:xfrm>
          <a:prstGeom prst="rect">
            <a:avLst/>
          </a:prstGeom>
        </p:spPr>
        <p:txBody>
          <a:bodyPr vert="horz" lIns="132762" tIns="66381" rIns="132762" bIns="66381" rtlCol="0"/>
          <a:lstStyle>
            <a:lvl1pPr algn="r">
              <a:defRPr sz="1700"/>
            </a:lvl1pPr>
          </a:lstStyle>
          <a:p>
            <a:fld id="{2C6D83F5-F0F5-49D2-88F8-4CD8E8DF92FD}" type="datetimeFigureOut">
              <a:rPr lang="en-NZ" smtClean="0"/>
              <a:t>12/02/2024</a:t>
            </a:fld>
            <a:endParaRPr lang="en-NZ"/>
          </a:p>
        </p:txBody>
      </p:sp>
      <p:sp>
        <p:nvSpPr>
          <p:cNvPr id="4" name="Slide Image Placeholder 3"/>
          <p:cNvSpPr>
            <a:spLocks noGrp="1" noRot="1" noChangeAspect="1"/>
          </p:cNvSpPr>
          <p:nvPr>
            <p:ph type="sldImg" idx="2"/>
          </p:nvPr>
        </p:nvSpPr>
        <p:spPr>
          <a:xfrm>
            <a:off x="657225" y="1795463"/>
            <a:ext cx="8612188" cy="4843462"/>
          </a:xfrm>
          <a:prstGeom prst="rect">
            <a:avLst/>
          </a:prstGeom>
          <a:noFill/>
          <a:ln w="12700">
            <a:solidFill>
              <a:prstClr val="black"/>
            </a:solidFill>
          </a:ln>
        </p:spPr>
        <p:txBody>
          <a:bodyPr vert="horz" lIns="132762" tIns="66381" rIns="132762" bIns="66381" rtlCol="0" anchor="ctr"/>
          <a:lstStyle/>
          <a:p>
            <a:endParaRPr lang="en-NZ"/>
          </a:p>
        </p:txBody>
      </p:sp>
      <p:sp>
        <p:nvSpPr>
          <p:cNvPr id="5" name="Notes Placeholder 4"/>
          <p:cNvSpPr>
            <a:spLocks noGrp="1"/>
          </p:cNvSpPr>
          <p:nvPr>
            <p:ph type="body" sz="quarter" idx="3"/>
          </p:nvPr>
        </p:nvSpPr>
        <p:spPr>
          <a:xfrm>
            <a:off x="992665" y="6908710"/>
            <a:ext cx="7941310" cy="5652582"/>
          </a:xfrm>
          <a:prstGeom prst="rect">
            <a:avLst/>
          </a:prstGeom>
        </p:spPr>
        <p:txBody>
          <a:bodyPr vert="horz" lIns="132762" tIns="66381" rIns="132762" bIns="66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13635485"/>
            <a:ext cx="4301543" cy="720280"/>
          </a:xfrm>
          <a:prstGeom prst="rect">
            <a:avLst/>
          </a:prstGeom>
        </p:spPr>
        <p:txBody>
          <a:bodyPr vert="horz" lIns="132762" tIns="66381" rIns="132762" bIns="66381" rtlCol="0" anchor="b"/>
          <a:lstStyle>
            <a:lvl1pPr algn="l">
              <a:defRPr sz="1700"/>
            </a:lvl1pPr>
          </a:lstStyle>
          <a:p>
            <a:endParaRPr lang="en-NZ"/>
          </a:p>
        </p:txBody>
      </p:sp>
      <p:sp>
        <p:nvSpPr>
          <p:cNvPr id="7" name="Slide Number Placeholder 6"/>
          <p:cNvSpPr>
            <a:spLocks noGrp="1"/>
          </p:cNvSpPr>
          <p:nvPr>
            <p:ph type="sldNum" sz="quarter" idx="5"/>
          </p:nvPr>
        </p:nvSpPr>
        <p:spPr>
          <a:xfrm>
            <a:off x="5622799" y="13635485"/>
            <a:ext cx="4301543" cy="720280"/>
          </a:xfrm>
          <a:prstGeom prst="rect">
            <a:avLst/>
          </a:prstGeom>
        </p:spPr>
        <p:txBody>
          <a:bodyPr vert="horz" lIns="132762" tIns="66381" rIns="132762" bIns="66381" rtlCol="0" anchor="b"/>
          <a:lstStyle>
            <a:lvl1pPr algn="r">
              <a:defRPr sz="1700"/>
            </a:lvl1pPr>
          </a:lstStyle>
          <a:p>
            <a:fld id="{95E68F0E-265C-42C6-B1C6-4E3A29E1D178}" type="slidenum">
              <a:rPr lang="en-NZ" smtClean="0"/>
              <a:t>‹#›</a:t>
            </a:fld>
            <a:endParaRPr lang="en-NZ"/>
          </a:p>
        </p:txBody>
      </p:sp>
    </p:spTree>
    <p:extLst>
      <p:ext uri="{BB962C8B-B14F-4D97-AF65-F5344CB8AC3E}">
        <p14:creationId xmlns:p14="http://schemas.microsoft.com/office/powerpoint/2010/main" val="206429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795463"/>
            <a:ext cx="8612188" cy="4843462"/>
          </a:xfrm>
        </p:spPr>
      </p:sp>
      <p:sp>
        <p:nvSpPr>
          <p:cNvPr id="3" name="Notes Placeholder 2"/>
          <p:cNvSpPr>
            <a:spLocks noGrp="1"/>
          </p:cNvSpPr>
          <p:nvPr>
            <p:ph type="body" idx="1"/>
          </p:nvPr>
        </p:nvSpPr>
        <p:spPr/>
        <p:txBody>
          <a:bodyPr/>
          <a:lstStyle/>
          <a:p>
            <a:pPr>
              <a:lnSpc>
                <a:spcPct val="150000"/>
              </a:lnSpc>
              <a:spcBef>
                <a:spcPts val="3194"/>
              </a:spcBef>
            </a:pPr>
            <a:endParaRPr lang="en-AU" sz="1700" dirty="0">
              <a:solidFill>
                <a:srgbClr val="000000"/>
              </a:solidFill>
              <a:latin typeface="Verdana" panose="020B0604030504040204" pitchFamily="34" charset="0"/>
              <a:ea typeface="Verdana" panose="020B0604030504040204" pitchFamily="34" charset="0"/>
            </a:endParaRPr>
          </a:p>
          <a:p>
            <a:endParaRPr lang="en-NZ" dirty="0"/>
          </a:p>
        </p:txBody>
      </p:sp>
      <p:sp>
        <p:nvSpPr>
          <p:cNvPr id="4" name="Slide Number Placeholder 3"/>
          <p:cNvSpPr>
            <a:spLocks noGrp="1"/>
          </p:cNvSpPr>
          <p:nvPr>
            <p:ph type="sldNum" sz="quarter" idx="5"/>
          </p:nvPr>
        </p:nvSpPr>
        <p:spPr/>
        <p:txBody>
          <a:bodyPr/>
          <a:lstStyle/>
          <a:p>
            <a:fld id="{95E68F0E-265C-42C6-B1C6-4E3A29E1D178}" type="slidenum">
              <a:rPr lang="en-NZ" smtClean="0"/>
              <a:t>1</a:t>
            </a:fld>
            <a:endParaRPr lang="en-NZ"/>
          </a:p>
        </p:txBody>
      </p:sp>
    </p:spTree>
    <p:extLst>
      <p:ext uri="{BB962C8B-B14F-4D97-AF65-F5344CB8AC3E}">
        <p14:creationId xmlns:p14="http://schemas.microsoft.com/office/powerpoint/2010/main" val="50725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31A1C-BDD9-48F9-8D12-5CD7A20ECFA7}" type="datetimeFigureOut">
              <a:rPr lang="en-NZ" smtClean="0"/>
              <a:t>12/02/2024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206129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31A1C-BDD9-48F9-8D12-5CD7A20ECFA7}" type="datetimeFigureOut">
              <a:rPr lang="en-NZ" smtClean="0"/>
              <a:t>12/02/2024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215799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31A1C-BDD9-48F9-8D12-5CD7A20ECFA7}" type="datetimeFigureOut">
              <a:rPr lang="en-NZ" smtClean="0"/>
              <a:t>12/02/2024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50142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31A1C-BDD9-48F9-8D12-5CD7A20ECFA7}" type="datetimeFigureOut">
              <a:rPr lang="en-NZ" smtClean="0"/>
              <a:t>12/02/2024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309599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82000"/>
                  </a:schemeClr>
                </a:solidFill>
              </a:defRPr>
            </a:lvl1pPr>
            <a:lvl2pPr marL="1920240" indent="0">
              <a:buNone/>
              <a:defRPr sz="8400">
                <a:solidFill>
                  <a:schemeClr val="tx1">
                    <a:tint val="82000"/>
                  </a:schemeClr>
                </a:solidFill>
              </a:defRPr>
            </a:lvl2pPr>
            <a:lvl3pPr marL="3840480" indent="0">
              <a:buNone/>
              <a:defRPr sz="7560">
                <a:solidFill>
                  <a:schemeClr val="tx1">
                    <a:tint val="82000"/>
                  </a:schemeClr>
                </a:solidFill>
              </a:defRPr>
            </a:lvl3pPr>
            <a:lvl4pPr marL="5760720" indent="0">
              <a:buNone/>
              <a:defRPr sz="6720">
                <a:solidFill>
                  <a:schemeClr val="tx1">
                    <a:tint val="82000"/>
                  </a:schemeClr>
                </a:solidFill>
              </a:defRPr>
            </a:lvl4pPr>
            <a:lvl5pPr marL="7680960" indent="0">
              <a:buNone/>
              <a:defRPr sz="6720">
                <a:solidFill>
                  <a:schemeClr val="tx1">
                    <a:tint val="82000"/>
                  </a:schemeClr>
                </a:solidFill>
              </a:defRPr>
            </a:lvl5pPr>
            <a:lvl6pPr marL="9601200" indent="0">
              <a:buNone/>
              <a:defRPr sz="6720">
                <a:solidFill>
                  <a:schemeClr val="tx1">
                    <a:tint val="82000"/>
                  </a:schemeClr>
                </a:solidFill>
              </a:defRPr>
            </a:lvl6pPr>
            <a:lvl7pPr marL="11521440" indent="0">
              <a:buNone/>
              <a:defRPr sz="6720">
                <a:solidFill>
                  <a:schemeClr val="tx1">
                    <a:tint val="82000"/>
                  </a:schemeClr>
                </a:solidFill>
              </a:defRPr>
            </a:lvl7pPr>
            <a:lvl8pPr marL="13441680" indent="0">
              <a:buNone/>
              <a:defRPr sz="6720">
                <a:solidFill>
                  <a:schemeClr val="tx1">
                    <a:tint val="82000"/>
                  </a:schemeClr>
                </a:solidFill>
              </a:defRPr>
            </a:lvl8pPr>
            <a:lvl9pPr marL="15361920" indent="0">
              <a:buNone/>
              <a:defRPr sz="67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31A1C-BDD9-48F9-8D12-5CD7A20ECFA7}" type="datetimeFigureOut">
              <a:rPr lang="en-NZ" smtClean="0"/>
              <a:t>12/02/2024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426697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31A1C-BDD9-48F9-8D12-5CD7A20ECFA7}" type="datetimeFigureOut">
              <a:rPr lang="en-NZ" smtClean="0"/>
              <a:t>12/02/2024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347620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31A1C-BDD9-48F9-8D12-5CD7A20ECFA7}" type="datetimeFigureOut">
              <a:rPr lang="en-NZ" smtClean="0"/>
              <a:t>12/02/2024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345518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31A1C-BDD9-48F9-8D12-5CD7A20ECFA7}" type="datetimeFigureOut">
              <a:rPr lang="en-NZ" smtClean="0"/>
              <a:t>12/02/2024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348640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31A1C-BDD9-48F9-8D12-5CD7A20ECFA7}" type="datetimeFigureOut">
              <a:rPr lang="en-NZ" smtClean="0"/>
              <a:t>12/02/2024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94324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0131A1C-BDD9-48F9-8D12-5CD7A20ECFA7}" type="datetimeFigureOut">
              <a:rPr lang="en-NZ" smtClean="0"/>
              <a:t>12/02/2024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158034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0131A1C-BDD9-48F9-8D12-5CD7A20ECFA7}" type="datetimeFigureOut">
              <a:rPr lang="en-NZ" smtClean="0"/>
              <a:t>12/02/2024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C5D3625-9142-4551-B76F-7CE5A3BB1668}" type="slidenum">
              <a:rPr lang="en-NZ" smtClean="0"/>
              <a:t>‹#›</a:t>
            </a:fld>
            <a:endParaRPr lang="en-NZ"/>
          </a:p>
        </p:txBody>
      </p:sp>
    </p:spTree>
    <p:extLst>
      <p:ext uri="{BB962C8B-B14F-4D97-AF65-F5344CB8AC3E}">
        <p14:creationId xmlns:p14="http://schemas.microsoft.com/office/powerpoint/2010/main" val="355720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82000"/>
                  </a:schemeClr>
                </a:solidFill>
              </a:defRPr>
            </a:lvl1pPr>
          </a:lstStyle>
          <a:p>
            <a:fld id="{30131A1C-BDD9-48F9-8D12-5CD7A20ECFA7}" type="datetimeFigureOut">
              <a:rPr lang="en-NZ" smtClean="0"/>
              <a:t>12/02/2024</a:t>
            </a:fld>
            <a:endParaRPr lang="en-NZ"/>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82000"/>
                  </a:schemeClr>
                </a:solidFill>
              </a:defRPr>
            </a:lvl1pPr>
          </a:lstStyle>
          <a:p>
            <a:endParaRPr lang="en-NZ"/>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82000"/>
                  </a:schemeClr>
                </a:solidFill>
              </a:defRPr>
            </a:lvl1pPr>
          </a:lstStyle>
          <a:p>
            <a:fld id="{3C5D3625-9142-4551-B76F-7CE5A3BB1668}" type="slidenum">
              <a:rPr lang="en-NZ" smtClean="0"/>
              <a:t>‹#›</a:t>
            </a:fld>
            <a:endParaRPr lang="en-NZ"/>
          </a:p>
        </p:txBody>
      </p:sp>
    </p:spTree>
    <p:extLst>
      <p:ext uri="{BB962C8B-B14F-4D97-AF65-F5344CB8AC3E}">
        <p14:creationId xmlns:p14="http://schemas.microsoft.com/office/powerpoint/2010/main" val="41109442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9" Type="http://schemas.openxmlformats.org/officeDocument/2006/relationships/image" Target="../media/image36.png"/><Relationship Id="rId21" Type="http://schemas.openxmlformats.org/officeDocument/2006/relationships/image" Target="../media/image18.svg"/><Relationship Id="rId34" Type="http://schemas.openxmlformats.org/officeDocument/2006/relationships/image" Target="../media/image31.svg"/><Relationship Id="rId42" Type="http://schemas.openxmlformats.org/officeDocument/2006/relationships/image" Target="../media/image39.svg"/><Relationship Id="rId47" Type="http://schemas.openxmlformats.org/officeDocument/2006/relationships/image" Target="../media/image44.png"/><Relationship Id="rId50" Type="http://schemas.openxmlformats.org/officeDocument/2006/relationships/image" Target="../media/image47.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3.png"/><Relationship Id="rId29" Type="http://schemas.openxmlformats.org/officeDocument/2006/relationships/image" Target="../media/image26.svg"/><Relationship Id="rId11" Type="http://schemas.openxmlformats.org/officeDocument/2006/relationships/image" Target="../media/image8.pn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4.png"/><Relationship Id="rId40" Type="http://schemas.openxmlformats.org/officeDocument/2006/relationships/image" Target="../media/image37.svg"/><Relationship Id="rId45" Type="http://schemas.openxmlformats.org/officeDocument/2006/relationships/image" Target="../media/image42.png"/><Relationship Id="rId53" Type="http://schemas.openxmlformats.org/officeDocument/2006/relationships/image" Target="../media/image50.jpeg"/><Relationship Id="rId5" Type="http://schemas.openxmlformats.org/officeDocument/2006/relationships/image" Target="../media/image3.png"/><Relationship Id="rId10" Type="http://schemas.openxmlformats.org/officeDocument/2006/relationships/image" Target="../media/image7.svg"/><Relationship Id="rId19" Type="http://schemas.openxmlformats.org/officeDocument/2006/relationships/image" Target="../media/image16.svg"/><Relationship Id="rId31" Type="http://schemas.openxmlformats.org/officeDocument/2006/relationships/image" Target="../media/image28.svg"/><Relationship Id="rId44" Type="http://schemas.openxmlformats.org/officeDocument/2006/relationships/image" Target="../media/image41.svg"/><Relationship Id="rId52" Type="http://schemas.openxmlformats.org/officeDocument/2006/relationships/image" Target="../media/image49.emf"/><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png"/><Relationship Id="rId27" Type="http://schemas.openxmlformats.org/officeDocument/2006/relationships/image" Target="../media/image24.svg"/><Relationship Id="rId30" Type="http://schemas.openxmlformats.org/officeDocument/2006/relationships/image" Target="../media/image27.png"/><Relationship Id="rId35" Type="http://schemas.openxmlformats.org/officeDocument/2006/relationships/image" Target="../media/image32.png"/><Relationship Id="rId43" Type="http://schemas.openxmlformats.org/officeDocument/2006/relationships/image" Target="../media/image40.png"/><Relationship Id="rId48" Type="http://schemas.openxmlformats.org/officeDocument/2006/relationships/image" Target="../media/image45.png"/><Relationship Id="rId8" Type="http://schemas.microsoft.com/office/2007/relationships/hdphoto" Target="../media/hdphoto1.wdp"/><Relationship Id="rId51" Type="http://schemas.openxmlformats.org/officeDocument/2006/relationships/image" Target="../media/image48.jpg"/><Relationship Id="rId3" Type="http://schemas.openxmlformats.org/officeDocument/2006/relationships/image" Target="../media/image1.png"/><Relationship Id="rId12" Type="http://schemas.openxmlformats.org/officeDocument/2006/relationships/image" Target="../media/image9.svg"/><Relationship Id="rId17" Type="http://schemas.openxmlformats.org/officeDocument/2006/relationships/image" Target="../media/image14.svg"/><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svg"/><Relationship Id="rId46" Type="http://schemas.openxmlformats.org/officeDocument/2006/relationships/image" Target="../media/image43.svg"/><Relationship Id="rId20" Type="http://schemas.openxmlformats.org/officeDocument/2006/relationships/image" Target="../media/image17.png"/><Relationship Id="rId41"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2.png"/><Relationship Id="rId23" Type="http://schemas.openxmlformats.org/officeDocument/2006/relationships/image" Target="../media/image20.svg"/><Relationship Id="rId28" Type="http://schemas.openxmlformats.org/officeDocument/2006/relationships/image" Target="../media/image25.png"/><Relationship Id="rId36" Type="http://schemas.openxmlformats.org/officeDocument/2006/relationships/image" Target="../media/image33.svg"/><Relationship Id="rId4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22F251D-6788-152F-0DBE-782F7265955B}"/>
              </a:ext>
            </a:extLst>
          </p:cNvPr>
          <p:cNvSpPr txBox="1">
            <a:spLocks/>
          </p:cNvSpPr>
          <p:nvPr/>
        </p:nvSpPr>
        <p:spPr>
          <a:xfrm>
            <a:off x="13384921" y="5331854"/>
            <a:ext cx="12082091" cy="21018403"/>
          </a:xfrm>
          <a:prstGeom prst="rect">
            <a:avLst/>
          </a:prstGeom>
        </p:spPr>
        <p:txBody>
          <a:bodyPr>
            <a:normAutofit/>
          </a:bodyPr>
          <a:lstStyle>
            <a:lvl1pPr marL="0" indent="0" algn="ctr" defTabSz="2088170" rtl="0" eaLnBrk="1" latinLnBrk="0" hangingPunct="1">
              <a:spcBef>
                <a:spcPct val="20000"/>
              </a:spcBef>
              <a:buFont typeface="Arial"/>
              <a:buNone/>
              <a:defRPr sz="14600" kern="1200">
                <a:solidFill>
                  <a:schemeClr val="tx1">
                    <a:tint val="75000"/>
                  </a:schemeClr>
                </a:solidFill>
                <a:latin typeface="Verdana"/>
                <a:ea typeface="+mn-ea"/>
                <a:cs typeface="Verdana"/>
              </a:defRPr>
            </a:lvl1pPr>
            <a:lvl2pPr marL="2088170" indent="0" algn="ctr" defTabSz="2088170" rtl="0" eaLnBrk="1" latinLnBrk="0" hangingPunct="1">
              <a:spcBef>
                <a:spcPct val="20000"/>
              </a:spcBef>
              <a:buFont typeface="Arial"/>
              <a:buNone/>
              <a:defRPr sz="12800" kern="1200">
                <a:solidFill>
                  <a:schemeClr val="tx1">
                    <a:tint val="75000"/>
                  </a:schemeClr>
                </a:solidFill>
                <a:latin typeface="Verdana"/>
                <a:ea typeface="+mn-ea"/>
                <a:cs typeface="Verdana"/>
              </a:defRPr>
            </a:lvl2pPr>
            <a:lvl3pPr marL="4176339" indent="0" algn="ctr" defTabSz="2088170" rtl="0" eaLnBrk="1" latinLnBrk="0" hangingPunct="1">
              <a:spcBef>
                <a:spcPct val="20000"/>
              </a:spcBef>
              <a:buFont typeface="Arial"/>
              <a:buNone/>
              <a:defRPr sz="11000" kern="1200">
                <a:solidFill>
                  <a:schemeClr val="tx1">
                    <a:tint val="75000"/>
                  </a:schemeClr>
                </a:solidFill>
                <a:latin typeface="Verdana"/>
                <a:ea typeface="+mn-ea"/>
                <a:cs typeface="Verdana"/>
              </a:defRPr>
            </a:lvl3pPr>
            <a:lvl4pPr marL="6264509" indent="0" algn="ctr" defTabSz="2088170" rtl="0" eaLnBrk="1" latinLnBrk="0" hangingPunct="1">
              <a:spcBef>
                <a:spcPct val="20000"/>
              </a:spcBef>
              <a:buFont typeface="Arial"/>
              <a:buNone/>
              <a:defRPr sz="9100" kern="1200">
                <a:solidFill>
                  <a:schemeClr val="tx1">
                    <a:tint val="75000"/>
                  </a:schemeClr>
                </a:solidFill>
                <a:latin typeface="Verdana"/>
                <a:ea typeface="+mn-ea"/>
                <a:cs typeface="Verdana"/>
              </a:defRPr>
            </a:lvl4pPr>
            <a:lvl5pPr marL="8352678" indent="0" algn="ctr" defTabSz="2088170" rtl="0" eaLnBrk="1" latinLnBrk="0" hangingPunct="1">
              <a:spcBef>
                <a:spcPct val="20000"/>
              </a:spcBef>
              <a:buFont typeface="Arial"/>
              <a:buNone/>
              <a:defRPr sz="9100" kern="1200">
                <a:solidFill>
                  <a:schemeClr val="tx1">
                    <a:tint val="75000"/>
                  </a:schemeClr>
                </a:solidFill>
                <a:latin typeface="Verdana"/>
                <a:ea typeface="+mn-ea"/>
                <a:cs typeface="Verdana"/>
              </a:defRPr>
            </a:lvl5pPr>
            <a:lvl6pPr marL="10440848"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6pPr>
            <a:lvl7pPr marL="12529017"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7pPr>
            <a:lvl8pPr marL="14617187"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8pPr>
            <a:lvl9pPr marL="16705356"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9pPr>
          </a:lstStyle>
          <a:p>
            <a:pPr algn="just">
              <a:lnSpc>
                <a:spcPct val="120000"/>
              </a:lnSpc>
              <a:spcBef>
                <a:spcPts val="600"/>
              </a:spcBef>
              <a:spcAft>
                <a:spcPts val="1200"/>
              </a:spcAft>
              <a:tabLst>
                <a:tab pos="927409" algn="l"/>
              </a:tabLst>
            </a:pPr>
            <a:r>
              <a:rPr lang="en-US" sz="2800" dirty="0">
                <a:solidFill>
                  <a:srgbClr val="000000"/>
                </a:solidFill>
                <a:latin typeface="Verdana" panose="020B0604030504040204" pitchFamily="34" charset="0"/>
                <a:ea typeface="Verdana" panose="020B0604030504040204" pitchFamily="34" charset="0"/>
                <a:cs typeface="+mn-cs"/>
              </a:rPr>
              <a:t>	The first module collects socio-demographic information and includes an imbedded module that converts a New Zealand street address into a data zone and attaches a deprivation score and domain ranks (NZ Index of Multiple Deprivation 2018, IMD18). </a:t>
            </a:r>
          </a:p>
          <a:p>
            <a:pPr algn="just">
              <a:lnSpc>
                <a:spcPct val="120000"/>
              </a:lnSpc>
              <a:spcBef>
                <a:spcPts val="600"/>
              </a:spcBef>
              <a:spcAft>
                <a:spcPts val="1200"/>
              </a:spcAft>
              <a:tabLst>
                <a:tab pos="927409" algn="l"/>
              </a:tabLst>
            </a:pPr>
            <a:r>
              <a:rPr lang="en-US" sz="2800" dirty="0">
                <a:solidFill>
                  <a:srgbClr val="000000"/>
                </a:solidFill>
                <a:latin typeface="Verdana" panose="020B0604030504040204" pitchFamily="34" charset="0"/>
                <a:ea typeface="Verdana" panose="020B0604030504040204" pitchFamily="34" charset="0"/>
                <a:cs typeface="+mn-cs"/>
              </a:rPr>
              <a:t>	HRQoL is collected using the EQ-5D-5L, with recall for pre-COVID HRQoL and today with long COVID symptoms. Participants can also complete monthly EQ-5D-5L follow-up surveys. </a:t>
            </a:r>
          </a:p>
          <a:p>
            <a:pPr algn="just">
              <a:lnSpc>
                <a:spcPct val="120000"/>
              </a:lnSpc>
              <a:spcBef>
                <a:spcPts val="600"/>
              </a:spcBef>
              <a:spcAft>
                <a:spcPts val="1200"/>
              </a:spcAft>
              <a:tabLst>
                <a:tab pos="1015013" algn="l"/>
              </a:tabLst>
            </a:pPr>
            <a:r>
              <a:rPr lang="en-US" sz="2800" dirty="0">
                <a:solidFill>
                  <a:srgbClr val="000000"/>
                </a:solidFill>
                <a:latin typeface="Verdana" panose="020B0604030504040204" pitchFamily="34" charset="0"/>
                <a:ea typeface="Verdana" panose="020B0604030504040204" pitchFamily="34" charset="0"/>
                <a:cs typeface="+mn-cs"/>
              </a:rPr>
              <a:t>	The registry is underpinned by a Tiriti o Waitangi Framework which seeks to avoid deficit framing. Separate analyses of </a:t>
            </a:r>
            <a:r>
              <a:rPr lang="en-US" sz="2800" dirty="0" err="1">
                <a:solidFill>
                  <a:srgbClr val="000000"/>
                </a:solidFill>
                <a:latin typeface="Verdana" panose="020B0604030504040204" pitchFamily="34" charset="0"/>
                <a:ea typeface="Verdana" panose="020B0604030504040204" pitchFamily="34" charset="0"/>
                <a:cs typeface="+mn-cs"/>
              </a:rPr>
              <a:t>tangata</a:t>
            </a:r>
            <a:r>
              <a:rPr lang="en-US" sz="2800" dirty="0">
                <a:solidFill>
                  <a:srgbClr val="000000"/>
                </a:solidFill>
                <a:latin typeface="Verdana" panose="020B0604030504040204" pitchFamily="34" charset="0"/>
                <a:ea typeface="Verdana" panose="020B0604030504040204" pitchFamily="34" charset="0"/>
                <a:cs typeface="+mn-cs"/>
              </a:rPr>
              <a:t> whenua (Māori) and tāngata </a:t>
            </a:r>
            <a:r>
              <a:rPr lang="en-US" sz="2800" dirty="0" err="1">
                <a:solidFill>
                  <a:srgbClr val="000000"/>
                </a:solidFill>
                <a:latin typeface="Verdana" panose="020B0604030504040204" pitchFamily="34" charset="0"/>
                <a:ea typeface="Verdana" panose="020B0604030504040204" pitchFamily="34" charset="0"/>
                <a:cs typeface="+mn-cs"/>
              </a:rPr>
              <a:t>tiriti</a:t>
            </a:r>
            <a:r>
              <a:rPr lang="en-US" sz="2800" dirty="0">
                <a:solidFill>
                  <a:srgbClr val="000000"/>
                </a:solidFill>
                <a:latin typeface="Verdana" panose="020B0604030504040204" pitchFamily="34" charset="0"/>
                <a:ea typeface="Verdana" panose="020B0604030504040204" pitchFamily="34" charset="0"/>
                <a:cs typeface="+mn-cs"/>
              </a:rPr>
              <a:t> (non-Māori) explore the demographic decomposition of the registry by deprivation quintiles and then EQ-5D-5L values and profiles in the top and bottom quintiles. </a:t>
            </a:r>
          </a:p>
          <a:p>
            <a:pPr algn="just">
              <a:lnSpc>
                <a:spcPct val="120000"/>
              </a:lnSpc>
              <a:spcBef>
                <a:spcPts val="600"/>
              </a:spcBef>
              <a:spcAft>
                <a:spcPts val="1200"/>
              </a:spcAft>
              <a:tabLst>
                <a:tab pos="1015013" algn="l"/>
              </a:tabLst>
            </a:pPr>
            <a:r>
              <a:rPr lang="en-US" sz="2800" dirty="0">
                <a:solidFill>
                  <a:srgbClr val="000000"/>
                </a:solidFill>
                <a:latin typeface="Verdana" panose="020B0604030504040204" pitchFamily="34" charset="0"/>
                <a:ea typeface="Verdana" panose="020B0604030504040204" pitchFamily="34" charset="0"/>
                <a:cs typeface="+mn-cs"/>
              </a:rPr>
              <a:t>	Regression analyses explore if demographics and clinical presentation mediate any relationship between EQ-5D-5L and deprivation. </a:t>
            </a:r>
          </a:p>
          <a:p>
            <a:pPr algn="just">
              <a:lnSpc>
                <a:spcPct val="150000"/>
              </a:lnSpc>
              <a:spcBef>
                <a:spcPts val="1200"/>
              </a:spcBef>
            </a:pPr>
            <a:r>
              <a:rPr lang="en-US" sz="3600" b="1" dirty="0">
                <a:solidFill>
                  <a:srgbClr val="002C54"/>
                </a:solidFill>
                <a:latin typeface="Verdana" panose="020B0604030504040204" pitchFamily="34" charset="0"/>
                <a:ea typeface="Verdana" panose="020B0604030504040204" pitchFamily="34" charset="0"/>
              </a:rPr>
              <a:t>Results</a:t>
            </a:r>
          </a:p>
          <a:p>
            <a:pPr algn="just">
              <a:lnSpc>
                <a:spcPct val="120000"/>
              </a:lnSpc>
              <a:spcBef>
                <a:spcPts val="1142"/>
              </a:spcBef>
            </a:pPr>
            <a:r>
              <a:rPr lang="en-US" sz="2800" dirty="0">
                <a:solidFill>
                  <a:srgbClr val="000000"/>
                </a:solidFill>
                <a:latin typeface="Verdana" panose="020B0604030504040204" pitchFamily="34" charset="0"/>
                <a:ea typeface="Verdana" panose="020B0604030504040204" pitchFamily="34" charset="0"/>
                <a:cs typeface="+mn-cs"/>
              </a:rPr>
              <a:t>The registry remains open to enrolment; these results are based on a data extract on the 31</a:t>
            </a:r>
            <a:r>
              <a:rPr lang="en-US" sz="2800" baseline="30000" dirty="0">
                <a:solidFill>
                  <a:srgbClr val="000000"/>
                </a:solidFill>
                <a:latin typeface="Verdana" panose="020B0604030504040204" pitchFamily="34" charset="0"/>
                <a:ea typeface="Verdana" panose="020B0604030504040204" pitchFamily="34" charset="0"/>
                <a:cs typeface="+mn-cs"/>
              </a:rPr>
              <a:t>st</a:t>
            </a:r>
            <a:r>
              <a:rPr lang="en-US" sz="2800" dirty="0">
                <a:solidFill>
                  <a:srgbClr val="000000"/>
                </a:solidFill>
                <a:latin typeface="Verdana" panose="020B0604030504040204" pitchFamily="34" charset="0"/>
                <a:ea typeface="Verdana" panose="020B0604030504040204" pitchFamily="34" charset="0"/>
                <a:cs typeface="+mn-cs"/>
              </a:rPr>
              <a:t> January 2024 – 6 months after the opening of the registry. The sample size is N=1,284, 8.7% Māori; 91.3% non-Māori. The demographics of the sample are presented in Table 1. 75% (74%) of Māori (non-Māori) participants are female, and the average age is 46 (50) years old. 15% (23%) of Māori (non-Māori) live in IMD18 quintile 1 (least deprived) and 24% (12%) of Māori (non-Māori) live in quintile 5 (most deprived). Nearly all participants have been vaccinated.</a:t>
            </a:r>
          </a:p>
          <a:p>
            <a:pPr algn="l">
              <a:lnSpc>
                <a:spcPct val="120000"/>
              </a:lnSpc>
              <a:spcBef>
                <a:spcPts val="1142"/>
              </a:spcBef>
            </a:pPr>
            <a:endParaRPr lang="en-AU" sz="2800" dirty="0">
              <a:solidFill>
                <a:srgbClr val="000000"/>
              </a:solidFill>
              <a:latin typeface="Verdana" panose="020B0604030504040204" pitchFamily="34" charset="0"/>
              <a:ea typeface="Verdana" panose="020B0604030504040204" pitchFamily="34" charset="0"/>
              <a:cs typeface="+mn-cs"/>
            </a:endParaRPr>
          </a:p>
        </p:txBody>
      </p:sp>
      <p:sp>
        <p:nvSpPr>
          <p:cNvPr id="4" name="Subtitle 2">
            <a:extLst>
              <a:ext uri="{FF2B5EF4-FFF2-40B4-BE49-F238E27FC236}">
                <a16:creationId xmlns:a16="http://schemas.microsoft.com/office/drawing/2014/main" id="{4383DB85-A3A1-E989-64BB-BBEA3247C48C}"/>
              </a:ext>
            </a:extLst>
          </p:cNvPr>
          <p:cNvSpPr txBox="1">
            <a:spLocks/>
          </p:cNvSpPr>
          <p:nvPr/>
        </p:nvSpPr>
        <p:spPr>
          <a:xfrm>
            <a:off x="582441" y="4898202"/>
            <a:ext cx="12024000" cy="21460611"/>
          </a:xfrm>
          <a:prstGeom prst="rect">
            <a:avLst/>
          </a:prstGeom>
        </p:spPr>
        <p:txBody>
          <a:bodyPr vert="horz" lIns="86995" tIns="43498" rIns="86995" bIns="43498" rtlCol="0">
            <a:norm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nSpc>
                <a:spcPct val="150000"/>
              </a:lnSpc>
              <a:spcBef>
                <a:spcPts val="2093"/>
              </a:spcBef>
              <a:buNone/>
            </a:pPr>
            <a:r>
              <a:rPr lang="en-US" sz="3600" b="1" dirty="0">
                <a:solidFill>
                  <a:srgbClr val="002C54"/>
                </a:solidFill>
                <a:latin typeface="Verdana" panose="020B0604030504040204" pitchFamily="34" charset="0"/>
                <a:ea typeface="Verdana" panose="020B0604030504040204" pitchFamily="34" charset="0"/>
              </a:rPr>
              <a:t>Background </a:t>
            </a:r>
          </a:p>
          <a:p>
            <a:pPr marL="0" indent="0" algn="just">
              <a:lnSpc>
                <a:spcPct val="120000"/>
              </a:lnSpc>
              <a:spcBef>
                <a:spcPts val="1142"/>
              </a:spcBef>
              <a:buNone/>
              <a:tabLst>
                <a:tab pos="927409" algn="l"/>
              </a:tabLst>
            </a:pPr>
            <a:r>
              <a:rPr lang="en-US" sz="2800" dirty="0">
                <a:solidFill>
                  <a:srgbClr val="000000"/>
                </a:solidFill>
                <a:latin typeface="Verdana" panose="020B0604030504040204" pitchFamily="34" charset="0"/>
                <a:ea typeface="Verdana" panose="020B0604030504040204" pitchFamily="34" charset="0"/>
              </a:rPr>
              <a:t>Long COVID – COVID-19 symptoms or sequelae that persist for longer than three months – is a significant public health problem. Marginalised and deprived groups have been shown to be at greater risk of COVID-19 infection and severe disease, but little is known about the relationship between deprivation and long COVID. There are significant health inequities in Aotearoa New Zealand and these were exacerbated during the pandemic; Māori and Pasifika and those in more deprived areas experienced a greater burden. </a:t>
            </a:r>
          </a:p>
          <a:p>
            <a:pPr marL="0" indent="0" algn="just">
              <a:lnSpc>
                <a:spcPct val="150000"/>
              </a:lnSpc>
              <a:spcBef>
                <a:spcPts val="1200"/>
              </a:spcBef>
              <a:buNone/>
            </a:pPr>
            <a:r>
              <a:rPr lang="en-US" sz="3600" b="1" dirty="0">
                <a:solidFill>
                  <a:srgbClr val="002C54"/>
                </a:solidFill>
                <a:latin typeface="Verdana" panose="020B0604030504040204" pitchFamily="34" charset="0"/>
                <a:ea typeface="Verdana" panose="020B0604030504040204" pitchFamily="34" charset="0"/>
              </a:rPr>
              <a:t>Objective</a:t>
            </a:r>
          </a:p>
          <a:p>
            <a:pPr marL="0" indent="0" algn="just">
              <a:lnSpc>
                <a:spcPct val="120000"/>
              </a:lnSpc>
              <a:spcBef>
                <a:spcPts val="1142"/>
              </a:spcBef>
              <a:buNone/>
              <a:tabLst>
                <a:tab pos="927409" algn="l"/>
              </a:tabLst>
            </a:pPr>
            <a:r>
              <a:rPr lang="en-US" sz="2800" dirty="0">
                <a:solidFill>
                  <a:srgbClr val="000000"/>
                </a:solidFill>
                <a:latin typeface="Verdana" panose="020B0604030504040204" pitchFamily="34" charset="0"/>
                <a:ea typeface="Verdana" panose="020B0604030504040204" pitchFamily="34" charset="0"/>
              </a:rPr>
              <a:t>Greater adoption of the EQ-5D-5L as a measure of population health will be enhanced with evidence of the performance of the instrument against recognised measures of inequality. This analysis seeks to understand the relationship between deprivation and EQ-5D-5L for individuals with long COVID.</a:t>
            </a:r>
          </a:p>
          <a:p>
            <a:pPr marL="0" indent="0" algn="just">
              <a:lnSpc>
                <a:spcPct val="150000"/>
              </a:lnSpc>
              <a:spcBef>
                <a:spcPts val="1200"/>
              </a:spcBef>
              <a:buNone/>
            </a:pPr>
            <a:r>
              <a:rPr lang="en-US" sz="3600" b="1" dirty="0">
                <a:solidFill>
                  <a:srgbClr val="002C54"/>
                </a:solidFill>
                <a:latin typeface="Verdana" panose="020B0604030504040204" pitchFamily="34" charset="0"/>
                <a:ea typeface="Verdana" panose="020B0604030504040204" pitchFamily="34" charset="0"/>
              </a:rPr>
              <a:t>Methods</a:t>
            </a:r>
          </a:p>
          <a:p>
            <a:pPr marL="0" indent="0" algn="just">
              <a:lnSpc>
                <a:spcPct val="120000"/>
              </a:lnSpc>
              <a:spcBef>
                <a:spcPts val="1142"/>
              </a:spcBef>
              <a:spcAft>
                <a:spcPts val="1200"/>
              </a:spcAft>
              <a:buNone/>
              <a:tabLst>
                <a:tab pos="927409" algn="l"/>
              </a:tabLst>
            </a:pPr>
            <a:r>
              <a:rPr lang="en-US" sz="2800" dirty="0">
                <a:solidFill>
                  <a:srgbClr val="000000"/>
                </a:solidFill>
                <a:latin typeface="Verdana" panose="020B0604030504040204" pitchFamily="34" charset="0"/>
                <a:ea typeface="Verdana" panose="020B0604030504040204" pitchFamily="34" charset="0"/>
                <a:cs typeface="+mn-cs"/>
              </a:rPr>
              <a:t>Mātauranga Raranga | Long COVID Registry Aotearoa consists of ten linked survey modules (Figure 1) designed in partnership with people with lived experience of long COVID. </a:t>
            </a:r>
          </a:p>
          <a:p>
            <a:pPr marL="0" indent="0">
              <a:lnSpc>
                <a:spcPct val="150000"/>
              </a:lnSpc>
              <a:spcBef>
                <a:spcPts val="2093"/>
              </a:spcBef>
              <a:buNone/>
            </a:pPr>
            <a:endParaRPr lang="en-AU" sz="2800" dirty="0">
              <a:solidFill>
                <a:srgbClr val="000000"/>
              </a:solidFill>
              <a:latin typeface="Verdana" panose="020B0604030504040204" pitchFamily="34" charset="0"/>
              <a:ea typeface="Verdana" panose="020B0604030504040204" pitchFamily="34" charset="0"/>
            </a:endParaRPr>
          </a:p>
        </p:txBody>
      </p:sp>
      <p:pic>
        <p:nvPicPr>
          <p:cNvPr id="87" name="Picture 86" descr="Icon&#10;&#10;Description automatically generated">
            <a:extLst>
              <a:ext uri="{FF2B5EF4-FFF2-40B4-BE49-F238E27FC236}">
                <a16:creationId xmlns:a16="http://schemas.microsoft.com/office/drawing/2014/main" id="{98AE1DB1-FF67-2842-2418-2583E7A6D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7279" y="5220186"/>
            <a:ext cx="731097" cy="720000"/>
          </a:xfrm>
          <a:prstGeom prst="rect">
            <a:avLst/>
          </a:prstGeom>
          <a:noFill/>
          <a:ln>
            <a:noFill/>
          </a:ln>
        </p:spPr>
      </p:pic>
      <p:sp>
        <p:nvSpPr>
          <p:cNvPr id="6" name="Subtitle 2">
            <a:extLst>
              <a:ext uri="{FF2B5EF4-FFF2-40B4-BE49-F238E27FC236}">
                <a16:creationId xmlns:a16="http://schemas.microsoft.com/office/drawing/2014/main" id="{751FA66C-29F5-48F1-10EA-72045234B7BE}"/>
              </a:ext>
            </a:extLst>
          </p:cNvPr>
          <p:cNvSpPr txBox="1">
            <a:spLocks/>
          </p:cNvSpPr>
          <p:nvPr/>
        </p:nvSpPr>
        <p:spPr>
          <a:xfrm>
            <a:off x="25969305" y="5331855"/>
            <a:ext cx="12024000" cy="21026958"/>
          </a:xfrm>
          <a:prstGeom prst="rect">
            <a:avLst/>
          </a:prstGeom>
        </p:spPr>
        <p:txBody>
          <a:bodyPr>
            <a:normAutofit/>
          </a:bodyPr>
          <a:lstStyle>
            <a:lvl1pPr marL="0" indent="0" algn="ctr" defTabSz="2088170" rtl="0" eaLnBrk="1" latinLnBrk="0" hangingPunct="1">
              <a:spcBef>
                <a:spcPct val="20000"/>
              </a:spcBef>
              <a:buFont typeface="Arial"/>
              <a:buNone/>
              <a:defRPr sz="14600" kern="1200">
                <a:solidFill>
                  <a:schemeClr val="tx1">
                    <a:tint val="75000"/>
                  </a:schemeClr>
                </a:solidFill>
                <a:latin typeface="Verdana"/>
                <a:ea typeface="+mn-ea"/>
                <a:cs typeface="Verdana"/>
              </a:defRPr>
            </a:lvl1pPr>
            <a:lvl2pPr marL="2088170" indent="0" algn="ctr" defTabSz="2088170" rtl="0" eaLnBrk="1" latinLnBrk="0" hangingPunct="1">
              <a:spcBef>
                <a:spcPct val="20000"/>
              </a:spcBef>
              <a:buFont typeface="Arial"/>
              <a:buNone/>
              <a:defRPr sz="12800" kern="1200">
                <a:solidFill>
                  <a:schemeClr val="tx1">
                    <a:tint val="75000"/>
                  </a:schemeClr>
                </a:solidFill>
                <a:latin typeface="Verdana"/>
                <a:ea typeface="+mn-ea"/>
                <a:cs typeface="Verdana"/>
              </a:defRPr>
            </a:lvl2pPr>
            <a:lvl3pPr marL="4176339" indent="0" algn="ctr" defTabSz="2088170" rtl="0" eaLnBrk="1" latinLnBrk="0" hangingPunct="1">
              <a:spcBef>
                <a:spcPct val="20000"/>
              </a:spcBef>
              <a:buFont typeface="Arial"/>
              <a:buNone/>
              <a:defRPr sz="11000" kern="1200">
                <a:solidFill>
                  <a:schemeClr val="tx1">
                    <a:tint val="75000"/>
                  </a:schemeClr>
                </a:solidFill>
                <a:latin typeface="Verdana"/>
                <a:ea typeface="+mn-ea"/>
                <a:cs typeface="Verdana"/>
              </a:defRPr>
            </a:lvl3pPr>
            <a:lvl4pPr marL="6264509" indent="0" algn="ctr" defTabSz="2088170" rtl="0" eaLnBrk="1" latinLnBrk="0" hangingPunct="1">
              <a:spcBef>
                <a:spcPct val="20000"/>
              </a:spcBef>
              <a:buFont typeface="Arial"/>
              <a:buNone/>
              <a:defRPr sz="9100" kern="1200">
                <a:solidFill>
                  <a:schemeClr val="tx1">
                    <a:tint val="75000"/>
                  </a:schemeClr>
                </a:solidFill>
                <a:latin typeface="Verdana"/>
                <a:ea typeface="+mn-ea"/>
                <a:cs typeface="Verdana"/>
              </a:defRPr>
            </a:lvl4pPr>
            <a:lvl5pPr marL="8352678" indent="0" algn="ctr" defTabSz="2088170" rtl="0" eaLnBrk="1" latinLnBrk="0" hangingPunct="1">
              <a:spcBef>
                <a:spcPct val="20000"/>
              </a:spcBef>
              <a:buFont typeface="Arial"/>
              <a:buNone/>
              <a:defRPr sz="9100" kern="1200">
                <a:solidFill>
                  <a:schemeClr val="tx1">
                    <a:tint val="75000"/>
                  </a:schemeClr>
                </a:solidFill>
                <a:latin typeface="Verdana"/>
                <a:ea typeface="+mn-ea"/>
                <a:cs typeface="Verdana"/>
              </a:defRPr>
            </a:lvl5pPr>
            <a:lvl6pPr marL="10440848"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6pPr>
            <a:lvl7pPr marL="12529017"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7pPr>
            <a:lvl8pPr marL="14617187"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8pPr>
            <a:lvl9pPr marL="16705356"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9pPr>
          </a:lstStyle>
          <a:p>
            <a:pPr algn="just">
              <a:lnSpc>
                <a:spcPct val="120000"/>
              </a:lnSpc>
              <a:spcBef>
                <a:spcPts val="600"/>
              </a:spcBef>
              <a:spcAft>
                <a:spcPts val="1200"/>
              </a:spcAft>
              <a:tabLst>
                <a:tab pos="927409" algn="l"/>
              </a:tabLst>
            </a:pPr>
            <a:r>
              <a:rPr lang="en-US" sz="2800" dirty="0">
                <a:solidFill>
                  <a:srgbClr val="000000"/>
                </a:solidFill>
                <a:latin typeface="Verdana" panose="020B0604030504040204" pitchFamily="34" charset="0"/>
                <a:ea typeface="Verdana" panose="020B0604030504040204" pitchFamily="34" charset="0"/>
                <a:cs typeface="+mn-cs"/>
              </a:rPr>
              <a:t>Pre-COVID EQ-5D-5L had a mean value of 0.854 (0.887) for Māori (non-Māori); at enrolment with long COVID symptoms the mean value was 0.486 (0.532). The difference in EQ-5D-5L is significant across those two time points. Analysis of the monthly follow-up data shows the disutility associated with long COVID symptoms persists (see Figure 2). </a:t>
            </a:r>
          </a:p>
          <a:p>
            <a:pPr algn="just">
              <a:lnSpc>
                <a:spcPct val="120000"/>
              </a:lnSpc>
              <a:spcBef>
                <a:spcPts val="600"/>
              </a:spcBef>
              <a:spcAft>
                <a:spcPts val="1200"/>
              </a:spcAft>
              <a:tabLst>
                <a:tab pos="927409" algn="l"/>
              </a:tabLst>
            </a:pPr>
            <a:endParaRPr lang="en-US" sz="2800" dirty="0">
              <a:solidFill>
                <a:srgbClr val="000000"/>
              </a:solidFill>
              <a:latin typeface="Verdana" panose="020B0604030504040204" pitchFamily="34" charset="0"/>
              <a:ea typeface="Verdana" panose="020B0604030504040204" pitchFamily="34" charset="0"/>
              <a:cs typeface="+mn-cs"/>
            </a:endParaRPr>
          </a:p>
          <a:p>
            <a:pPr algn="just">
              <a:lnSpc>
                <a:spcPct val="120000"/>
              </a:lnSpc>
              <a:spcBef>
                <a:spcPts val="600"/>
              </a:spcBef>
              <a:spcAft>
                <a:spcPts val="1200"/>
              </a:spcAft>
              <a:tabLst>
                <a:tab pos="927409" algn="l"/>
              </a:tabLst>
            </a:pPr>
            <a:endParaRPr lang="en-US" sz="2800" dirty="0">
              <a:solidFill>
                <a:srgbClr val="000000"/>
              </a:solidFill>
              <a:latin typeface="Verdana" panose="020B0604030504040204" pitchFamily="34" charset="0"/>
              <a:ea typeface="Verdana" panose="020B0604030504040204" pitchFamily="34" charset="0"/>
              <a:cs typeface="+mn-cs"/>
            </a:endParaRPr>
          </a:p>
          <a:p>
            <a:pPr algn="just">
              <a:lnSpc>
                <a:spcPct val="120000"/>
              </a:lnSpc>
              <a:spcBef>
                <a:spcPts val="600"/>
              </a:spcBef>
              <a:spcAft>
                <a:spcPts val="1200"/>
              </a:spcAft>
              <a:tabLst>
                <a:tab pos="927409" algn="l"/>
              </a:tabLst>
            </a:pPr>
            <a:endParaRPr lang="en-US" sz="2800" dirty="0">
              <a:solidFill>
                <a:srgbClr val="000000"/>
              </a:solidFill>
              <a:latin typeface="Verdana" panose="020B0604030504040204" pitchFamily="34" charset="0"/>
              <a:ea typeface="Verdana" panose="020B0604030504040204" pitchFamily="34" charset="0"/>
              <a:cs typeface="+mn-cs"/>
            </a:endParaRPr>
          </a:p>
          <a:p>
            <a:pPr algn="just">
              <a:lnSpc>
                <a:spcPct val="120000"/>
              </a:lnSpc>
              <a:spcBef>
                <a:spcPts val="600"/>
              </a:spcBef>
              <a:spcAft>
                <a:spcPts val="1200"/>
              </a:spcAft>
              <a:tabLst>
                <a:tab pos="927409" algn="l"/>
              </a:tabLst>
            </a:pPr>
            <a:endParaRPr lang="en-US" sz="2800" dirty="0">
              <a:solidFill>
                <a:srgbClr val="000000"/>
              </a:solidFill>
              <a:latin typeface="Verdana" panose="020B0604030504040204" pitchFamily="34" charset="0"/>
              <a:ea typeface="Verdana" panose="020B0604030504040204" pitchFamily="34" charset="0"/>
              <a:cs typeface="+mn-cs"/>
            </a:endParaRPr>
          </a:p>
          <a:p>
            <a:pPr algn="just">
              <a:lnSpc>
                <a:spcPct val="120000"/>
              </a:lnSpc>
              <a:spcBef>
                <a:spcPts val="600"/>
              </a:spcBef>
              <a:spcAft>
                <a:spcPts val="1200"/>
              </a:spcAft>
              <a:tabLst>
                <a:tab pos="927409" algn="l"/>
              </a:tabLst>
            </a:pPr>
            <a:endParaRPr lang="en-US" sz="2800" dirty="0">
              <a:solidFill>
                <a:srgbClr val="000000"/>
              </a:solidFill>
              <a:latin typeface="Verdana" panose="020B0604030504040204" pitchFamily="34" charset="0"/>
              <a:ea typeface="Verdana" panose="020B0604030504040204" pitchFamily="34" charset="0"/>
              <a:cs typeface="+mn-cs"/>
            </a:endParaRPr>
          </a:p>
          <a:p>
            <a:pPr algn="just">
              <a:lnSpc>
                <a:spcPct val="120000"/>
              </a:lnSpc>
              <a:spcBef>
                <a:spcPts val="600"/>
              </a:spcBef>
              <a:spcAft>
                <a:spcPts val="1200"/>
              </a:spcAft>
              <a:tabLst>
                <a:tab pos="927409" algn="l"/>
              </a:tabLst>
            </a:pPr>
            <a:endParaRPr lang="en-US" sz="2800" dirty="0">
              <a:solidFill>
                <a:srgbClr val="000000"/>
              </a:solidFill>
              <a:latin typeface="Verdana" panose="020B0604030504040204" pitchFamily="34" charset="0"/>
              <a:ea typeface="Verdana" panose="020B0604030504040204" pitchFamily="34" charset="0"/>
              <a:cs typeface="+mn-cs"/>
            </a:endParaRPr>
          </a:p>
          <a:p>
            <a:pPr algn="just">
              <a:lnSpc>
                <a:spcPct val="120000"/>
              </a:lnSpc>
              <a:spcBef>
                <a:spcPts val="600"/>
              </a:spcBef>
              <a:spcAft>
                <a:spcPts val="1200"/>
              </a:spcAft>
              <a:tabLst>
                <a:tab pos="927409" algn="l"/>
              </a:tabLst>
            </a:pPr>
            <a:r>
              <a:rPr lang="en-US" sz="2800" dirty="0">
                <a:solidFill>
                  <a:srgbClr val="000000"/>
                </a:solidFill>
                <a:latin typeface="Verdana" panose="020B0604030504040204" pitchFamily="34" charset="0"/>
                <a:ea typeface="Verdana" panose="020B0604030504040204" pitchFamily="34" charset="0"/>
                <a:cs typeface="+mn-cs"/>
              </a:rPr>
              <a:t> </a:t>
            </a:r>
          </a:p>
          <a:p>
            <a:pPr algn="just">
              <a:lnSpc>
                <a:spcPct val="120000"/>
              </a:lnSpc>
              <a:spcBef>
                <a:spcPts val="600"/>
              </a:spcBef>
              <a:spcAft>
                <a:spcPts val="1200"/>
              </a:spcAft>
              <a:tabLst>
                <a:tab pos="927409" algn="l"/>
              </a:tabLst>
            </a:pPr>
            <a:endParaRPr lang="en-US" sz="2800" dirty="0">
              <a:solidFill>
                <a:srgbClr val="000000"/>
              </a:solidFill>
              <a:latin typeface="Verdana" panose="020B0604030504040204" pitchFamily="34" charset="0"/>
              <a:ea typeface="Verdana" panose="020B0604030504040204" pitchFamily="34" charset="0"/>
              <a:cs typeface="+mn-cs"/>
            </a:endParaRPr>
          </a:p>
          <a:p>
            <a:pPr algn="just">
              <a:lnSpc>
                <a:spcPct val="120000"/>
              </a:lnSpc>
              <a:spcBef>
                <a:spcPts val="1800"/>
              </a:spcBef>
              <a:spcAft>
                <a:spcPts val="1200"/>
              </a:spcAft>
              <a:tabLst>
                <a:tab pos="927409" algn="l"/>
              </a:tabLst>
            </a:pPr>
            <a:r>
              <a:rPr lang="en-US" sz="2800" dirty="0">
                <a:solidFill>
                  <a:srgbClr val="000000"/>
                </a:solidFill>
                <a:latin typeface="Verdana" panose="020B0604030504040204" pitchFamily="34" charset="0"/>
                <a:ea typeface="Verdana" panose="020B0604030504040204" pitchFamily="34" charset="0"/>
                <a:cs typeface="+mn-cs"/>
              </a:rPr>
              <a:t>The relationship between deprivation and HRQoL is as expected; those residing in least deprived areas have higher EQ-5D-5L scores pre-COVID and at baseline than those in the most deprived areas (IMD18 Quintiles 4 &amp; 5 combined). Analyses of the difference in EQ-5D-5L pre-COVID and baseline finds that non-Māori participants in the most deprived areas experienced a significant reduction in HRQoL (mean disutility 0.390). </a:t>
            </a:r>
          </a:p>
          <a:p>
            <a:pPr algn="just">
              <a:lnSpc>
                <a:spcPct val="120000"/>
              </a:lnSpc>
              <a:spcBef>
                <a:spcPts val="600"/>
              </a:spcBef>
              <a:spcAft>
                <a:spcPts val="1200"/>
              </a:spcAft>
              <a:tabLst>
                <a:tab pos="927409" algn="l"/>
              </a:tabLst>
            </a:pPr>
            <a:r>
              <a:rPr lang="en-US" sz="2800" dirty="0">
                <a:solidFill>
                  <a:srgbClr val="000000"/>
                </a:solidFill>
                <a:latin typeface="Verdana" panose="020B0604030504040204" pitchFamily="34" charset="0"/>
                <a:ea typeface="Verdana" panose="020B0604030504040204" pitchFamily="34" charset="0"/>
                <a:cs typeface="+mn-cs"/>
              </a:rPr>
              <a:t>Exploring the relationship at the dimension level finds that self-care and usual activities are most impacted by long COVID symptoms. Figure 3 provides an example of how participants are self-reporting their usual activities pre-COVID, on entry into the registry and at 2 months follow-up.  </a:t>
            </a:r>
            <a:endParaRPr lang="en-AU" sz="2800" dirty="0">
              <a:solidFill>
                <a:srgbClr val="000000"/>
              </a:solidFill>
              <a:latin typeface="Verdana" panose="020B0604030504040204" pitchFamily="34" charset="0"/>
              <a:ea typeface="Verdana" panose="020B0604030504040204" pitchFamily="34" charset="0"/>
              <a:cs typeface="+mn-cs"/>
            </a:endParaRPr>
          </a:p>
        </p:txBody>
      </p:sp>
      <p:sp>
        <p:nvSpPr>
          <p:cNvPr id="7" name="Subtitle 2">
            <a:extLst>
              <a:ext uri="{FF2B5EF4-FFF2-40B4-BE49-F238E27FC236}">
                <a16:creationId xmlns:a16="http://schemas.microsoft.com/office/drawing/2014/main" id="{4E555B13-6FE5-C369-63B9-517049D46A75}"/>
              </a:ext>
            </a:extLst>
          </p:cNvPr>
          <p:cNvSpPr txBox="1">
            <a:spLocks/>
          </p:cNvSpPr>
          <p:nvPr/>
        </p:nvSpPr>
        <p:spPr>
          <a:xfrm>
            <a:off x="38565311" y="5331854"/>
            <a:ext cx="12024000" cy="21460611"/>
          </a:xfrm>
          <a:prstGeom prst="rect">
            <a:avLst/>
          </a:prstGeom>
        </p:spPr>
        <p:txBody>
          <a:bodyPr>
            <a:normAutofit/>
          </a:bodyPr>
          <a:lstStyle>
            <a:lvl1pPr marL="0" indent="0" algn="ctr" defTabSz="2088170" rtl="0" eaLnBrk="1" latinLnBrk="0" hangingPunct="1">
              <a:spcBef>
                <a:spcPct val="20000"/>
              </a:spcBef>
              <a:buFont typeface="Arial"/>
              <a:buNone/>
              <a:defRPr sz="14600" kern="1200">
                <a:solidFill>
                  <a:schemeClr val="tx1">
                    <a:tint val="75000"/>
                  </a:schemeClr>
                </a:solidFill>
                <a:latin typeface="Verdana"/>
                <a:ea typeface="+mn-ea"/>
                <a:cs typeface="Verdana"/>
              </a:defRPr>
            </a:lvl1pPr>
            <a:lvl2pPr marL="2088170" indent="0" algn="ctr" defTabSz="2088170" rtl="0" eaLnBrk="1" latinLnBrk="0" hangingPunct="1">
              <a:spcBef>
                <a:spcPct val="20000"/>
              </a:spcBef>
              <a:buFont typeface="Arial"/>
              <a:buNone/>
              <a:defRPr sz="12800" kern="1200">
                <a:solidFill>
                  <a:schemeClr val="tx1">
                    <a:tint val="75000"/>
                  </a:schemeClr>
                </a:solidFill>
                <a:latin typeface="Verdana"/>
                <a:ea typeface="+mn-ea"/>
                <a:cs typeface="Verdana"/>
              </a:defRPr>
            </a:lvl2pPr>
            <a:lvl3pPr marL="4176339" indent="0" algn="ctr" defTabSz="2088170" rtl="0" eaLnBrk="1" latinLnBrk="0" hangingPunct="1">
              <a:spcBef>
                <a:spcPct val="20000"/>
              </a:spcBef>
              <a:buFont typeface="Arial"/>
              <a:buNone/>
              <a:defRPr sz="11000" kern="1200">
                <a:solidFill>
                  <a:schemeClr val="tx1">
                    <a:tint val="75000"/>
                  </a:schemeClr>
                </a:solidFill>
                <a:latin typeface="Verdana"/>
                <a:ea typeface="+mn-ea"/>
                <a:cs typeface="Verdana"/>
              </a:defRPr>
            </a:lvl3pPr>
            <a:lvl4pPr marL="6264509" indent="0" algn="ctr" defTabSz="2088170" rtl="0" eaLnBrk="1" latinLnBrk="0" hangingPunct="1">
              <a:spcBef>
                <a:spcPct val="20000"/>
              </a:spcBef>
              <a:buFont typeface="Arial"/>
              <a:buNone/>
              <a:defRPr sz="9100" kern="1200">
                <a:solidFill>
                  <a:schemeClr val="tx1">
                    <a:tint val="75000"/>
                  </a:schemeClr>
                </a:solidFill>
                <a:latin typeface="Verdana"/>
                <a:ea typeface="+mn-ea"/>
                <a:cs typeface="Verdana"/>
              </a:defRPr>
            </a:lvl4pPr>
            <a:lvl5pPr marL="8352678" indent="0" algn="ctr" defTabSz="2088170" rtl="0" eaLnBrk="1" latinLnBrk="0" hangingPunct="1">
              <a:spcBef>
                <a:spcPct val="20000"/>
              </a:spcBef>
              <a:buFont typeface="Arial"/>
              <a:buNone/>
              <a:defRPr sz="9100" kern="1200">
                <a:solidFill>
                  <a:schemeClr val="tx1">
                    <a:tint val="75000"/>
                  </a:schemeClr>
                </a:solidFill>
                <a:latin typeface="Verdana"/>
                <a:ea typeface="+mn-ea"/>
                <a:cs typeface="Verdana"/>
              </a:defRPr>
            </a:lvl5pPr>
            <a:lvl6pPr marL="10440848"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6pPr>
            <a:lvl7pPr marL="12529017"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7pPr>
            <a:lvl8pPr marL="14617187"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8pPr>
            <a:lvl9pPr marL="16705356"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20000"/>
              </a:lnSpc>
              <a:spcBef>
                <a:spcPts val="600"/>
              </a:spcBef>
              <a:spcAft>
                <a:spcPts val="1200"/>
              </a:spcAft>
              <a:buClrTx/>
              <a:buSzTx/>
              <a:buFontTx/>
              <a:buNone/>
              <a:tabLst>
                <a:tab pos="927409" algn="l"/>
              </a:tabLst>
              <a:defRPr/>
            </a:pPr>
            <a:r>
              <a:rPr kumimoji="0" lang="en-US"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The longitudinal follow-up allows for the </a:t>
            </a:r>
            <a:r>
              <a:rPr lang="en-US" sz="2800" dirty="0">
                <a:solidFill>
                  <a:srgbClr val="000000"/>
                </a:solidFill>
                <a:latin typeface="Verdana" panose="020B0604030504040204" pitchFamily="34" charset="0"/>
                <a:ea typeface="Verdana" panose="020B0604030504040204" pitchFamily="34" charset="0"/>
                <a:cs typeface="+mn-cs"/>
              </a:rPr>
              <a:t>QALY shortfall to be estimated. Pre-COVID EQ-5D-5L and time in study are used to calculate potential QALYs in the absence of long COVID. The area under the curve method is employed to estimate the QALYs of experiencing long COVID. The QALYs lost due to long COVID range from 0.576 to -0.137, mean QALYs lost is 0.091 (0.094) for Māori (non-Māori). Note that the average time in the study is 128 days (range: 25, 197). </a:t>
            </a:r>
          </a:p>
          <a:p>
            <a:pPr lvl="0" algn="just" defTabSz="457200">
              <a:lnSpc>
                <a:spcPct val="120000"/>
              </a:lnSpc>
              <a:spcBef>
                <a:spcPts val="600"/>
              </a:spcBef>
              <a:spcAft>
                <a:spcPts val="1200"/>
              </a:spcAft>
              <a:tabLst>
                <a:tab pos="927409" algn="l"/>
              </a:tabLst>
              <a:defRPr/>
            </a:pPr>
            <a:r>
              <a:rPr lang="en-US" sz="2800" dirty="0">
                <a:solidFill>
                  <a:srgbClr val="000000"/>
                </a:solidFill>
                <a:latin typeface="Verdana" panose="020B0604030504040204" pitchFamily="34" charset="0"/>
                <a:ea typeface="Verdana" panose="020B0604030504040204" pitchFamily="34" charset="0"/>
                <a:cs typeface="+mn-cs"/>
              </a:rPr>
              <a:t>Regression analyses of the QALYs lost (controlling for time in study) find that in univariate analyses sex, age, pre-existing conditions, </a:t>
            </a:r>
            <a:r>
              <a:rPr lang="en-US" sz="2800" dirty="0" err="1">
                <a:solidFill>
                  <a:srgbClr val="000000"/>
                </a:solidFill>
                <a:latin typeface="Verdana" panose="020B0604030504040204" pitchFamily="34" charset="0"/>
                <a:ea typeface="Verdana" panose="020B0604030504040204" pitchFamily="34" charset="0"/>
                <a:cs typeface="+mn-cs"/>
              </a:rPr>
              <a:t>hospitalisation</a:t>
            </a:r>
            <a:r>
              <a:rPr lang="en-US" sz="2800" dirty="0">
                <a:solidFill>
                  <a:srgbClr val="000000"/>
                </a:solidFill>
                <a:latin typeface="Verdana" panose="020B0604030504040204" pitchFamily="34" charset="0"/>
                <a:ea typeface="Verdana" panose="020B0604030504040204" pitchFamily="34" charset="0"/>
                <a:cs typeface="+mn-cs"/>
              </a:rPr>
              <a:t> with COVID, and duration of long COVID symptoms are significant determinants of the QALY shortfall. </a:t>
            </a:r>
            <a:r>
              <a:rPr kumimoji="0" lang="en-US"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There is no evidence of a deprivation impact on </a:t>
            </a:r>
            <a:r>
              <a:rPr lang="en-US" sz="2800" dirty="0">
                <a:solidFill>
                  <a:srgbClr val="000000"/>
                </a:solidFill>
                <a:latin typeface="Verdana" panose="020B0604030504040204" pitchFamily="34" charset="0"/>
                <a:ea typeface="Verdana" panose="020B0604030504040204" pitchFamily="34" charset="0"/>
                <a:cs typeface="+mn-cs"/>
              </a:rPr>
              <a:t>the QALY shortfall in univariate analyses. Table 2 presents multivariate regressions for Māori and non-Māori controlling for pre-COVID EQ-5D-5L. Many of the univariate associations persist, additionally for Māori (non-Māori) participants the analysis finds that residing in the most deprived areas significantly (marginally) increases the QALY shortfall.</a:t>
            </a:r>
          </a:p>
          <a:p>
            <a:pPr marL="0" marR="0" lvl="0" indent="0" algn="just" defTabSz="457200" rtl="0" eaLnBrk="1" fontAlgn="auto" latinLnBrk="0" hangingPunct="1">
              <a:lnSpc>
                <a:spcPct val="120000"/>
              </a:lnSpc>
              <a:spcBef>
                <a:spcPts val="600"/>
              </a:spcBef>
              <a:spcAft>
                <a:spcPts val="1200"/>
              </a:spcAft>
              <a:buClrTx/>
              <a:buSzTx/>
              <a:buFontTx/>
              <a:buNone/>
              <a:tabLst>
                <a:tab pos="927409" algn="l"/>
              </a:tabLst>
              <a:defRPr/>
            </a:pPr>
            <a:endParaRPr kumimoji="0" lang="en-US"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just" defTabSz="457200" rtl="0" eaLnBrk="1" fontAlgn="auto" latinLnBrk="0" hangingPunct="1">
              <a:lnSpc>
                <a:spcPct val="120000"/>
              </a:lnSpc>
              <a:spcBef>
                <a:spcPts val="600"/>
              </a:spcBef>
              <a:spcAft>
                <a:spcPts val="1200"/>
              </a:spcAft>
              <a:buClrTx/>
              <a:buSzTx/>
              <a:buFontTx/>
              <a:buNone/>
              <a:tabLst>
                <a:tab pos="927409" algn="l"/>
              </a:tabLst>
              <a:defRPr/>
            </a:pPr>
            <a:endParaRPr lang="en-US" sz="2800" dirty="0">
              <a:solidFill>
                <a:srgbClr val="000000"/>
              </a:solidFill>
              <a:latin typeface="Verdana" panose="020B0604030504040204" pitchFamily="34" charset="0"/>
              <a:ea typeface="Verdana" panose="020B0604030504040204" pitchFamily="34" charset="0"/>
              <a:cs typeface="+mn-cs"/>
            </a:endParaRPr>
          </a:p>
          <a:p>
            <a:pPr marL="0" marR="0" lvl="0" indent="0" algn="just" defTabSz="457200" rtl="0" eaLnBrk="1" fontAlgn="auto" latinLnBrk="0" hangingPunct="1">
              <a:lnSpc>
                <a:spcPct val="120000"/>
              </a:lnSpc>
              <a:spcBef>
                <a:spcPts val="600"/>
              </a:spcBef>
              <a:spcAft>
                <a:spcPts val="1200"/>
              </a:spcAft>
              <a:buClrTx/>
              <a:buSzTx/>
              <a:buFontTx/>
              <a:buNone/>
              <a:tabLst>
                <a:tab pos="927409" algn="l"/>
              </a:tabLst>
              <a:defRPr/>
            </a:pPr>
            <a:endParaRPr kumimoji="0" lang="en-US"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just" defTabSz="457200" rtl="0" eaLnBrk="1" fontAlgn="auto" latinLnBrk="0" hangingPunct="1">
              <a:lnSpc>
                <a:spcPct val="120000"/>
              </a:lnSpc>
              <a:spcBef>
                <a:spcPts val="600"/>
              </a:spcBef>
              <a:spcAft>
                <a:spcPts val="1200"/>
              </a:spcAft>
              <a:buClrTx/>
              <a:buSzTx/>
              <a:buFontTx/>
              <a:buNone/>
              <a:tabLst>
                <a:tab pos="927409" algn="l"/>
              </a:tabLst>
              <a:defRPr/>
            </a:pPr>
            <a:endParaRPr lang="en-US" sz="2800" dirty="0">
              <a:solidFill>
                <a:srgbClr val="000000"/>
              </a:solidFill>
              <a:latin typeface="Verdana" panose="020B0604030504040204" pitchFamily="34" charset="0"/>
              <a:ea typeface="Verdana" panose="020B0604030504040204" pitchFamily="34" charset="0"/>
              <a:cs typeface="+mn-cs"/>
            </a:endParaRPr>
          </a:p>
          <a:p>
            <a:pPr marL="0" marR="0" lvl="0" indent="0" algn="just" defTabSz="457200" rtl="0" eaLnBrk="1" fontAlgn="auto" latinLnBrk="0" hangingPunct="1">
              <a:lnSpc>
                <a:spcPct val="120000"/>
              </a:lnSpc>
              <a:spcBef>
                <a:spcPts val="600"/>
              </a:spcBef>
              <a:spcAft>
                <a:spcPts val="1200"/>
              </a:spcAft>
              <a:buClrTx/>
              <a:buSzTx/>
              <a:buFontTx/>
              <a:buNone/>
              <a:tabLst>
                <a:tab pos="927409" algn="l"/>
              </a:tabLst>
              <a:defRPr/>
            </a:pPr>
            <a:endParaRPr kumimoji="0" lang="en-US"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just" defTabSz="457200" rtl="0" eaLnBrk="1" fontAlgn="auto" latinLnBrk="0" hangingPunct="1">
              <a:lnSpc>
                <a:spcPct val="120000"/>
              </a:lnSpc>
              <a:spcBef>
                <a:spcPts val="600"/>
              </a:spcBef>
              <a:spcAft>
                <a:spcPts val="1200"/>
              </a:spcAft>
              <a:buClrTx/>
              <a:buSzTx/>
              <a:buFontTx/>
              <a:buNone/>
              <a:tabLst>
                <a:tab pos="927409" algn="l"/>
              </a:tabLst>
              <a:defRPr/>
            </a:pPr>
            <a:endParaRPr lang="en-US" sz="2800" dirty="0">
              <a:solidFill>
                <a:srgbClr val="000000"/>
              </a:solidFill>
              <a:latin typeface="Verdana" panose="020B0604030504040204" pitchFamily="34" charset="0"/>
              <a:ea typeface="Verdana" panose="020B0604030504040204" pitchFamily="34" charset="0"/>
              <a:cs typeface="+mn-cs"/>
            </a:endParaRPr>
          </a:p>
          <a:p>
            <a:pPr marL="0" marR="0" lvl="0" indent="0" algn="just" defTabSz="457200" rtl="0" eaLnBrk="1" fontAlgn="auto" latinLnBrk="0" hangingPunct="1">
              <a:lnSpc>
                <a:spcPct val="120000"/>
              </a:lnSpc>
              <a:spcBef>
                <a:spcPts val="600"/>
              </a:spcBef>
              <a:spcAft>
                <a:spcPts val="1200"/>
              </a:spcAft>
              <a:buClrTx/>
              <a:buSzTx/>
              <a:buFontTx/>
              <a:buNone/>
              <a:tabLst>
                <a:tab pos="927409" algn="l"/>
              </a:tabLst>
              <a:defRPr/>
            </a:pPr>
            <a:endParaRPr kumimoji="0" lang="en-AU"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algn="l">
              <a:lnSpc>
                <a:spcPct val="150000"/>
              </a:lnSpc>
              <a:spcBef>
                <a:spcPts val="2093"/>
              </a:spcBef>
            </a:pPr>
            <a:r>
              <a:rPr lang="en-US" sz="3600" b="1" dirty="0">
                <a:solidFill>
                  <a:srgbClr val="002C54"/>
                </a:solidFill>
                <a:latin typeface="Verdana" panose="020B0604030504040204" pitchFamily="34" charset="0"/>
                <a:ea typeface="Verdana" panose="020B0604030504040204" pitchFamily="34" charset="0"/>
              </a:rPr>
              <a:t>Discussion</a:t>
            </a:r>
          </a:p>
          <a:p>
            <a:pPr algn="just">
              <a:lnSpc>
                <a:spcPct val="120000"/>
              </a:lnSpc>
              <a:spcBef>
                <a:spcPts val="1142"/>
              </a:spcBef>
            </a:pPr>
            <a:r>
              <a:rPr lang="en-US" sz="2800" dirty="0">
                <a:solidFill>
                  <a:srgbClr val="000000"/>
                </a:solidFill>
                <a:latin typeface="Verdana" panose="020B0604030504040204" pitchFamily="34" charset="0"/>
                <a:ea typeface="Verdana" panose="020B0604030504040204" pitchFamily="34" charset="0"/>
                <a:cs typeface="+mn-cs"/>
              </a:rPr>
              <a:t>A recent systematic review to assess the prevalence and symptomology of long COVID found few studies that considered ethnicity and no studies which considered indices of deprivation. This study addresses that evidence gap and additionally explores the relationship between EQ-5D-5L and deprivation. The results suggest a complex relationship between HRQoL and deprivation which is variable for Māori and non-Māori. The study is currently limited in terms of the representativeness of the sample, particularly with respect to Māori; recruitment is ongoing.</a:t>
            </a:r>
            <a:endParaRPr lang="en-AU" sz="3045" dirty="0">
              <a:solidFill>
                <a:srgbClr val="000000"/>
              </a:solidFill>
              <a:latin typeface="Verdana" panose="020B0604030504040204" pitchFamily="34" charset="0"/>
              <a:ea typeface="Verdana" panose="020B0604030504040204" pitchFamily="34" charset="0"/>
            </a:endParaRPr>
          </a:p>
        </p:txBody>
      </p:sp>
      <p:sp>
        <p:nvSpPr>
          <p:cNvPr id="8" name="Title 1">
            <a:extLst>
              <a:ext uri="{FF2B5EF4-FFF2-40B4-BE49-F238E27FC236}">
                <a16:creationId xmlns:a16="http://schemas.microsoft.com/office/drawing/2014/main" id="{E4BAAB9F-7D2B-A48C-557F-E50CA0162F63}"/>
              </a:ext>
            </a:extLst>
          </p:cNvPr>
          <p:cNvSpPr txBox="1">
            <a:spLocks/>
          </p:cNvSpPr>
          <p:nvPr/>
        </p:nvSpPr>
        <p:spPr>
          <a:xfrm>
            <a:off x="9564515" y="409095"/>
            <a:ext cx="41452333" cy="1865946"/>
          </a:xfrm>
          <a:prstGeom prst="rect">
            <a:avLst/>
          </a:prstGeom>
        </p:spPr>
        <p:txBody>
          <a:bodyPr vert="horz" wrap="square" lIns="86995" tIns="43498" rIns="86995" bIns="43498" rtlCol="0" anchor="ctr" anchorCtr="0">
            <a:noAutofit/>
          </a:bodyPr>
          <a:lst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a:lstStyle>
          <a:p>
            <a:r>
              <a:rPr lang="en-US" sz="7612" b="1" dirty="0">
                <a:solidFill>
                  <a:srgbClr val="002C54"/>
                </a:solidFill>
                <a:latin typeface="Verdana" panose="020B0604030504040204" pitchFamily="34" charset="0"/>
                <a:ea typeface="Verdana" panose="020B0604030504040204" pitchFamily="34" charset="0"/>
              </a:rPr>
              <a:t>Exploring the inequity of HRQoL in individuals with long COVID symptoms</a:t>
            </a:r>
          </a:p>
        </p:txBody>
      </p:sp>
      <p:sp>
        <p:nvSpPr>
          <p:cNvPr id="11" name="Subtitle 2">
            <a:extLst>
              <a:ext uri="{FF2B5EF4-FFF2-40B4-BE49-F238E27FC236}">
                <a16:creationId xmlns:a16="http://schemas.microsoft.com/office/drawing/2014/main" id="{5BD62549-AC20-D507-5D98-D128D2B9E0B1}"/>
              </a:ext>
            </a:extLst>
          </p:cNvPr>
          <p:cNvSpPr txBox="1">
            <a:spLocks/>
          </p:cNvSpPr>
          <p:nvPr/>
        </p:nvSpPr>
        <p:spPr>
          <a:xfrm>
            <a:off x="9581768" y="2156947"/>
            <a:ext cx="41227724" cy="2084473"/>
          </a:xfrm>
          <a:prstGeom prst="rect">
            <a:avLst/>
          </a:prstGeom>
        </p:spPr>
        <p:txBody>
          <a:bodyPr>
            <a:noAutofit/>
          </a:bodyPr>
          <a:lstStyle>
            <a:lvl1pPr marL="0" indent="0" algn="ctr" defTabSz="2088170" rtl="0" eaLnBrk="1" latinLnBrk="0" hangingPunct="1">
              <a:spcBef>
                <a:spcPct val="20000"/>
              </a:spcBef>
              <a:buFont typeface="Arial"/>
              <a:buNone/>
              <a:defRPr sz="14600" kern="1200">
                <a:solidFill>
                  <a:schemeClr val="tx1">
                    <a:tint val="75000"/>
                  </a:schemeClr>
                </a:solidFill>
                <a:latin typeface="Verdana"/>
                <a:ea typeface="+mn-ea"/>
                <a:cs typeface="Verdana"/>
              </a:defRPr>
            </a:lvl1pPr>
            <a:lvl2pPr marL="2088170" indent="0" algn="ctr" defTabSz="2088170" rtl="0" eaLnBrk="1" latinLnBrk="0" hangingPunct="1">
              <a:spcBef>
                <a:spcPct val="20000"/>
              </a:spcBef>
              <a:buFont typeface="Arial"/>
              <a:buNone/>
              <a:defRPr sz="12800" kern="1200">
                <a:solidFill>
                  <a:schemeClr val="tx1">
                    <a:tint val="75000"/>
                  </a:schemeClr>
                </a:solidFill>
                <a:latin typeface="Verdana"/>
                <a:ea typeface="+mn-ea"/>
                <a:cs typeface="Verdana"/>
              </a:defRPr>
            </a:lvl2pPr>
            <a:lvl3pPr marL="4176339" indent="0" algn="ctr" defTabSz="2088170" rtl="0" eaLnBrk="1" latinLnBrk="0" hangingPunct="1">
              <a:spcBef>
                <a:spcPct val="20000"/>
              </a:spcBef>
              <a:buFont typeface="Arial"/>
              <a:buNone/>
              <a:defRPr sz="11000" kern="1200">
                <a:solidFill>
                  <a:schemeClr val="tx1">
                    <a:tint val="75000"/>
                  </a:schemeClr>
                </a:solidFill>
                <a:latin typeface="Verdana"/>
                <a:ea typeface="+mn-ea"/>
                <a:cs typeface="Verdana"/>
              </a:defRPr>
            </a:lvl3pPr>
            <a:lvl4pPr marL="6264509" indent="0" algn="ctr" defTabSz="2088170" rtl="0" eaLnBrk="1" latinLnBrk="0" hangingPunct="1">
              <a:spcBef>
                <a:spcPct val="20000"/>
              </a:spcBef>
              <a:buFont typeface="Arial"/>
              <a:buNone/>
              <a:defRPr sz="9100" kern="1200">
                <a:solidFill>
                  <a:schemeClr val="tx1">
                    <a:tint val="75000"/>
                  </a:schemeClr>
                </a:solidFill>
                <a:latin typeface="Verdana"/>
                <a:ea typeface="+mn-ea"/>
                <a:cs typeface="Verdana"/>
              </a:defRPr>
            </a:lvl4pPr>
            <a:lvl5pPr marL="8352678" indent="0" algn="ctr" defTabSz="2088170" rtl="0" eaLnBrk="1" latinLnBrk="0" hangingPunct="1">
              <a:spcBef>
                <a:spcPct val="20000"/>
              </a:spcBef>
              <a:buFont typeface="Arial"/>
              <a:buNone/>
              <a:defRPr sz="9100" kern="1200">
                <a:solidFill>
                  <a:schemeClr val="tx1">
                    <a:tint val="75000"/>
                  </a:schemeClr>
                </a:solidFill>
                <a:latin typeface="Verdana"/>
                <a:ea typeface="+mn-ea"/>
                <a:cs typeface="Verdana"/>
              </a:defRPr>
            </a:lvl5pPr>
            <a:lvl6pPr marL="10440848"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6pPr>
            <a:lvl7pPr marL="12529017"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7pPr>
            <a:lvl8pPr marL="14617187"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8pPr>
            <a:lvl9pPr marL="16705356" indent="0" algn="ctr" defTabSz="2088170" rtl="0" eaLnBrk="1" latinLnBrk="0" hangingPunct="1">
              <a:spcBef>
                <a:spcPct val="20000"/>
              </a:spcBef>
              <a:buFont typeface="Arial"/>
              <a:buNone/>
              <a:defRPr sz="9100" kern="1200">
                <a:solidFill>
                  <a:schemeClr val="tx1">
                    <a:tint val="75000"/>
                  </a:schemeClr>
                </a:solidFill>
                <a:latin typeface="+mn-lt"/>
                <a:ea typeface="+mn-ea"/>
                <a:cs typeface="+mn-cs"/>
              </a:defRPr>
            </a:lvl9pPr>
          </a:lstStyle>
          <a:p>
            <a:pPr algn="l">
              <a:spcBef>
                <a:spcPts val="571"/>
              </a:spcBef>
            </a:pPr>
            <a:r>
              <a:rPr lang="en-AU" sz="3700" dirty="0">
                <a:solidFill>
                  <a:srgbClr val="002C54"/>
                </a:solidFill>
                <a:latin typeface="Verdana" panose="020B0604030504040204" pitchFamily="34" charset="0"/>
                <a:ea typeface="Verdana" panose="020B0604030504040204" pitchFamily="34" charset="0"/>
              </a:rPr>
              <a:t>Daniel Exeter</a:t>
            </a:r>
            <a:r>
              <a:rPr lang="en-AU" sz="3700" baseline="30000" dirty="0">
                <a:solidFill>
                  <a:srgbClr val="002C54"/>
                </a:solidFill>
                <a:latin typeface="Verdana" panose="020B0604030504040204" pitchFamily="34" charset="0"/>
                <a:ea typeface="Verdana" panose="020B0604030504040204" pitchFamily="34" charset="0"/>
              </a:rPr>
              <a:t>1</a:t>
            </a:r>
            <a:r>
              <a:rPr lang="en-AU" sz="3700" dirty="0">
                <a:solidFill>
                  <a:srgbClr val="002C54"/>
                </a:solidFill>
                <a:latin typeface="Verdana" panose="020B0604030504040204" pitchFamily="34" charset="0"/>
                <a:ea typeface="Verdana" panose="020B0604030504040204" pitchFamily="34" charset="0"/>
              </a:rPr>
              <a:t>, Andrew McCullough</a:t>
            </a:r>
            <a:r>
              <a:rPr lang="en-AU" sz="3700" baseline="30000" dirty="0">
                <a:solidFill>
                  <a:srgbClr val="002C54"/>
                </a:solidFill>
                <a:latin typeface="Verdana" panose="020B0604030504040204" pitchFamily="34" charset="0"/>
                <a:ea typeface="Verdana" panose="020B0604030504040204" pitchFamily="34" charset="0"/>
              </a:rPr>
              <a:t>1</a:t>
            </a:r>
            <a:r>
              <a:rPr lang="en-AU" sz="3700" dirty="0">
                <a:solidFill>
                  <a:srgbClr val="002C54"/>
                </a:solidFill>
                <a:latin typeface="Verdana" panose="020B0604030504040204" pitchFamily="34" charset="0"/>
                <a:ea typeface="Verdana" panose="020B0604030504040204" pitchFamily="34" charset="0"/>
              </a:rPr>
              <a:t>, Jenene Crossan</a:t>
            </a:r>
            <a:r>
              <a:rPr lang="en-AU" sz="3700" baseline="30000" dirty="0">
                <a:solidFill>
                  <a:srgbClr val="002C54"/>
                </a:solidFill>
                <a:latin typeface="Verdana" panose="020B0604030504040204" pitchFamily="34" charset="0"/>
                <a:ea typeface="Verdana" panose="020B0604030504040204" pitchFamily="34" charset="0"/>
              </a:rPr>
              <a:t>2</a:t>
            </a:r>
            <a:r>
              <a:rPr lang="en-AU" sz="3700" dirty="0">
                <a:solidFill>
                  <a:srgbClr val="002C54"/>
                </a:solidFill>
                <a:latin typeface="Verdana" panose="020B0604030504040204" pitchFamily="34" charset="0"/>
                <a:ea typeface="Verdana" panose="020B0604030504040204" pitchFamily="34" charset="0"/>
              </a:rPr>
              <a:t>, Paula Lorgelly</a:t>
            </a:r>
            <a:r>
              <a:rPr lang="en-AU" sz="3700" baseline="30000" dirty="0">
                <a:solidFill>
                  <a:srgbClr val="002C54"/>
                </a:solidFill>
                <a:latin typeface="Verdana" panose="020B0604030504040204" pitchFamily="34" charset="0"/>
                <a:ea typeface="Verdana" panose="020B0604030504040204" pitchFamily="34" charset="0"/>
              </a:rPr>
              <a:t>1,3</a:t>
            </a:r>
          </a:p>
          <a:p>
            <a:pPr algn="l">
              <a:spcBef>
                <a:spcPts val="571"/>
              </a:spcBef>
              <a:spcAft>
                <a:spcPts val="1200"/>
              </a:spcAft>
            </a:pPr>
            <a:r>
              <a:rPr lang="en-AU" sz="3700" dirty="0">
                <a:solidFill>
                  <a:srgbClr val="002C54"/>
                </a:solidFill>
                <a:latin typeface="Verdana" panose="020B0604030504040204" pitchFamily="34" charset="0"/>
                <a:ea typeface="Verdana" panose="020B0604030504040204" pitchFamily="34" charset="0"/>
              </a:rPr>
              <a:t>1. School of Population Health, University of Auckland; 2. Lived Experience &amp; Long Covid Support Aotearoa; 3. Department of Economics, University of Auckland</a:t>
            </a:r>
          </a:p>
          <a:p>
            <a:pPr algn="l">
              <a:spcBef>
                <a:spcPts val="571"/>
              </a:spcBef>
            </a:pPr>
            <a:r>
              <a:rPr lang="en-AU" sz="3200" i="1" dirty="0">
                <a:solidFill>
                  <a:srgbClr val="002C54"/>
                </a:solidFill>
                <a:latin typeface="Verdana" panose="020B0604030504040204" pitchFamily="34" charset="0"/>
                <a:ea typeface="Verdana" panose="020B0604030504040204" pitchFamily="34" charset="0"/>
              </a:rPr>
              <a:t>Acknowledgements: Funding has been received from the New Zealand Ministry of Health and EuroQol Foundation. Valuable input into the conduct and design of the project has been received from Te Rōpū Kaitiaki. This study would not be possible without the Registry </a:t>
            </a:r>
            <a:r>
              <a:rPr lang="en-US" sz="3200" i="1" dirty="0">
                <a:solidFill>
                  <a:srgbClr val="002C54"/>
                </a:solidFill>
                <a:latin typeface="Verdana" panose="020B0604030504040204" pitchFamily="34" charset="0"/>
                <a:ea typeface="Verdana" panose="020B0604030504040204" pitchFamily="34" charset="0"/>
              </a:rPr>
              <a:t>participants and those who have shared their stories.</a:t>
            </a:r>
          </a:p>
          <a:p>
            <a:pPr algn="l">
              <a:spcBef>
                <a:spcPts val="571"/>
              </a:spcBef>
            </a:pPr>
            <a:r>
              <a:rPr lang="en-AU" sz="3997" dirty="0">
                <a:solidFill>
                  <a:srgbClr val="002C54"/>
                </a:solidFill>
                <a:latin typeface="Verdana" panose="020B0604030504040204" pitchFamily="34" charset="0"/>
                <a:ea typeface="Verdana" panose="020B0604030504040204" pitchFamily="34" charset="0"/>
              </a:rPr>
              <a:t> </a:t>
            </a:r>
          </a:p>
        </p:txBody>
      </p:sp>
      <p:sp>
        <p:nvSpPr>
          <p:cNvPr id="12" name="Rectangle 11">
            <a:extLst>
              <a:ext uri="{FF2B5EF4-FFF2-40B4-BE49-F238E27FC236}">
                <a16:creationId xmlns:a16="http://schemas.microsoft.com/office/drawing/2014/main" id="{263987E7-7BED-8351-8067-82520F232662}"/>
              </a:ext>
            </a:extLst>
          </p:cNvPr>
          <p:cNvSpPr/>
          <p:nvPr/>
        </p:nvSpPr>
        <p:spPr>
          <a:xfrm>
            <a:off x="1" y="26620178"/>
            <a:ext cx="51206400" cy="2287436"/>
          </a:xfrm>
          <a:prstGeom prst="rect">
            <a:avLst/>
          </a:prstGeom>
          <a:gradFill>
            <a:gsLst>
              <a:gs pos="86000">
                <a:schemeClr val="bg1"/>
              </a:gs>
              <a:gs pos="33000">
                <a:schemeClr val="accent1"/>
              </a:gs>
              <a:gs pos="71000">
                <a:schemeClr val="accent1">
                  <a:lumMod val="5000"/>
                  <a:lumOff val="95000"/>
                </a:schemeClr>
              </a:gs>
              <a:gs pos="11000">
                <a:srgbClr val="0137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713" dirty="0">
              <a:latin typeface="Verdana" panose="020B0604030504040204" pitchFamily="34" charset="0"/>
              <a:ea typeface="Verdana" panose="020B0604030504040204" pitchFamily="34" charset="0"/>
            </a:endParaRPr>
          </a:p>
        </p:txBody>
      </p:sp>
      <p:pic>
        <p:nvPicPr>
          <p:cNvPr id="13" name="Picture 12" descr="A black and white logo&#10;&#10;Description automatically generated with low confidence">
            <a:extLst>
              <a:ext uri="{FF2B5EF4-FFF2-40B4-BE49-F238E27FC236}">
                <a16:creationId xmlns:a16="http://schemas.microsoft.com/office/drawing/2014/main" id="{E4C7AA78-1B70-F42A-84EA-11C4A85D14EB}"/>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1756" y="26832059"/>
            <a:ext cx="5835174" cy="2075556"/>
          </a:xfrm>
          <a:prstGeom prst="rect">
            <a:avLst/>
          </a:prstGeom>
        </p:spPr>
      </p:pic>
      <p:pic>
        <p:nvPicPr>
          <p:cNvPr id="19" name="Picture 18" descr="A red blue and black rectangular object&#10;&#10;Description automatically generated with medium confidence">
            <a:extLst>
              <a:ext uri="{FF2B5EF4-FFF2-40B4-BE49-F238E27FC236}">
                <a16:creationId xmlns:a16="http://schemas.microsoft.com/office/drawing/2014/main" id="{1A09B492-C6D8-6563-0DCF-D052B98DF9EE}"/>
              </a:ext>
            </a:extLst>
          </p:cNvPr>
          <p:cNvPicPr>
            <a:picLocks noChangeAspect="1"/>
          </p:cNvPicPr>
          <p:nvPr/>
        </p:nvPicPr>
        <p:blipFill rotWithShape="1">
          <a:blip r:embed="rId5">
            <a:alphaModFix amt="18000"/>
            <a:extLst>
              <a:ext uri="{28A0092B-C50C-407E-A947-70E740481C1C}">
                <a14:useLocalDpi xmlns:a14="http://schemas.microsoft.com/office/drawing/2010/main" val="0"/>
              </a:ext>
            </a:extLst>
          </a:blip>
          <a:srcRect l="31404" t="44259" r="25537" b="25526"/>
          <a:stretch/>
        </p:blipFill>
        <p:spPr>
          <a:xfrm>
            <a:off x="12696" y="0"/>
            <a:ext cx="9965926" cy="5876059"/>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9520B2D7-6A8C-6CD8-9FA9-D12A1AAC4D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646" y="541249"/>
            <a:ext cx="8278897" cy="3079776"/>
          </a:xfrm>
          <a:prstGeom prst="rect">
            <a:avLst/>
          </a:prstGeom>
        </p:spPr>
      </p:pic>
      <p:pic>
        <p:nvPicPr>
          <p:cNvPr id="14" name="Picture 13" descr="A black background with red text">
            <a:extLst>
              <a:ext uri="{FF2B5EF4-FFF2-40B4-BE49-F238E27FC236}">
                <a16:creationId xmlns:a16="http://schemas.microsoft.com/office/drawing/2014/main" id="{7E924C6E-2D4E-F413-6EA6-F9D067273993}"/>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44068509" y="26708853"/>
            <a:ext cx="6740983" cy="2225714"/>
          </a:xfrm>
          <a:prstGeom prst="rect">
            <a:avLst/>
          </a:prstGeom>
        </p:spPr>
      </p:pic>
      <p:grpSp>
        <p:nvGrpSpPr>
          <p:cNvPr id="2" name="Group 1">
            <a:extLst>
              <a:ext uri="{FF2B5EF4-FFF2-40B4-BE49-F238E27FC236}">
                <a16:creationId xmlns:a16="http://schemas.microsoft.com/office/drawing/2014/main" id="{DAF835AD-739B-56BA-80A3-5C60CED628C2}"/>
              </a:ext>
            </a:extLst>
          </p:cNvPr>
          <p:cNvGrpSpPr>
            <a:grpSpLocks noChangeAspect="1"/>
          </p:cNvGrpSpPr>
          <p:nvPr/>
        </p:nvGrpSpPr>
        <p:grpSpPr>
          <a:xfrm>
            <a:off x="277139" y="18414243"/>
            <a:ext cx="13073111" cy="7465342"/>
            <a:chOff x="171993" y="122760"/>
            <a:chExt cx="11848014" cy="6663558"/>
          </a:xfrm>
        </p:grpSpPr>
        <p:grpSp>
          <p:nvGrpSpPr>
            <p:cNvPr id="3" name="Group 2">
              <a:extLst>
                <a:ext uri="{FF2B5EF4-FFF2-40B4-BE49-F238E27FC236}">
                  <a16:creationId xmlns:a16="http://schemas.microsoft.com/office/drawing/2014/main" id="{469AB012-1DC1-4679-C29D-8238B9E2F213}"/>
                </a:ext>
              </a:extLst>
            </p:cNvPr>
            <p:cNvGrpSpPr/>
            <p:nvPr/>
          </p:nvGrpSpPr>
          <p:grpSpPr>
            <a:xfrm>
              <a:off x="171993" y="122760"/>
              <a:ext cx="11848014" cy="6663558"/>
              <a:chOff x="-444716" y="-57299"/>
              <a:chExt cx="12019767" cy="6864355"/>
            </a:xfrm>
          </p:grpSpPr>
          <p:sp>
            <p:nvSpPr>
              <p:cNvPr id="18" name="TextBox 17">
                <a:extLst>
                  <a:ext uri="{FF2B5EF4-FFF2-40B4-BE49-F238E27FC236}">
                    <a16:creationId xmlns:a16="http://schemas.microsoft.com/office/drawing/2014/main" id="{DF9DC8C0-03D2-4175-95D1-8DA6500A7AA2}"/>
                  </a:ext>
                </a:extLst>
              </p:cNvPr>
              <p:cNvSpPr txBox="1"/>
              <p:nvPr/>
            </p:nvSpPr>
            <p:spPr>
              <a:xfrm flipH="1">
                <a:off x="2107999" y="4518270"/>
                <a:ext cx="1492998" cy="261804"/>
              </a:xfrm>
              <a:prstGeom prst="rect">
                <a:avLst/>
              </a:prstGeom>
              <a:noFill/>
            </p:spPr>
            <p:txBody>
              <a:bodyPr wrap="square" rtlCol="0">
                <a:spAutoFit/>
              </a:bodyPr>
              <a:lstStyle/>
              <a:p>
                <a:pPr algn="ctr"/>
                <a:r>
                  <a:rPr lang="en-NZ" sz="951" dirty="0">
                    <a:solidFill>
                      <a:srgbClr val="C00000"/>
                    </a:solidFill>
                  </a:rPr>
                  <a:t>Who are you?</a:t>
                </a:r>
              </a:p>
            </p:txBody>
          </p:sp>
          <p:pic>
            <p:nvPicPr>
              <p:cNvPr id="21" name="Picture 20" descr="Icon&#10;&#10;Description automatically generated">
                <a:extLst>
                  <a:ext uri="{FF2B5EF4-FFF2-40B4-BE49-F238E27FC236}">
                    <a16:creationId xmlns:a16="http://schemas.microsoft.com/office/drawing/2014/main" id="{5F758CDF-2A22-09BF-981F-BDCD330E6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674" y="3511952"/>
                <a:ext cx="1053358" cy="1053358"/>
              </a:xfrm>
              <a:prstGeom prst="rect">
                <a:avLst/>
              </a:prstGeom>
            </p:spPr>
          </p:pic>
          <p:pic>
            <p:nvPicPr>
              <p:cNvPr id="22" name="Graphic 21" descr="Internet with solid fill">
                <a:extLst>
                  <a:ext uri="{FF2B5EF4-FFF2-40B4-BE49-F238E27FC236}">
                    <a16:creationId xmlns:a16="http://schemas.microsoft.com/office/drawing/2014/main" id="{D9E1B65C-1BC9-D44C-48FF-0B8CBEA73B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791" y="388991"/>
                <a:ext cx="1026084" cy="1026085"/>
              </a:xfrm>
              <a:prstGeom prst="rect">
                <a:avLst/>
              </a:prstGeom>
            </p:spPr>
          </p:pic>
          <p:pic>
            <p:nvPicPr>
              <p:cNvPr id="23" name="Graphic 22" descr="Email with solid fill">
                <a:extLst>
                  <a:ext uri="{FF2B5EF4-FFF2-40B4-BE49-F238E27FC236}">
                    <a16:creationId xmlns:a16="http://schemas.microsoft.com/office/drawing/2014/main" id="{D97DBF02-F125-D47D-3E0A-209AE974BD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69772" y="1757022"/>
                <a:ext cx="599440" cy="599440"/>
              </a:xfrm>
              <a:prstGeom prst="rect">
                <a:avLst/>
              </a:prstGeom>
            </p:spPr>
          </p:pic>
          <p:pic>
            <p:nvPicPr>
              <p:cNvPr id="24" name="Graphic 23" descr="Clipboard Mixed with solid fill">
                <a:extLst>
                  <a:ext uri="{FF2B5EF4-FFF2-40B4-BE49-F238E27FC236}">
                    <a16:creationId xmlns:a16="http://schemas.microsoft.com/office/drawing/2014/main" id="{C61B87C7-2912-0CF2-4C0C-9C2D2B27A9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0886" y="4961492"/>
                <a:ext cx="983828" cy="983829"/>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BEFB82D5-2A28-6FE8-D860-259022C38B8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6261" y="5466399"/>
                <a:ext cx="1193457" cy="1193457"/>
              </a:xfrm>
              <a:prstGeom prst="rect">
                <a:avLst/>
              </a:prstGeom>
            </p:spPr>
          </p:pic>
          <p:pic>
            <p:nvPicPr>
              <p:cNvPr id="26" name="Graphic 25" descr="Lungs with virus with solid fill">
                <a:extLst>
                  <a:ext uri="{FF2B5EF4-FFF2-40B4-BE49-F238E27FC236}">
                    <a16:creationId xmlns:a16="http://schemas.microsoft.com/office/drawing/2014/main" id="{8FF61358-16B0-8FDF-1202-650FFE74FA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70685" y="2851428"/>
                <a:ext cx="494096" cy="494096"/>
              </a:xfrm>
              <a:prstGeom prst="rect">
                <a:avLst/>
              </a:prstGeom>
            </p:spPr>
          </p:pic>
          <p:pic>
            <p:nvPicPr>
              <p:cNvPr id="27" name="Graphic 26" descr="Medicine outline">
                <a:extLst>
                  <a:ext uri="{FF2B5EF4-FFF2-40B4-BE49-F238E27FC236}">
                    <a16:creationId xmlns:a16="http://schemas.microsoft.com/office/drawing/2014/main" id="{8124D4E0-7EE1-8B04-ABCD-52E9DED0675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821593" y="4448269"/>
                <a:ext cx="613821" cy="613821"/>
              </a:xfrm>
              <a:prstGeom prst="rect">
                <a:avLst/>
              </a:prstGeom>
            </p:spPr>
          </p:pic>
          <p:pic>
            <p:nvPicPr>
              <p:cNvPr id="28" name="Graphic 27" descr="Covid-19 with solid fill">
                <a:extLst>
                  <a:ext uri="{FF2B5EF4-FFF2-40B4-BE49-F238E27FC236}">
                    <a16:creationId xmlns:a16="http://schemas.microsoft.com/office/drawing/2014/main" id="{94FDC500-822A-EB00-4E31-F8C3E1B45B9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09048" y="2931262"/>
                <a:ext cx="995476" cy="995476"/>
              </a:xfrm>
              <a:prstGeom prst="rect">
                <a:avLst/>
              </a:prstGeom>
            </p:spPr>
          </p:pic>
          <p:pic>
            <p:nvPicPr>
              <p:cNvPr id="29" name="Graphic 28" descr="Pandemic flattening curve line graph with solid fill">
                <a:extLst>
                  <a:ext uri="{FF2B5EF4-FFF2-40B4-BE49-F238E27FC236}">
                    <a16:creationId xmlns:a16="http://schemas.microsoft.com/office/drawing/2014/main" id="{EB07DC23-FDC3-AB9E-800F-DF9303BC826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10796" y="4045549"/>
                <a:ext cx="882732" cy="882732"/>
              </a:xfrm>
              <a:prstGeom prst="rect">
                <a:avLst/>
              </a:prstGeom>
            </p:spPr>
          </p:pic>
          <p:pic>
            <p:nvPicPr>
              <p:cNvPr id="30" name="Picture 29" descr="Icon&#10;&#10;Description automatically generated">
                <a:extLst>
                  <a:ext uri="{FF2B5EF4-FFF2-40B4-BE49-F238E27FC236}">
                    <a16:creationId xmlns:a16="http://schemas.microsoft.com/office/drawing/2014/main" id="{F994B176-76AF-3764-F1D6-55239762C20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705995" y="1780570"/>
                <a:ext cx="936576" cy="634676"/>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C3B9139E-6B37-F6A1-77A2-827DBBAAE17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323391" y="461665"/>
                <a:ext cx="717724" cy="717724"/>
              </a:xfrm>
              <a:prstGeom prst="rect">
                <a:avLst/>
              </a:prstGeom>
            </p:spPr>
          </p:pic>
          <p:pic>
            <p:nvPicPr>
              <p:cNvPr id="32" name="Graphic 31" descr="Needle with solid fill">
                <a:extLst>
                  <a:ext uri="{FF2B5EF4-FFF2-40B4-BE49-F238E27FC236}">
                    <a16:creationId xmlns:a16="http://schemas.microsoft.com/office/drawing/2014/main" id="{E696A79C-AA04-0CC2-A128-2BD223FF3E0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244937" y="1987792"/>
                <a:ext cx="859587" cy="859587"/>
              </a:xfrm>
              <a:prstGeom prst="rect">
                <a:avLst/>
              </a:prstGeom>
            </p:spPr>
          </p:pic>
          <p:sp>
            <p:nvSpPr>
              <p:cNvPr id="33" name="TextBox 32">
                <a:extLst>
                  <a:ext uri="{FF2B5EF4-FFF2-40B4-BE49-F238E27FC236}">
                    <a16:creationId xmlns:a16="http://schemas.microsoft.com/office/drawing/2014/main" id="{32F1E88E-14A0-99D7-259D-870572235061}"/>
                  </a:ext>
                </a:extLst>
              </p:cNvPr>
              <p:cNvSpPr txBox="1"/>
              <p:nvPr/>
            </p:nvSpPr>
            <p:spPr>
              <a:xfrm flipH="1">
                <a:off x="1187458" y="1278292"/>
                <a:ext cx="1026085" cy="422319"/>
              </a:xfrm>
              <a:prstGeom prst="rect">
                <a:avLst/>
              </a:prstGeom>
              <a:noFill/>
            </p:spPr>
            <p:txBody>
              <a:bodyPr wrap="square" rtlCol="0">
                <a:spAutoFit/>
              </a:bodyPr>
              <a:lstStyle/>
              <a:p>
                <a:r>
                  <a:rPr lang="en-NZ" sz="951" dirty="0">
                    <a:solidFill>
                      <a:srgbClr val="C00000"/>
                    </a:solidFill>
                  </a:rPr>
                  <a:t>LCSA website</a:t>
                </a:r>
              </a:p>
            </p:txBody>
          </p:sp>
          <p:sp>
            <p:nvSpPr>
              <p:cNvPr id="34" name="TextBox 33">
                <a:extLst>
                  <a:ext uri="{FF2B5EF4-FFF2-40B4-BE49-F238E27FC236}">
                    <a16:creationId xmlns:a16="http://schemas.microsoft.com/office/drawing/2014/main" id="{2AD08F14-B98B-57BD-6DE7-2A19C686E796}"/>
                  </a:ext>
                </a:extLst>
              </p:cNvPr>
              <p:cNvSpPr txBox="1"/>
              <p:nvPr/>
            </p:nvSpPr>
            <p:spPr>
              <a:xfrm flipH="1">
                <a:off x="1270959" y="2328450"/>
                <a:ext cx="970678" cy="743349"/>
              </a:xfrm>
              <a:prstGeom prst="rect">
                <a:avLst/>
              </a:prstGeom>
              <a:noFill/>
            </p:spPr>
            <p:txBody>
              <a:bodyPr wrap="square" rtlCol="0">
                <a:spAutoFit/>
              </a:bodyPr>
              <a:lstStyle/>
              <a:p>
                <a:pPr algn="ctr"/>
                <a:r>
                  <a:rPr lang="en-NZ" sz="951" dirty="0">
                    <a:solidFill>
                      <a:srgbClr val="C00000"/>
                    </a:solidFill>
                  </a:rPr>
                  <a:t>Sign up for newsletter, registry promoted  </a:t>
                </a:r>
              </a:p>
            </p:txBody>
          </p:sp>
          <p:sp>
            <p:nvSpPr>
              <p:cNvPr id="35" name="TextBox 34">
                <a:extLst>
                  <a:ext uri="{FF2B5EF4-FFF2-40B4-BE49-F238E27FC236}">
                    <a16:creationId xmlns:a16="http://schemas.microsoft.com/office/drawing/2014/main" id="{B708C253-486A-5C5C-445E-872A3C5DF1ED}"/>
                  </a:ext>
                </a:extLst>
              </p:cNvPr>
              <p:cNvSpPr txBox="1"/>
              <p:nvPr/>
            </p:nvSpPr>
            <p:spPr>
              <a:xfrm flipH="1">
                <a:off x="-359542" y="5838655"/>
                <a:ext cx="1254638" cy="582834"/>
              </a:xfrm>
              <a:prstGeom prst="rect">
                <a:avLst/>
              </a:prstGeom>
              <a:noFill/>
            </p:spPr>
            <p:txBody>
              <a:bodyPr wrap="square" rtlCol="0">
                <a:spAutoFit/>
              </a:bodyPr>
              <a:lstStyle/>
              <a:p>
                <a:pPr algn="ctr"/>
                <a:r>
                  <a:rPr lang="en-NZ" sz="951" dirty="0">
                    <a:solidFill>
                      <a:srgbClr val="C00000"/>
                    </a:solidFill>
                  </a:rPr>
                  <a:t>Participant information sheet &amp; consents</a:t>
                </a:r>
              </a:p>
            </p:txBody>
          </p:sp>
          <p:sp>
            <p:nvSpPr>
              <p:cNvPr id="36" name="TextBox 35">
                <a:extLst>
                  <a:ext uri="{FF2B5EF4-FFF2-40B4-BE49-F238E27FC236}">
                    <a16:creationId xmlns:a16="http://schemas.microsoft.com/office/drawing/2014/main" id="{4DCFD5FF-9F13-0D93-D774-DA00468CE994}"/>
                  </a:ext>
                </a:extLst>
              </p:cNvPr>
              <p:cNvSpPr txBox="1"/>
              <p:nvPr/>
            </p:nvSpPr>
            <p:spPr>
              <a:xfrm flipH="1">
                <a:off x="2926378" y="6384737"/>
                <a:ext cx="1492999" cy="422319"/>
              </a:xfrm>
              <a:prstGeom prst="rect">
                <a:avLst/>
              </a:prstGeom>
              <a:noFill/>
            </p:spPr>
            <p:txBody>
              <a:bodyPr wrap="square" rtlCol="0">
                <a:spAutoFit/>
              </a:bodyPr>
              <a:lstStyle/>
              <a:p>
                <a:pPr algn="ctr"/>
                <a:r>
                  <a:rPr lang="en-NZ" sz="951" dirty="0">
                    <a:solidFill>
                      <a:srgbClr val="C00000"/>
                    </a:solidFill>
                  </a:rPr>
                  <a:t>Health </a:t>
                </a:r>
              </a:p>
              <a:p>
                <a:pPr algn="ctr"/>
                <a:r>
                  <a:rPr lang="en-NZ" sz="951" dirty="0">
                    <a:solidFill>
                      <a:srgbClr val="C00000"/>
                    </a:solidFill>
                  </a:rPr>
                  <a:t>Behaviours</a:t>
                </a:r>
              </a:p>
            </p:txBody>
          </p:sp>
          <p:sp>
            <p:nvSpPr>
              <p:cNvPr id="37" name="TextBox 36">
                <a:extLst>
                  <a:ext uri="{FF2B5EF4-FFF2-40B4-BE49-F238E27FC236}">
                    <a16:creationId xmlns:a16="http://schemas.microsoft.com/office/drawing/2014/main" id="{91011057-2672-2867-1BCB-F77FFB621A5A}"/>
                  </a:ext>
                </a:extLst>
              </p:cNvPr>
              <p:cNvSpPr txBox="1"/>
              <p:nvPr/>
            </p:nvSpPr>
            <p:spPr>
              <a:xfrm flipH="1">
                <a:off x="5908825" y="2706781"/>
                <a:ext cx="1492999" cy="261804"/>
              </a:xfrm>
              <a:prstGeom prst="rect">
                <a:avLst/>
              </a:prstGeom>
              <a:noFill/>
            </p:spPr>
            <p:txBody>
              <a:bodyPr wrap="square" rtlCol="0">
                <a:spAutoFit/>
              </a:bodyPr>
              <a:lstStyle/>
              <a:p>
                <a:pPr algn="ctr"/>
                <a:r>
                  <a:rPr lang="en-NZ" sz="951" dirty="0">
                    <a:solidFill>
                      <a:srgbClr val="C00000"/>
                    </a:solidFill>
                  </a:rPr>
                  <a:t>Vaccination</a:t>
                </a:r>
              </a:p>
            </p:txBody>
          </p:sp>
          <p:sp>
            <p:nvSpPr>
              <p:cNvPr id="38" name="TextBox 37">
                <a:extLst>
                  <a:ext uri="{FF2B5EF4-FFF2-40B4-BE49-F238E27FC236}">
                    <a16:creationId xmlns:a16="http://schemas.microsoft.com/office/drawing/2014/main" id="{68FFCFDE-C476-EB9E-86E5-4BBA496C6DD1}"/>
                  </a:ext>
                </a:extLst>
              </p:cNvPr>
              <p:cNvSpPr txBox="1"/>
              <p:nvPr/>
            </p:nvSpPr>
            <p:spPr>
              <a:xfrm flipH="1">
                <a:off x="5786156" y="3800675"/>
                <a:ext cx="1604613" cy="261804"/>
              </a:xfrm>
              <a:prstGeom prst="rect">
                <a:avLst/>
              </a:prstGeom>
              <a:noFill/>
            </p:spPr>
            <p:txBody>
              <a:bodyPr wrap="square" rtlCol="0">
                <a:spAutoFit/>
              </a:bodyPr>
              <a:lstStyle/>
              <a:p>
                <a:pPr algn="ctr"/>
                <a:r>
                  <a:rPr lang="en-NZ" sz="951" dirty="0">
                    <a:solidFill>
                      <a:srgbClr val="C00000"/>
                    </a:solidFill>
                  </a:rPr>
                  <a:t>COVID infection(s)</a:t>
                </a:r>
              </a:p>
            </p:txBody>
          </p:sp>
          <p:sp>
            <p:nvSpPr>
              <p:cNvPr id="39" name="TextBox 38">
                <a:extLst>
                  <a:ext uri="{FF2B5EF4-FFF2-40B4-BE49-F238E27FC236}">
                    <a16:creationId xmlns:a16="http://schemas.microsoft.com/office/drawing/2014/main" id="{94358758-AD60-4EAB-D680-7315BE4CEAB7}"/>
                  </a:ext>
                </a:extLst>
              </p:cNvPr>
              <p:cNvSpPr txBox="1"/>
              <p:nvPr/>
            </p:nvSpPr>
            <p:spPr>
              <a:xfrm flipH="1">
                <a:off x="5853018" y="4768529"/>
                <a:ext cx="1604612" cy="422319"/>
              </a:xfrm>
              <a:prstGeom prst="rect">
                <a:avLst/>
              </a:prstGeom>
              <a:noFill/>
            </p:spPr>
            <p:txBody>
              <a:bodyPr wrap="square" rtlCol="0">
                <a:spAutoFit/>
              </a:bodyPr>
              <a:lstStyle/>
              <a:p>
                <a:pPr algn="ctr"/>
                <a:r>
                  <a:rPr lang="en-NZ" sz="951" dirty="0">
                    <a:solidFill>
                      <a:srgbClr val="C00000"/>
                    </a:solidFill>
                  </a:rPr>
                  <a:t>Long COVID dates/diagnosis</a:t>
                </a:r>
              </a:p>
            </p:txBody>
          </p:sp>
          <p:sp>
            <p:nvSpPr>
              <p:cNvPr id="40" name="TextBox 39">
                <a:extLst>
                  <a:ext uri="{FF2B5EF4-FFF2-40B4-BE49-F238E27FC236}">
                    <a16:creationId xmlns:a16="http://schemas.microsoft.com/office/drawing/2014/main" id="{74168853-8735-FC86-49A2-C7C9BD23B4D5}"/>
                  </a:ext>
                </a:extLst>
              </p:cNvPr>
              <p:cNvSpPr txBox="1"/>
              <p:nvPr/>
            </p:nvSpPr>
            <p:spPr>
              <a:xfrm flipH="1">
                <a:off x="8427783" y="2355752"/>
                <a:ext cx="1492999" cy="422319"/>
              </a:xfrm>
              <a:prstGeom prst="rect">
                <a:avLst/>
              </a:prstGeom>
              <a:noFill/>
            </p:spPr>
            <p:txBody>
              <a:bodyPr wrap="square" rtlCol="0">
                <a:spAutoFit/>
              </a:bodyPr>
              <a:lstStyle/>
              <a:p>
                <a:pPr algn="ctr"/>
                <a:r>
                  <a:rPr lang="en-NZ" sz="951" dirty="0">
                    <a:solidFill>
                      <a:srgbClr val="C00000"/>
                    </a:solidFill>
                  </a:rPr>
                  <a:t>Productivity / employer behaviour</a:t>
                </a:r>
              </a:p>
            </p:txBody>
          </p:sp>
          <p:sp>
            <p:nvSpPr>
              <p:cNvPr id="41" name="TextBox 40">
                <a:extLst>
                  <a:ext uri="{FF2B5EF4-FFF2-40B4-BE49-F238E27FC236}">
                    <a16:creationId xmlns:a16="http://schemas.microsoft.com/office/drawing/2014/main" id="{C0775889-48A1-6509-F160-CCD8CEFC1AEE}"/>
                  </a:ext>
                </a:extLst>
              </p:cNvPr>
              <p:cNvSpPr txBox="1"/>
              <p:nvPr/>
            </p:nvSpPr>
            <p:spPr>
              <a:xfrm flipH="1">
                <a:off x="8499702" y="3704124"/>
                <a:ext cx="1492999" cy="422319"/>
              </a:xfrm>
              <a:prstGeom prst="rect">
                <a:avLst/>
              </a:prstGeom>
              <a:noFill/>
            </p:spPr>
            <p:txBody>
              <a:bodyPr wrap="square" rtlCol="0">
                <a:spAutoFit/>
              </a:bodyPr>
              <a:lstStyle/>
              <a:p>
                <a:pPr algn="ctr"/>
                <a:r>
                  <a:rPr lang="en-NZ" sz="951" dirty="0">
                    <a:solidFill>
                      <a:srgbClr val="C00000"/>
                    </a:solidFill>
                  </a:rPr>
                  <a:t>Symptoms and symptom scales list</a:t>
                </a:r>
              </a:p>
            </p:txBody>
          </p:sp>
          <p:sp>
            <p:nvSpPr>
              <p:cNvPr id="42" name="TextBox 41">
                <a:extLst>
                  <a:ext uri="{FF2B5EF4-FFF2-40B4-BE49-F238E27FC236}">
                    <a16:creationId xmlns:a16="http://schemas.microsoft.com/office/drawing/2014/main" id="{136A3346-9884-0ED7-52FF-3FC600D53373}"/>
                  </a:ext>
                </a:extLst>
              </p:cNvPr>
              <p:cNvSpPr txBox="1"/>
              <p:nvPr/>
            </p:nvSpPr>
            <p:spPr>
              <a:xfrm flipH="1">
                <a:off x="8559005" y="4945835"/>
                <a:ext cx="1662471" cy="582834"/>
              </a:xfrm>
              <a:prstGeom prst="rect">
                <a:avLst/>
              </a:prstGeom>
              <a:noFill/>
            </p:spPr>
            <p:txBody>
              <a:bodyPr wrap="square" rtlCol="0">
                <a:spAutoFit/>
              </a:bodyPr>
              <a:lstStyle/>
              <a:p>
                <a:pPr algn="ctr"/>
                <a:r>
                  <a:rPr lang="en-NZ" sz="951" dirty="0">
                    <a:solidFill>
                      <a:srgbClr val="C00000"/>
                    </a:solidFill>
                  </a:rPr>
                  <a:t>Healthcare use / complementary meds /</a:t>
                </a:r>
              </a:p>
              <a:p>
                <a:pPr algn="ctr"/>
                <a:r>
                  <a:rPr lang="en-NZ" sz="951" dirty="0" err="1">
                    <a:solidFill>
                      <a:srgbClr val="C00000"/>
                    </a:solidFill>
                  </a:rPr>
                  <a:t>Rongoā</a:t>
                </a:r>
                <a:r>
                  <a:rPr lang="en-NZ" sz="951" dirty="0">
                    <a:solidFill>
                      <a:srgbClr val="C00000"/>
                    </a:solidFill>
                  </a:rPr>
                  <a:t> Māori</a:t>
                </a:r>
              </a:p>
            </p:txBody>
          </p:sp>
          <p:sp>
            <p:nvSpPr>
              <p:cNvPr id="43" name="TextBox 42">
                <a:extLst>
                  <a:ext uri="{FF2B5EF4-FFF2-40B4-BE49-F238E27FC236}">
                    <a16:creationId xmlns:a16="http://schemas.microsoft.com/office/drawing/2014/main" id="{0E593BF0-03CE-3CC2-29FB-4DF608A3DD7A}"/>
                  </a:ext>
                </a:extLst>
              </p:cNvPr>
              <p:cNvSpPr txBox="1"/>
              <p:nvPr/>
            </p:nvSpPr>
            <p:spPr>
              <a:xfrm flipH="1">
                <a:off x="9861102" y="1164072"/>
                <a:ext cx="1492999" cy="261804"/>
              </a:xfrm>
              <a:prstGeom prst="rect">
                <a:avLst/>
              </a:prstGeom>
              <a:noFill/>
            </p:spPr>
            <p:txBody>
              <a:bodyPr wrap="square" rtlCol="0">
                <a:spAutoFit/>
              </a:bodyPr>
              <a:lstStyle/>
              <a:p>
                <a:pPr algn="ctr"/>
                <a:r>
                  <a:rPr lang="en-NZ" sz="951" dirty="0">
                    <a:solidFill>
                      <a:srgbClr val="C00000"/>
                    </a:solidFill>
                  </a:rPr>
                  <a:t>EQ-5D-5L</a:t>
                </a:r>
              </a:p>
            </p:txBody>
          </p:sp>
          <p:sp>
            <p:nvSpPr>
              <p:cNvPr id="44" name="TextBox 43">
                <a:extLst>
                  <a:ext uri="{FF2B5EF4-FFF2-40B4-BE49-F238E27FC236}">
                    <a16:creationId xmlns:a16="http://schemas.microsoft.com/office/drawing/2014/main" id="{32A5DFB4-C096-946C-7E92-802DAF7A2499}"/>
                  </a:ext>
                </a:extLst>
              </p:cNvPr>
              <p:cNvSpPr txBox="1"/>
              <p:nvPr/>
            </p:nvSpPr>
            <p:spPr>
              <a:xfrm flipH="1">
                <a:off x="-444716" y="-57299"/>
                <a:ext cx="2846141" cy="422319"/>
              </a:xfrm>
              <a:prstGeom prst="rect">
                <a:avLst/>
              </a:prstGeom>
              <a:noFill/>
            </p:spPr>
            <p:txBody>
              <a:bodyPr wrap="square" rtlCol="0">
                <a:spAutoFit/>
              </a:bodyPr>
              <a:lstStyle/>
              <a:p>
                <a:r>
                  <a:rPr lang="en-NZ" sz="951" b="1" dirty="0">
                    <a:solidFill>
                      <a:srgbClr val="002060"/>
                    </a:solidFill>
                  </a:rPr>
                  <a:t>ACCESS TO REGISTRY</a:t>
                </a:r>
              </a:p>
              <a:p>
                <a:r>
                  <a:rPr lang="en-NZ" sz="951" b="1" dirty="0">
                    <a:solidFill>
                      <a:srgbClr val="002060"/>
                    </a:solidFill>
                  </a:rPr>
                  <a:t>https://www.lcregistry.auckland.ac.nz/</a:t>
                </a:r>
              </a:p>
            </p:txBody>
          </p:sp>
          <p:sp>
            <p:nvSpPr>
              <p:cNvPr id="45" name="TextBox 44">
                <a:extLst>
                  <a:ext uri="{FF2B5EF4-FFF2-40B4-BE49-F238E27FC236}">
                    <a16:creationId xmlns:a16="http://schemas.microsoft.com/office/drawing/2014/main" id="{ACB13C5E-E1D5-E2D2-98AB-9B9A089D9733}"/>
                  </a:ext>
                </a:extLst>
              </p:cNvPr>
              <p:cNvSpPr txBox="1"/>
              <p:nvPr/>
            </p:nvSpPr>
            <p:spPr>
              <a:xfrm flipH="1">
                <a:off x="2766884" y="10766"/>
                <a:ext cx="2407974" cy="422319"/>
              </a:xfrm>
              <a:prstGeom prst="rect">
                <a:avLst/>
              </a:prstGeom>
              <a:noFill/>
            </p:spPr>
            <p:txBody>
              <a:bodyPr wrap="square" rtlCol="0">
                <a:spAutoFit/>
              </a:bodyPr>
              <a:lstStyle/>
              <a:p>
                <a:pPr algn="ctr"/>
                <a:r>
                  <a:rPr lang="en-NZ" sz="951" b="1" dirty="0">
                    <a:solidFill>
                      <a:srgbClr val="002060"/>
                    </a:solidFill>
                  </a:rPr>
                  <a:t>DEMOGRAPHICS/WORK</a:t>
                </a:r>
              </a:p>
              <a:p>
                <a:pPr algn="ctr"/>
                <a:r>
                  <a:rPr lang="en-NZ" sz="951" b="1" dirty="0">
                    <a:solidFill>
                      <a:srgbClr val="002060"/>
                    </a:solidFill>
                  </a:rPr>
                  <a:t>/HEALTH/LIFESTYLE</a:t>
                </a:r>
              </a:p>
            </p:txBody>
          </p:sp>
          <p:sp>
            <p:nvSpPr>
              <p:cNvPr id="46" name="TextBox 45">
                <a:extLst>
                  <a:ext uri="{FF2B5EF4-FFF2-40B4-BE49-F238E27FC236}">
                    <a16:creationId xmlns:a16="http://schemas.microsoft.com/office/drawing/2014/main" id="{84072302-D992-F6F4-F879-0605B5299A3C}"/>
                  </a:ext>
                </a:extLst>
              </p:cNvPr>
              <p:cNvSpPr txBox="1"/>
              <p:nvPr/>
            </p:nvSpPr>
            <p:spPr>
              <a:xfrm flipH="1">
                <a:off x="5639337" y="1278292"/>
                <a:ext cx="1934897" cy="422319"/>
              </a:xfrm>
              <a:prstGeom prst="rect">
                <a:avLst/>
              </a:prstGeom>
              <a:noFill/>
            </p:spPr>
            <p:txBody>
              <a:bodyPr wrap="square" rtlCol="0">
                <a:spAutoFit/>
              </a:bodyPr>
              <a:lstStyle/>
              <a:p>
                <a:pPr algn="ctr"/>
                <a:r>
                  <a:rPr lang="en-NZ" sz="951" b="1" dirty="0">
                    <a:solidFill>
                      <a:srgbClr val="002060"/>
                    </a:solidFill>
                  </a:rPr>
                  <a:t>COVID &amp; LONG COVID JOURNEY</a:t>
                </a:r>
              </a:p>
            </p:txBody>
          </p:sp>
          <p:pic>
            <p:nvPicPr>
              <p:cNvPr id="47" name="Graphic 46" descr="Stethoscope with solid fill">
                <a:extLst>
                  <a:ext uri="{FF2B5EF4-FFF2-40B4-BE49-F238E27FC236}">
                    <a16:creationId xmlns:a16="http://schemas.microsoft.com/office/drawing/2014/main" id="{8295F25D-89B3-7EFE-B06E-EA01BF78F14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46581" y="3876078"/>
                <a:ext cx="1015678" cy="1015678"/>
              </a:xfrm>
              <a:prstGeom prst="rect">
                <a:avLst/>
              </a:prstGeom>
            </p:spPr>
          </p:pic>
          <p:sp>
            <p:nvSpPr>
              <p:cNvPr id="48" name="TextBox 47">
                <a:extLst>
                  <a:ext uri="{FF2B5EF4-FFF2-40B4-BE49-F238E27FC236}">
                    <a16:creationId xmlns:a16="http://schemas.microsoft.com/office/drawing/2014/main" id="{60B6B387-4D71-6C20-5B30-9BDE82DF2ED9}"/>
                  </a:ext>
                </a:extLst>
              </p:cNvPr>
              <p:cNvSpPr txBox="1"/>
              <p:nvPr/>
            </p:nvSpPr>
            <p:spPr>
              <a:xfrm flipH="1">
                <a:off x="3681860" y="4805997"/>
                <a:ext cx="1492999" cy="422319"/>
              </a:xfrm>
              <a:prstGeom prst="rect">
                <a:avLst/>
              </a:prstGeom>
              <a:noFill/>
            </p:spPr>
            <p:txBody>
              <a:bodyPr wrap="square" rtlCol="0">
                <a:spAutoFit/>
              </a:bodyPr>
              <a:lstStyle/>
              <a:p>
                <a:pPr algn="ctr"/>
                <a:r>
                  <a:rPr lang="en-NZ" sz="951" dirty="0">
                    <a:solidFill>
                      <a:srgbClr val="C00000"/>
                    </a:solidFill>
                  </a:rPr>
                  <a:t>Medical history &amp; self rated health</a:t>
                </a:r>
              </a:p>
            </p:txBody>
          </p:sp>
          <p:pic>
            <p:nvPicPr>
              <p:cNvPr id="49" name="Graphic 48" descr="Family with two children outline">
                <a:extLst>
                  <a:ext uri="{FF2B5EF4-FFF2-40B4-BE49-F238E27FC236}">
                    <a16:creationId xmlns:a16="http://schemas.microsoft.com/office/drawing/2014/main" id="{5A2352AD-107C-3B30-06EB-0BFF89F1401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935902" y="298882"/>
                <a:ext cx="1492999" cy="1492999"/>
              </a:xfrm>
              <a:prstGeom prst="rect">
                <a:avLst/>
              </a:prstGeom>
            </p:spPr>
          </p:pic>
          <p:pic>
            <p:nvPicPr>
              <p:cNvPr id="50" name="Picture 49" descr="Shape&#10;&#10;Description automatically generated with low confidence">
                <a:extLst>
                  <a:ext uri="{FF2B5EF4-FFF2-40B4-BE49-F238E27FC236}">
                    <a16:creationId xmlns:a16="http://schemas.microsoft.com/office/drawing/2014/main" id="{01D6D534-876C-8601-E41A-9F4348E2F3E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757509" y="1996440"/>
                <a:ext cx="1132840" cy="1132840"/>
              </a:xfrm>
              <a:prstGeom prst="rect">
                <a:avLst/>
              </a:prstGeom>
            </p:spPr>
          </p:pic>
          <p:sp>
            <p:nvSpPr>
              <p:cNvPr id="51" name="TextBox 50">
                <a:extLst>
                  <a:ext uri="{FF2B5EF4-FFF2-40B4-BE49-F238E27FC236}">
                    <a16:creationId xmlns:a16="http://schemas.microsoft.com/office/drawing/2014/main" id="{28595DAF-F7B6-F0B7-23BD-7465666EAE27}"/>
                  </a:ext>
                </a:extLst>
              </p:cNvPr>
              <p:cNvSpPr txBox="1"/>
              <p:nvPr/>
            </p:nvSpPr>
            <p:spPr>
              <a:xfrm flipH="1">
                <a:off x="2944937" y="1514882"/>
                <a:ext cx="1492999" cy="261804"/>
              </a:xfrm>
              <a:prstGeom prst="rect">
                <a:avLst/>
              </a:prstGeom>
              <a:noFill/>
            </p:spPr>
            <p:txBody>
              <a:bodyPr wrap="square" rtlCol="0">
                <a:spAutoFit/>
              </a:bodyPr>
              <a:lstStyle/>
              <a:p>
                <a:pPr algn="ctr"/>
                <a:r>
                  <a:rPr lang="en-NZ" sz="951" dirty="0">
                    <a:solidFill>
                      <a:srgbClr val="C00000"/>
                    </a:solidFill>
                  </a:rPr>
                  <a:t>Whānau/community</a:t>
                </a:r>
              </a:p>
            </p:txBody>
          </p:sp>
          <p:sp>
            <p:nvSpPr>
              <p:cNvPr id="52" name="TextBox 51">
                <a:extLst>
                  <a:ext uri="{FF2B5EF4-FFF2-40B4-BE49-F238E27FC236}">
                    <a16:creationId xmlns:a16="http://schemas.microsoft.com/office/drawing/2014/main" id="{14D2E383-F28D-94D8-8E0D-11F2598B6ADE}"/>
                  </a:ext>
                </a:extLst>
              </p:cNvPr>
              <p:cNvSpPr txBox="1"/>
              <p:nvPr/>
            </p:nvSpPr>
            <p:spPr>
              <a:xfrm flipH="1">
                <a:off x="3568304" y="3095181"/>
                <a:ext cx="1492999" cy="422319"/>
              </a:xfrm>
              <a:prstGeom prst="rect">
                <a:avLst/>
              </a:prstGeom>
              <a:noFill/>
            </p:spPr>
            <p:txBody>
              <a:bodyPr wrap="square" rtlCol="0">
                <a:spAutoFit/>
              </a:bodyPr>
              <a:lstStyle/>
              <a:p>
                <a:pPr algn="ctr"/>
                <a:r>
                  <a:rPr lang="en-NZ" sz="951" dirty="0">
                    <a:solidFill>
                      <a:srgbClr val="C00000"/>
                    </a:solidFill>
                  </a:rPr>
                  <a:t>Employment/</a:t>
                </a:r>
              </a:p>
              <a:p>
                <a:pPr algn="ctr"/>
                <a:r>
                  <a:rPr lang="en-NZ" sz="951" dirty="0">
                    <a:solidFill>
                      <a:srgbClr val="C00000"/>
                    </a:solidFill>
                  </a:rPr>
                  <a:t>volunteering</a:t>
                </a:r>
              </a:p>
            </p:txBody>
          </p:sp>
          <p:pic>
            <p:nvPicPr>
              <p:cNvPr id="53" name="Graphic 52" descr="Care with solid fill">
                <a:extLst>
                  <a:ext uri="{FF2B5EF4-FFF2-40B4-BE49-F238E27FC236}">
                    <a16:creationId xmlns:a16="http://schemas.microsoft.com/office/drawing/2014/main" id="{DC7AFD60-B1C9-B529-9BB1-A9C6C020540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762464" y="5681384"/>
                <a:ext cx="861751" cy="861751"/>
              </a:xfrm>
              <a:prstGeom prst="rect">
                <a:avLst/>
              </a:prstGeom>
            </p:spPr>
          </p:pic>
          <p:sp>
            <p:nvSpPr>
              <p:cNvPr id="54" name="TextBox 53">
                <a:extLst>
                  <a:ext uri="{FF2B5EF4-FFF2-40B4-BE49-F238E27FC236}">
                    <a16:creationId xmlns:a16="http://schemas.microsoft.com/office/drawing/2014/main" id="{67CEDBC6-B1B5-77DE-E569-77CB6819009E}"/>
                  </a:ext>
                </a:extLst>
              </p:cNvPr>
              <p:cNvSpPr txBox="1"/>
              <p:nvPr/>
            </p:nvSpPr>
            <p:spPr>
              <a:xfrm flipH="1">
                <a:off x="8481942" y="6375742"/>
                <a:ext cx="1666825" cy="422319"/>
              </a:xfrm>
              <a:prstGeom prst="rect">
                <a:avLst/>
              </a:prstGeom>
              <a:noFill/>
            </p:spPr>
            <p:txBody>
              <a:bodyPr wrap="square" rtlCol="0">
                <a:spAutoFit/>
              </a:bodyPr>
              <a:lstStyle/>
              <a:p>
                <a:pPr algn="ctr"/>
                <a:r>
                  <a:rPr lang="en-NZ" sz="951" dirty="0">
                    <a:solidFill>
                      <a:srgbClr val="C00000"/>
                    </a:solidFill>
                  </a:rPr>
                  <a:t>Personal/social care</a:t>
                </a:r>
              </a:p>
              <a:p>
                <a:pPr algn="ctr"/>
                <a:r>
                  <a:rPr lang="en-NZ" sz="951" dirty="0">
                    <a:solidFill>
                      <a:srgbClr val="C00000"/>
                    </a:solidFill>
                  </a:rPr>
                  <a:t>Whānau impact</a:t>
                </a:r>
              </a:p>
            </p:txBody>
          </p:sp>
          <p:sp>
            <p:nvSpPr>
              <p:cNvPr id="55" name="TextBox 54">
                <a:extLst>
                  <a:ext uri="{FF2B5EF4-FFF2-40B4-BE49-F238E27FC236}">
                    <a16:creationId xmlns:a16="http://schemas.microsoft.com/office/drawing/2014/main" id="{4845BA40-8BEC-757A-30B3-C591FF95FB95}"/>
                  </a:ext>
                </a:extLst>
              </p:cNvPr>
              <p:cNvSpPr txBox="1"/>
              <p:nvPr/>
            </p:nvSpPr>
            <p:spPr>
              <a:xfrm flipH="1">
                <a:off x="8213870" y="1275241"/>
                <a:ext cx="1934897" cy="422319"/>
              </a:xfrm>
              <a:prstGeom prst="rect">
                <a:avLst/>
              </a:prstGeom>
              <a:noFill/>
            </p:spPr>
            <p:txBody>
              <a:bodyPr wrap="square" rtlCol="0">
                <a:spAutoFit/>
              </a:bodyPr>
              <a:lstStyle/>
              <a:p>
                <a:pPr algn="ctr"/>
                <a:r>
                  <a:rPr lang="en-NZ" sz="951" b="1" dirty="0">
                    <a:solidFill>
                      <a:srgbClr val="002060"/>
                    </a:solidFill>
                  </a:rPr>
                  <a:t>LONG COVID EXPERIENCE (repeated 6 monthly)</a:t>
                </a:r>
              </a:p>
            </p:txBody>
          </p:sp>
          <p:sp>
            <p:nvSpPr>
              <p:cNvPr id="56" name="Arrow: Down 55">
                <a:extLst>
                  <a:ext uri="{FF2B5EF4-FFF2-40B4-BE49-F238E27FC236}">
                    <a16:creationId xmlns:a16="http://schemas.microsoft.com/office/drawing/2014/main" id="{2F6CC206-4786-662B-3F9F-01815D4C41CA}"/>
                  </a:ext>
                </a:extLst>
              </p:cNvPr>
              <p:cNvSpPr/>
              <p:nvPr/>
            </p:nvSpPr>
            <p:spPr>
              <a:xfrm>
                <a:off x="1731894" y="1523298"/>
                <a:ext cx="95370" cy="196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57" name="Arrow: Down 56">
                <a:extLst>
                  <a:ext uri="{FF2B5EF4-FFF2-40B4-BE49-F238E27FC236}">
                    <a16:creationId xmlns:a16="http://schemas.microsoft.com/office/drawing/2014/main" id="{04A11E7E-9F60-56AF-651D-714794FED7A8}"/>
                  </a:ext>
                </a:extLst>
              </p:cNvPr>
              <p:cNvSpPr/>
              <p:nvPr/>
            </p:nvSpPr>
            <p:spPr>
              <a:xfrm rot="20223666">
                <a:off x="795670" y="3121505"/>
                <a:ext cx="138508" cy="388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58" name="Arrow: Down 57">
                <a:extLst>
                  <a:ext uri="{FF2B5EF4-FFF2-40B4-BE49-F238E27FC236}">
                    <a16:creationId xmlns:a16="http://schemas.microsoft.com/office/drawing/2014/main" id="{03ED8342-5D3D-FEBF-4C51-F0416D13618A}"/>
                  </a:ext>
                </a:extLst>
              </p:cNvPr>
              <p:cNvSpPr/>
              <p:nvPr/>
            </p:nvSpPr>
            <p:spPr>
              <a:xfrm rot="16200000">
                <a:off x="1940388" y="3649184"/>
                <a:ext cx="152507" cy="660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59" name="Arrow: Down 58">
                <a:extLst>
                  <a:ext uri="{FF2B5EF4-FFF2-40B4-BE49-F238E27FC236}">
                    <a16:creationId xmlns:a16="http://schemas.microsoft.com/office/drawing/2014/main" id="{FE168B46-C5CA-D6E3-11A2-0F56D5E88307}"/>
                  </a:ext>
                </a:extLst>
              </p:cNvPr>
              <p:cNvSpPr/>
              <p:nvPr/>
            </p:nvSpPr>
            <p:spPr>
              <a:xfrm rot="16200000">
                <a:off x="5443369" y="3337906"/>
                <a:ext cx="145571" cy="45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0" name="Arrow: Down 59">
                <a:extLst>
                  <a:ext uri="{FF2B5EF4-FFF2-40B4-BE49-F238E27FC236}">
                    <a16:creationId xmlns:a16="http://schemas.microsoft.com/office/drawing/2014/main" id="{3EDCCE01-014E-CC27-9BC2-9B95AACA8242}"/>
                  </a:ext>
                </a:extLst>
              </p:cNvPr>
              <p:cNvSpPr/>
              <p:nvPr/>
            </p:nvSpPr>
            <p:spPr>
              <a:xfrm rot="16200000">
                <a:off x="7647841" y="3321056"/>
                <a:ext cx="145571" cy="45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1" name="Arrow: Down 60">
                <a:extLst>
                  <a:ext uri="{FF2B5EF4-FFF2-40B4-BE49-F238E27FC236}">
                    <a16:creationId xmlns:a16="http://schemas.microsoft.com/office/drawing/2014/main" id="{3DF9FA40-0C4A-787F-1555-1731450ED58A}"/>
                  </a:ext>
                </a:extLst>
              </p:cNvPr>
              <p:cNvSpPr/>
              <p:nvPr/>
            </p:nvSpPr>
            <p:spPr>
              <a:xfrm rot="13498741">
                <a:off x="3390535" y="2935069"/>
                <a:ext cx="145571" cy="45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2" name="Arrow: Down 61">
                <a:extLst>
                  <a:ext uri="{FF2B5EF4-FFF2-40B4-BE49-F238E27FC236}">
                    <a16:creationId xmlns:a16="http://schemas.microsoft.com/office/drawing/2014/main" id="{79783EE2-8477-4C7A-68BD-D13A319CDD1D}"/>
                  </a:ext>
                </a:extLst>
              </p:cNvPr>
              <p:cNvSpPr/>
              <p:nvPr/>
            </p:nvSpPr>
            <p:spPr>
              <a:xfrm rot="16769930">
                <a:off x="3483069" y="4064428"/>
                <a:ext cx="176471" cy="518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3" name="Arrow: Down 62">
                <a:extLst>
                  <a:ext uri="{FF2B5EF4-FFF2-40B4-BE49-F238E27FC236}">
                    <a16:creationId xmlns:a16="http://schemas.microsoft.com/office/drawing/2014/main" id="{E76254D2-3F52-3DD3-951F-C08C4420EC7E}"/>
                  </a:ext>
                </a:extLst>
              </p:cNvPr>
              <p:cNvSpPr/>
              <p:nvPr/>
            </p:nvSpPr>
            <p:spPr>
              <a:xfrm rot="12524126">
                <a:off x="3138408" y="2070651"/>
                <a:ext cx="145571" cy="45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4" name="Arrow: Down 63">
                <a:extLst>
                  <a:ext uri="{FF2B5EF4-FFF2-40B4-BE49-F238E27FC236}">
                    <a16:creationId xmlns:a16="http://schemas.microsoft.com/office/drawing/2014/main" id="{281ADE09-B4B8-F45F-E6C3-5914F60DD4A4}"/>
                  </a:ext>
                </a:extLst>
              </p:cNvPr>
              <p:cNvSpPr/>
              <p:nvPr/>
            </p:nvSpPr>
            <p:spPr>
              <a:xfrm rot="19713083">
                <a:off x="3367668" y="5032444"/>
                <a:ext cx="145571" cy="45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5" name="Arrow: Down 64">
                <a:extLst>
                  <a:ext uri="{FF2B5EF4-FFF2-40B4-BE49-F238E27FC236}">
                    <a16:creationId xmlns:a16="http://schemas.microsoft.com/office/drawing/2014/main" id="{49B85F93-B196-DCE7-6C81-C025705A8E96}"/>
                  </a:ext>
                </a:extLst>
              </p:cNvPr>
              <p:cNvSpPr/>
              <p:nvPr/>
            </p:nvSpPr>
            <p:spPr>
              <a:xfrm rot="18052256">
                <a:off x="8081998" y="5568671"/>
                <a:ext cx="145571" cy="45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6" name="Arrow: Down 65">
                <a:extLst>
                  <a:ext uri="{FF2B5EF4-FFF2-40B4-BE49-F238E27FC236}">
                    <a16:creationId xmlns:a16="http://schemas.microsoft.com/office/drawing/2014/main" id="{6199CD10-2896-17C4-DE52-9EA1E74D7FAC}"/>
                  </a:ext>
                </a:extLst>
              </p:cNvPr>
              <p:cNvSpPr/>
              <p:nvPr/>
            </p:nvSpPr>
            <p:spPr>
              <a:xfrm rot="16200000">
                <a:off x="9203403" y="-114853"/>
                <a:ext cx="148675" cy="1742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7" name="Arrow: Down 66">
                <a:extLst>
                  <a:ext uri="{FF2B5EF4-FFF2-40B4-BE49-F238E27FC236}">
                    <a16:creationId xmlns:a16="http://schemas.microsoft.com/office/drawing/2014/main" id="{BF758EB2-DB8B-D97A-8CEF-D7E3EEA2A3CC}"/>
                  </a:ext>
                </a:extLst>
              </p:cNvPr>
              <p:cNvSpPr/>
              <p:nvPr/>
            </p:nvSpPr>
            <p:spPr>
              <a:xfrm rot="16958765">
                <a:off x="8204641" y="4405299"/>
                <a:ext cx="145571" cy="45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68" name="Arrow: Down 67">
                <a:extLst>
                  <a:ext uri="{FF2B5EF4-FFF2-40B4-BE49-F238E27FC236}">
                    <a16:creationId xmlns:a16="http://schemas.microsoft.com/office/drawing/2014/main" id="{C5B7E2C6-49C4-F6A9-C415-3B5D59B40076}"/>
                  </a:ext>
                </a:extLst>
              </p:cNvPr>
              <p:cNvSpPr/>
              <p:nvPr/>
            </p:nvSpPr>
            <p:spPr>
              <a:xfrm rot="15500029">
                <a:off x="8203131" y="2368834"/>
                <a:ext cx="145571" cy="45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pic>
            <p:nvPicPr>
              <p:cNvPr id="69" name="Graphic 68" descr="Fever with solid fill">
                <a:extLst>
                  <a:ext uri="{FF2B5EF4-FFF2-40B4-BE49-F238E27FC236}">
                    <a16:creationId xmlns:a16="http://schemas.microsoft.com/office/drawing/2014/main" id="{DC4BB15C-4A09-D926-822F-FC858987160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074146" y="3297565"/>
                <a:ext cx="471835" cy="471835"/>
              </a:xfrm>
              <a:prstGeom prst="rect">
                <a:avLst/>
              </a:prstGeom>
            </p:spPr>
          </p:pic>
          <p:pic>
            <p:nvPicPr>
              <p:cNvPr id="70" name="Graphic 69" descr="Head with gears with solid fill">
                <a:extLst>
                  <a:ext uri="{FF2B5EF4-FFF2-40B4-BE49-F238E27FC236}">
                    <a16:creationId xmlns:a16="http://schemas.microsoft.com/office/drawing/2014/main" id="{B970FD91-0A85-D468-E5A4-558737CCA36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689845" y="2953016"/>
                <a:ext cx="494096" cy="494096"/>
              </a:xfrm>
              <a:prstGeom prst="rect">
                <a:avLst/>
              </a:prstGeom>
            </p:spPr>
          </p:pic>
          <p:cxnSp>
            <p:nvCxnSpPr>
              <p:cNvPr id="71" name="Straight Connector 70">
                <a:extLst>
                  <a:ext uri="{FF2B5EF4-FFF2-40B4-BE49-F238E27FC236}">
                    <a16:creationId xmlns:a16="http://schemas.microsoft.com/office/drawing/2014/main" id="{B95D90AC-2015-F093-0A37-7C57808C06F2}"/>
                  </a:ext>
                </a:extLst>
              </p:cNvPr>
              <p:cNvCxnSpPr>
                <a:cxnSpLocks/>
              </p:cNvCxnSpPr>
              <p:nvPr/>
            </p:nvCxnSpPr>
            <p:spPr>
              <a:xfrm>
                <a:off x="2199299" y="2099647"/>
                <a:ext cx="0" cy="293945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E065B0B-B86B-3E47-83F8-7A63EF5E52A7}"/>
                  </a:ext>
                </a:extLst>
              </p:cNvPr>
              <p:cNvCxnSpPr>
                <a:cxnSpLocks/>
              </p:cNvCxnSpPr>
              <p:nvPr/>
            </p:nvCxnSpPr>
            <p:spPr>
              <a:xfrm>
                <a:off x="5505477" y="2136587"/>
                <a:ext cx="0" cy="293945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E7F60B4-7751-F823-FE23-3A0796E8706F}"/>
                  </a:ext>
                </a:extLst>
              </p:cNvPr>
              <p:cNvCxnSpPr>
                <a:cxnSpLocks/>
              </p:cNvCxnSpPr>
              <p:nvPr/>
            </p:nvCxnSpPr>
            <p:spPr>
              <a:xfrm>
                <a:off x="7729382" y="2157387"/>
                <a:ext cx="0" cy="293945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74" name="Graphic 73" descr="Badge Question Mark with solid fill">
                <a:extLst>
                  <a:ext uri="{FF2B5EF4-FFF2-40B4-BE49-F238E27FC236}">
                    <a16:creationId xmlns:a16="http://schemas.microsoft.com/office/drawing/2014/main" id="{1C62A16D-30C0-50A3-B919-D90F47E84F6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716078" y="-34719"/>
                <a:ext cx="655687" cy="655687"/>
              </a:xfrm>
              <a:prstGeom prst="rect">
                <a:avLst/>
              </a:prstGeom>
            </p:spPr>
          </p:pic>
          <p:sp>
            <p:nvSpPr>
              <p:cNvPr id="75" name="TextBox 74">
                <a:extLst>
                  <a:ext uri="{FF2B5EF4-FFF2-40B4-BE49-F238E27FC236}">
                    <a16:creationId xmlns:a16="http://schemas.microsoft.com/office/drawing/2014/main" id="{BD7E2713-C98D-2C1D-A3F9-971E63822BDA}"/>
                  </a:ext>
                </a:extLst>
              </p:cNvPr>
              <p:cNvSpPr txBox="1"/>
              <p:nvPr/>
            </p:nvSpPr>
            <p:spPr>
              <a:xfrm flipH="1">
                <a:off x="4172460" y="564270"/>
                <a:ext cx="1903131" cy="422319"/>
              </a:xfrm>
              <a:prstGeom prst="rect">
                <a:avLst/>
              </a:prstGeom>
              <a:noFill/>
            </p:spPr>
            <p:txBody>
              <a:bodyPr wrap="square" rtlCol="0">
                <a:spAutoFit/>
              </a:bodyPr>
              <a:lstStyle/>
              <a:p>
                <a:pPr algn="ctr"/>
                <a:r>
                  <a:rPr lang="en-NZ" sz="951" dirty="0">
                    <a:solidFill>
                      <a:srgbClr val="C00000"/>
                    </a:solidFill>
                  </a:rPr>
                  <a:t>All include questions about change / pre-(long)covid</a:t>
                </a:r>
              </a:p>
            </p:txBody>
          </p:sp>
          <p:pic>
            <p:nvPicPr>
              <p:cNvPr id="76" name="Graphic 75" descr="Homeopathy outline">
                <a:extLst>
                  <a:ext uri="{FF2B5EF4-FFF2-40B4-BE49-F238E27FC236}">
                    <a16:creationId xmlns:a16="http://schemas.microsoft.com/office/drawing/2014/main" id="{C7D8505E-5CF0-8892-7193-4D85FC14202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9273106" y="4429710"/>
                <a:ext cx="646331" cy="646331"/>
              </a:xfrm>
              <a:prstGeom prst="rect">
                <a:avLst/>
              </a:prstGeom>
            </p:spPr>
          </p:pic>
          <p:pic>
            <p:nvPicPr>
              <p:cNvPr id="77" name="Graphic 76" descr="Family with two children outline">
                <a:extLst>
                  <a:ext uri="{FF2B5EF4-FFF2-40B4-BE49-F238E27FC236}">
                    <a16:creationId xmlns:a16="http://schemas.microsoft.com/office/drawing/2014/main" id="{1139D097-2517-85FC-8A9A-7C9CDA0F32B2}"/>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935362" y="298882"/>
                <a:ext cx="1492999" cy="1492999"/>
              </a:xfrm>
              <a:prstGeom prst="rect">
                <a:avLst/>
              </a:prstGeom>
            </p:spPr>
          </p:pic>
          <p:pic>
            <p:nvPicPr>
              <p:cNvPr id="78" name="Graphic 77" descr="Online Network with solid fill">
                <a:extLst>
                  <a:ext uri="{FF2B5EF4-FFF2-40B4-BE49-F238E27FC236}">
                    <a16:creationId xmlns:a16="http://schemas.microsoft.com/office/drawing/2014/main" id="{EB28520E-804F-1294-C39B-333194D7BEA9}"/>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rot="20471041">
                <a:off x="16599" y="1625953"/>
                <a:ext cx="660692" cy="660692"/>
              </a:xfrm>
              <a:prstGeom prst="rect">
                <a:avLst/>
              </a:prstGeom>
            </p:spPr>
          </p:pic>
          <p:pic>
            <p:nvPicPr>
              <p:cNvPr id="79" name="Graphic 78" descr="Newspaper with solid fill">
                <a:extLst>
                  <a:ext uri="{FF2B5EF4-FFF2-40B4-BE49-F238E27FC236}">
                    <a16:creationId xmlns:a16="http://schemas.microsoft.com/office/drawing/2014/main" id="{0BFD8E76-1074-E279-C357-1918C0CB48F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rot="732188">
                <a:off x="386256" y="1646997"/>
                <a:ext cx="761217" cy="761217"/>
              </a:xfrm>
              <a:prstGeom prst="rect">
                <a:avLst/>
              </a:prstGeom>
            </p:spPr>
          </p:pic>
          <p:sp>
            <p:nvSpPr>
              <p:cNvPr id="80" name="TextBox 79">
                <a:extLst>
                  <a:ext uri="{FF2B5EF4-FFF2-40B4-BE49-F238E27FC236}">
                    <a16:creationId xmlns:a16="http://schemas.microsoft.com/office/drawing/2014/main" id="{D44EB13C-9122-8416-51B2-EDD580FA7A2B}"/>
                  </a:ext>
                </a:extLst>
              </p:cNvPr>
              <p:cNvSpPr txBox="1"/>
              <p:nvPr/>
            </p:nvSpPr>
            <p:spPr>
              <a:xfrm flipH="1">
                <a:off x="178121" y="2309483"/>
                <a:ext cx="970678" cy="582834"/>
              </a:xfrm>
              <a:prstGeom prst="rect">
                <a:avLst/>
              </a:prstGeom>
              <a:noFill/>
            </p:spPr>
            <p:txBody>
              <a:bodyPr wrap="square" rtlCol="0">
                <a:spAutoFit/>
              </a:bodyPr>
              <a:lstStyle/>
              <a:p>
                <a:pPr algn="ctr"/>
                <a:r>
                  <a:rPr lang="en-NZ" sz="951" dirty="0">
                    <a:solidFill>
                      <a:srgbClr val="C00000"/>
                    </a:solidFill>
                  </a:rPr>
                  <a:t>Registry promoted in social media</a:t>
                </a:r>
              </a:p>
            </p:txBody>
          </p:sp>
          <p:sp>
            <p:nvSpPr>
              <p:cNvPr id="81" name="Arrow: Down 80">
                <a:extLst>
                  <a:ext uri="{FF2B5EF4-FFF2-40B4-BE49-F238E27FC236}">
                    <a16:creationId xmlns:a16="http://schemas.microsoft.com/office/drawing/2014/main" id="{BD5EDE87-4F06-9846-AD19-D33FC8199DC2}"/>
                  </a:ext>
                </a:extLst>
              </p:cNvPr>
              <p:cNvSpPr/>
              <p:nvPr/>
            </p:nvSpPr>
            <p:spPr>
              <a:xfrm rot="1387297">
                <a:off x="1477332" y="3115352"/>
                <a:ext cx="138508" cy="388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82" name="TextBox 81">
                <a:extLst>
                  <a:ext uri="{FF2B5EF4-FFF2-40B4-BE49-F238E27FC236}">
                    <a16:creationId xmlns:a16="http://schemas.microsoft.com/office/drawing/2014/main" id="{027F3324-92F2-4792-8B6C-28048BA55E80}"/>
                  </a:ext>
                </a:extLst>
              </p:cNvPr>
              <p:cNvSpPr txBox="1"/>
              <p:nvPr/>
            </p:nvSpPr>
            <p:spPr>
              <a:xfrm flipH="1">
                <a:off x="9640154" y="10766"/>
                <a:ext cx="1934897" cy="422319"/>
              </a:xfrm>
              <a:prstGeom prst="rect">
                <a:avLst/>
              </a:prstGeom>
              <a:noFill/>
            </p:spPr>
            <p:txBody>
              <a:bodyPr wrap="square" rtlCol="0">
                <a:spAutoFit/>
              </a:bodyPr>
              <a:lstStyle/>
              <a:p>
                <a:pPr algn="ctr"/>
                <a:r>
                  <a:rPr lang="en-NZ" sz="951" b="1" dirty="0">
                    <a:solidFill>
                      <a:srgbClr val="002060"/>
                    </a:solidFill>
                  </a:rPr>
                  <a:t>QUALITY OF LIFE</a:t>
                </a:r>
              </a:p>
              <a:p>
                <a:pPr algn="ctr"/>
                <a:r>
                  <a:rPr lang="en-NZ" sz="951" b="1" dirty="0">
                    <a:solidFill>
                      <a:srgbClr val="002060"/>
                    </a:solidFill>
                  </a:rPr>
                  <a:t>(repeated monthly)</a:t>
                </a:r>
              </a:p>
            </p:txBody>
          </p:sp>
          <p:pic>
            <p:nvPicPr>
              <p:cNvPr id="83" name="Picture 82" descr="A black and white logo&#10;&#10;Description automatically generated with low confidence">
                <a:extLst>
                  <a:ext uri="{FF2B5EF4-FFF2-40B4-BE49-F238E27FC236}">
                    <a16:creationId xmlns:a16="http://schemas.microsoft.com/office/drawing/2014/main" id="{6B898AD9-3A45-EB7B-66F9-D39998F6A36B}"/>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969544" y="3577103"/>
                <a:ext cx="484386" cy="484386"/>
              </a:xfrm>
              <a:prstGeom prst="rect">
                <a:avLst/>
              </a:prstGeom>
            </p:spPr>
          </p:pic>
          <p:sp>
            <p:nvSpPr>
              <p:cNvPr id="84" name="TextBox 83">
                <a:extLst>
                  <a:ext uri="{FF2B5EF4-FFF2-40B4-BE49-F238E27FC236}">
                    <a16:creationId xmlns:a16="http://schemas.microsoft.com/office/drawing/2014/main" id="{EB75AA52-45E3-B621-30B9-3DF03E53B30C}"/>
                  </a:ext>
                </a:extLst>
              </p:cNvPr>
              <p:cNvSpPr txBox="1"/>
              <p:nvPr/>
            </p:nvSpPr>
            <p:spPr>
              <a:xfrm flipH="1">
                <a:off x="316084" y="4043453"/>
                <a:ext cx="1254638" cy="422319"/>
              </a:xfrm>
              <a:prstGeom prst="rect">
                <a:avLst/>
              </a:prstGeom>
              <a:noFill/>
            </p:spPr>
            <p:txBody>
              <a:bodyPr wrap="square" rtlCol="0">
                <a:spAutoFit/>
              </a:bodyPr>
              <a:lstStyle/>
              <a:p>
                <a:pPr algn="ctr"/>
                <a:r>
                  <a:rPr lang="en-NZ" sz="951" dirty="0">
                    <a:solidFill>
                      <a:srgbClr val="C00000"/>
                    </a:solidFill>
                  </a:rPr>
                  <a:t>Google login (with reminders)</a:t>
                </a:r>
              </a:p>
            </p:txBody>
          </p:sp>
          <p:sp>
            <p:nvSpPr>
              <p:cNvPr id="85" name="Arrow: Down 84">
                <a:extLst>
                  <a:ext uri="{FF2B5EF4-FFF2-40B4-BE49-F238E27FC236}">
                    <a16:creationId xmlns:a16="http://schemas.microsoft.com/office/drawing/2014/main" id="{85CC947E-A002-80F8-2A1F-F631CA9488D1}"/>
                  </a:ext>
                </a:extLst>
              </p:cNvPr>
              <p:cNvSpPr/>
              <p:nvPr/>
            </p:nvSpPr>
            <p:spPr>
              <a:xfrm rot="1814325">
                <a:off x="389392" y="4607109"/>
                <a:ext cx="138508" cy="388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86" name="Arrow: Down 85">
                <a:extLst>
                  <a:ext uri="{FF2B5EF4-FFF2-40B4-BE49-F238E27FC236}">
                    <a16:creationId xmlns:a16="http://schemas.microsoft.com/office/drawing/2014/main" id="{A7814B94-B41F-C0EE-F6EB-74CC9F6BFE92}"/>
                  </a:ext>
                </a:extLst>
              </p:cNvPr>
              <p:cNvSpPr/>
              <p:nvPr/>
            </p:nvSpPr>
            <p:spPr>
              <a:xfrm rot="12614325">
                <a:off x="552018" y="4611711"/>
                <a:ext cx="138508" cy="388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grpSp>
        <p:sp>
          <p:nvSpPr>
            <p:cNvPr id="9" name="Arrow: Down 8">
              <a:extLst>
                <a:ext uri="{FF2B5EF4-FFF2-40B4-BE49-F238E27FC236}">
                  <a16:creationId xmlns:a16="http://schemas.microsoft.com/office/drawing/2014/main" id="{4BB3E2ED-D994-D48C-5AEC-55BA8503A8A5}"/>
                </a:ext>
              </a:extLst>
            </p:cNvPr>
            <p:cNvSpPr/>
            <p:nvPr/>
          </p:nvSpPr>
          <p:spPr>
            <a:xfrm rot="13511850">
              <a:off x="2734606" y="4724814"/>
              <a:ext cx="148046" cy="650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pic>
          <p:nvPicPr>
            <p:cNvPr id="10" name="Graphic 9" descr="Telephone with solid fill">
              <a:extLst>
                <a:ext uri="{FF2B5EF4-FFF2-40B4-BE49-F238E27FC236}">
                  <a16:creationId xmlns:a16="http://schemas.microsoft.com/office/drawing/2014/main" id="{FC107887-D7B5-9EF8-C147-167EBA127F90}"/>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2006908" y="5173985"/>
              <a:ext cx="677220" cy="677220"/>
            </a:xfrm>
            <a:prstGeom prst="rect">
              <a:avLst/>
            </a:prstGeom>
          </p:spPr>
        </p:pic>
        <p:sp>
          <p:nvSpPr>
            <p:cNvPr id="15" name="TextBox 14">
              <a:extLst>
                <a:ext uri="{FF2B5EF4-FFF2-40B4-BE49-F238E27FC236}">
                  <a16:creationId xmlns:a16="http://schemas.microsoft.com/office/drawing/2014/main" id="{B175B741-26D4-29B8-9B41-47C3E405D8AA}"/>
                </a:ext>
              </a:extLst>
            </p:cNvPr>
            <p:cNvSpPr txBox="1"/>
            <p:nvPr/>
          </p:nvSpPr>
          <p:spPr>
            <a:xfrm flipH="1">
              <a:off x="1725750" y="5692349"/>
              <a:ext cx="1236710" cy="721605"/>
            </a:xfrm>
            <a:prstGeom prst="rect">
              <a:avLst/>
            </a:prstGeom>
            <a:noFill/>
          </p:spPr>
          <p:txBody>
            <a:bodyPr wrap="square" rtlCol="0">
              <a:spAutoFit/>
            </a:bodyPr>
            <a:lstStyle/>
            <a:p>
              <a:pPr algn="ctr"/>
              <a:r>
                <a:rPr lang="en-NZ" sz="951" dirty="0">
                  <a:solidFill>
                    <a:srgbClr val="C00000"/>
                  </a:solidFill>
                </a:rPr>
                <a:t>0800 532 150</a:t>
              </a:r>
            </a:p>
            <a:p>
              <a:pPr algn="ctr"/>
              <a:r>
                <a:rPr lang="en-NZ" sz="951" dirty="0">
                  <a:solidFill>
                    <a:srgbClr val="C00000"/>
                  </a:solidFill>
                </a:rPr>
                <a:t>request telephone interview</a:t>
              </a:r>
            </a:p>
          </p:txBody>
        </p:sp>
        <p:sp>
          <p:nvSpPr>
            <p:cNvPr id="16" name="Arrow: Down 15">
              <a:extLst>
                <a:ext uri="{FF2B5EF4-FFF2-40B4-BE49-F238E27FC236}">
                  <a16:creationId xmlns:a16="http://schemas.microsoft.com/office/drawing/2014/main" id="{6A7CCB61-18DB-9435-379D-8E908123165A}"/>
                </a:ext>
              </a:extLst>
            </p:cNvPr>
            <p:cNvSpPr/>
            <p:nvPr/>
          </p:nvSpPr>
          <p:spPr>
            <a:xfrm rot="5400000">
              <a:off x="1572376" y="5344097"/>
              <a:ext cx="136529" cy="377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sp>
          <p:nvSpPr>
            <p:cNvPr id="17" name="Arrow: Down 16">
              <a:extLst>
                <a:ext uri="{FF2B5EF4-FFF2-40B4-BE49-F238E27FC236}">
                  <a16:creationId xmlns:a16="http://schemas.microsoft.com/office/drawing/2014/main" id="{F8DF2B5D-06D2-950B-4AC2-D805B47C883B}"/>
                </a:ext>
              </a:extLst>
            </p:cNvPr>
            <p:cNvSpPr/>
            <p:nvPr/>
          </p:nvSpPr>
          <p:spPr>
            <a:xfrm rot="16200000">
              <a:off x="1590359" y="5486629"/>
              <a:ext cx="136529" cy="377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42">
                <a:solidFill>
                  <a:srgbClr val="C00000"/>
                </a:solidFill>
              </a:endParaRPr>
            </a:p>
          </p:txBody>
        </p:sp>
      </p:grpSp>
      <p:pic>
        <p:nvPicPr>
          <p:cNvPr id="88" name="Picture 87" descr="Shape&#10;&#10;Description automatically generated with low confidence">
            <a:extLst>
              <a:ext uri="{FF2B5EF4-FFF2-40B4-BE49-F238E27FC236}">
                <a16:creationId xmlns:a16="http://schemas.microsoft.com/office/drawing/2014/main" id="{0F99983B-1F1E-435A-1281-7880CF7E215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3666804" y="7462791"/>
            <a:ext cx="694541" cy="684000"/>
          </a:xfrm>
          <a:prstGeom prst="rect">
            <a:avLst/>
          </a:prstGeom>
        </p:spPr>
      </p:pic>
      <p:pic>
        <p:nvPicPr>
          <p:cNvPr id="90" name="Picture 89" descr="A red and black flag&#10;&#10;Description automatically generated">
            <a:extLst>
              <a:ext uri="{FF2B5EF4-FFF2-40B4-BE49-F238E27FC236}">
                <a16:creationId xmlns:a16="http://schemas.microsoft.com/office/drawing/2014/main" id="{34928F08-3BB1-3307-A28B-1139747973D3}"/>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3625633" y="9439225"/>
            <a:ext cx="767520" cy="432000"/>
          </a:xfrm>
          <a:prstGeom prst="rect">
            <a:avLst/>
          </a:prstGeom>
        </p:spPr>
      </p:pic>
      <p:pic>
        <p:nvPicPr>
          <p:cNvPr id="92" name="Picture 91" descr="A black and white icon of a computer monitor and a magnifying glass&#10;&#10;Description automatically generated">
            <a:extLst>
              <a:ext uri="{FF2B5EF4-FFF2-40B4-BE49-F238E27FC236}">
                <a16:creationId xmlns:a16="http://schemas.microsoft.com/office/drawing/2014/main" id="{7511C22D-C652-A6F3-02D6-DEDCA34F0B69}"/>
              </a:ext>
            </a:extLst>
          </p:cNvPr>
          <p:cNvPicPr>
            <a:picLocks noChangeAspect="1"/>
          </p:cNvPicPr>
          <p:nvPr/>
        </p:nvPicPr>
        <p:blipFill rotWithShape="1">
          <a:blip r:embed="rId51">
            <a:extLst>
              <a:ext uri="{28A0092B-C50C-407E-A947-70E740481C1C}">
                <a14:useLocalDpi xmlns:a14="http://schemas.microsoft.com/office/drawing/2010/main" val="0"/>
              </a:ext>
            </a:extLst>
          </a:blip>
          <a:srcRect l="7520" t="11132" r="5000" b="19228"/>
          <a:stretch/>
        </p:blipFill>
        <p:spPr>
          <a:xfrm>
            <a:off x="13607636" y="12521453"/>
            <a:ext cx="753709" cy="648000"/>
          </a:xfrm>
          <a:prstGeom prst="rect">
            <a:avLst/>
          </a:prstGeom>
        </p:spPr>
      </p:pic>
      <p:pic>
        <p:nvPicPr>
          <p:cNvPr id="91" name="Picture 90">
            <a:extLst>
              <a:ext uri="{FF2B5EF4-FFF2-40B4-BE49-F238E27FC236}">
                <a16:creationId xmlns:a16="http://schemas.microsoft.com/office/drawing/2014/main" id="{83D2B136-1318-F51E-DB83-962AED944BF4}"/>
              </a:ext>
            </a:extLst>
          </p:cNvPr>
          <p:cNvPicPr>
            <a:picLocks noChangeAspect="1"/>
          </p:cNvPicPr>
          <p:nvPr/>
        </p:nvPicPr>
        <p:blipFill rotWithShape="1">
          <a:blip r:embed="rId52"/>
          <a:srcRect t="3296" b="6073"/>
          <a:stretch/>
        </p:blipFill>
        <p:spPr>
          <a:xfrm>
            <a:off x="26426418" y="9170025"/>
            <a:ext cx="10531436" cy="5438933"/>
          </a:xfrm>
          <a:prstGeom prst="rect">
            <a:avLst/>
          </a:prstGeom>
        </p:spPr>
      </p:pic>
      <p:sp>
        <p:nvSpPr>
          <p:cNvPr id="95" name="TextBox 94">
            <a:extLst>
              <a:ext uri="{FF2B5EF4-FFF2-40B4-BE49-F238E27FC236}">
                <a16:creationId xmlns:a16="http://schemas.microsoft.com/office/drawing/2014/main" id="{F0316F82-D584-D1F1-02F1-F25DB7867688}"/>
              </a:ext>
            </a:extLst>
          </p:cNvPr>
          <p:cNvSpPr txBox="1"/>
          <p:nvPr/>
        </p:nvSpPr>
        <p:spPr>
          <a:xfrm>
            <a:off x="593769" y="17621102"/>
            <a:ext cx="10591460" cy="523220"/>
          </a:xfrm>
          <a:prstGeom prst="rect">
            <a:avLst/>
          </a:prstGeom>
          <a:noFill/>
        </p:spPr>
        <p:txBody>
          <a:bodyPr wrap="square">
            <a:spAutoFit/>
          </a:bodyPr>
          <a:lstStyle/>
          <a:p>
            <a:r>
              <a:rPr lang="en-US" sz="2800" i="1" dirty="0"/>
              <a:t>Figure 1: Schematic of the registry and survey modules</a:t>
            </a:r>
          </a:p>
        </p:txBody>
      </p:sp>
      <p:pic>
        <p:nvPicPr>
          <p:cNvPr id="99" name="Picture 98" descr="A couple of colorful lines&#10;&#10;Description automatically generated with medium confidence">
            <a:extLst>
              <a:ext uri="{FF2B5EF4-FFF2-40B4-BE49-F238E27FC236}">
                <a16:creationId xmlns:a16="http://schemas.microsoft.com/office/drawing/2014/main" id="{2C989894-6BE3-9B39-C9AC-82D2BDFE29C9}"/>
              </a:ext>
            </a:extLst>
          </p:cNvPr>
          <p:cNvPicPr>
            <a:picLocks noChangeAspect="1"/>
          </p:cNvPicPr>
          <p:nvPr/>
        </p:nvPicPr>
        <p:blipFill rotWithShape="1">
          <a:blip r:embed="rId53">
            <a:extLst>
              <a:ext uri="{28A0092B-C50C-407E-A947-70E740481C1C}">
                <a14:useLocalDpi xmlns:a14="http://schemas.microsoft.com/office/drawing/2010/main" val="0"/>
              </a:ext>
            </a:extLst>
          </a:blip>
          <a:srcRect b="2420"/>
          <a:stretch/>
        </p:blipFill>
        <p:spPr>
          <a:xfrm>
            <a:off x="26082410" y="22313840"/>
            <a:ext cx="12109605" cy="4215421"/>
          </a:xfrm>
          <a:prstGeom prst="rect">
            <a:avLst/>
          </a:prstGeom>
        </p:spPr>
      </p:pic>
      <p:graphicFrame>
        <p:nvGraphicFramePr>
          <p:cNvPr id="102" name="Content Placeholder 3">
            <a:extLst>
              <a:ext uri="{FF2B5EF4-FFF2-40B4-BE49-F238E27FC236}">
                <a16:creationId xmlns:a16="http://schemas.microsoft.com/office/drawing/2014/main" id="{D5A85DA8-B259-B44E-0E73-3194CE4A6226}"/>
              </a:ext>
            </a:extLst>
          </p:cNvPr>
          <p:cNvGraphicFramePr>
            <a:graphicFrameLocks/>
          </p:cNvGraphicFramePr>
          <p:nvPr>
            <p:extLst>
              <p:ext uri="{D42A27DB-BD31-4B8C-83A1-F6EECF244321}">
                <p14:modId xmlns:p14="http://schemas.microsoft.com/office/powerpoint/2010/main" val="3623138817"/>
              </p:ext>
            </p:extLst>
          </p:nvPr>
        </p:nvGraphicFramePr>
        <p:xfrm>
          <a:off x="13499764" y="21103264"/>
          <a:ext cx="5904000" cy="5109484"/>
        </p:xfrm>
        <a:graphic>
          <a:graphicData uri="http://schemas.openxmlformats.org/drawingml/2006/table">
            <a:tbl>
              <a:tblPr firstRow="1" bandRow="1">
                <a:tableStyleId>{2D5ABB26-0587-4C30-8999-92F81FD0307C}</a:tableStyleId>
              </a:tblPr>
              <a:tblGrid>
                <a:gridCol w="3024000">
                  <a:extLst>
                    <a:ext uri="{9D8B030D-6E8A-4147-A177-3AD203B41FA5}">
                      <a16:colId xmlns:a16="http://schemas.microsoft.com/office/drawing/2014/main" val="221422824"/>
                    </a:ext>
                  </a:extLst>
                </a:gridCol>
                <a:gridCol w="1440000">
                  <a:extLst>
                    <a:ext uri="{9D8B030D-6E8A-4147-A177-3AD203B41FA5}">
                      <a16:colId xmlns:a16="http://schemas.microsoft.com/office/drawing/2014/main" val="4210420388"/>
                    </a:ext>
                  </a:extLst>
                </a:gridCol>
                <a:gridCol w="1440000">
                  <a:extLst>
                    <a:ext uri="{9D8B030D-6E8A-4147-A177-3AD203B41FA5}">
                      <a16:colId xmlns:a16="http://schemas.microsoft.com/office/drawing/2014/main" val="4140269286"/>
                    </a:ext>
                  </a:extLst>
                </a:gridCol>
              </a:tblGrid>
              <a:tr h="261072">
                <a:tc>
                  <a:txBody>
                    <a:bodyPr/>
                    <a:lstStyle/>
                    <a:p>
                      <a:pPr algn="l" fontAlgn="b"/>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800" b="0" i="0" u="none" strike="noStrike" kern="1200" dirty="0">
                          <a:solidFill>
                            <a:srgbClr val="000000"/>
                          </a:solidFill>
                          <a:effectLst/>
                          <a:latin typeface="+mn-lt"/>
                          <a:ea typeface="+mn-ea"/>
                          <a:cs typeface="+mn-cs"/>
                        </a:rPr>
                        <a:t>Māori (%)</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800" b="0" i="0" u="none" strike="noStrike" kern="1200" dirty="0">
                          <a:solidFill>
                            <a:srgbClr val="000000"/>
                          </a:solidFill>
                          <a:effectLst/>
                          <a:latin typeface="+mn-lt"/>
                          <a:ea typeface="+mn-ea"/>
                          <a:cs typeface="+mn-cs"/>
                        </a:rPr>
                        <a:t>non-Māori (%)</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7073541"/>
                  </a:ext>
                </a:extLst>
              </a:tr>
              <a:tr h="261072">
                <a:tc>
                  <a:txBody>
                    <a:bodyPr/>
                    <a:lstStyle/>
                    <a:p>
                      <a:pPr algn="l" fontAlgn="b"/>
                      <a:r>
                        <a:rPr lang="en-NZ" sz="1800" b="0" i="0" u="none" strike="noStrike" dirty="0">
                          <a:solidFill>
                            <a:srgbClr val="000000"/>
                          </a:solidFill>
                          <a:effectLst/>
                          <a:latin typeface="+mn-lt"/>
                        </a:rPr>
                        <a:t>Sex</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3956177"/>
                  </a:ext>
                </a:extLst>
              </a:tr>
              <a:tr h="261072">
                <a:tc>
                  <a:txBody>
                    <a:bodyPr/>
                    <a:lstStyle/>
                    <a:p>
                      <a:pPr marL="0" indent="88900" algn="l" fontAlgn="b"/>
                      <a:r>
                        <a:rPr lang="en-NZ" sz="1800" b="0" u="none" strike="noStrike" dirty="0">
                          <a:solidFill>
                            <a:srgbClr val="000000"/>
                          </a:solidFill>
                          <a:effectLst/>
                          <a:latin typeface="+mn-lt"/>
                        </a:rPr>
                        <a:t>Female</a:t>
                      </a:r>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75.00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72.86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4198737"/>
                  </a:ext>
                </a:extLst>
              </a:tr>
              <a:tr h="261072">
                <a:tc>
                  <a:txBody>
                    <a:bodyPr/>
                    <a:lstStyle/>
                    <a:p>
                      <a:pPr marL="0" indent="88900" algn="l" fontAlgn="b"/>
                      <a:r>
                        <a:rPr lang="en-NZ" sz="1800" b="0" u="none" strike="noStrike" dirty="0">
                          <a:solidFill>
                            <a:srgbClr val="000000"/>
                          </a:solidFill>
                          <a:effectLst/>
                          <a:latin typeface="+mn-lt"/>
                        </a:rPr>
                        <a:t>Male</a:t>
                      </a:r>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25.00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23.22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909645"/>
                  </a:ext>
                </a:extLst>
              </a:tr>
              <a:tr h="261072">
                <a:tc>
                  <a:txBody>
                    <a:bodyPr/>
                    <a:lstStyle/>
                    <a:p>
                      <a:pPr marL="0" indent="88900" algn="l" fontAlgn="b"/>
                      <a:r>
                        <a:rPr lang="en-NZ" sz="1800" b="0" u="none" strike="noStrike" dirty="0">
                          <a:solidFill>
                            <a:srgbClr val="000000"/>
                          </a:solidFill>
                          <a:effectLst/>
                          <a:latin typeface="+mn-lt"/>
                        </a:rPr>
                        <a:t>Non-binary / third gender</a:t>
                      </a:r>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400" b="0" i="0" u="none" strike="noStrike" dirty="0">
                          <a:solidFill>
                            <a:srgbClr val="000000"/>
                          </a:solidFill>
                          <a:effectLst/>
                          <a:latin typeface="+mn-lt"/>
                        </a:rPr>
                        <a:t>‡</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2.81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956113"/>
                  </a:ext>
                </a:extLst>
              </a:tr>
              <a:tr h="112698">
                <a:tc>
                  <a:txBody>
                    <a:bodyPr/>
                    <a:lstStyle/>
                    <a:p>
                      <a:pPr algn="l" fontAlgn="b"/>
                      <a:endParaRPr lang="en-NZ" sz="6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6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6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225116"/>
                  </a:ext>
                </a:extLst>
              </a:tr>
              <a:tr h="261072">
                <a:tc>
                  <a:txBody>
                    <a:bodyPr/>
                    <a:lstStyle/>
                    <a:p>
                      <a:pPr algn="l" fontAlgn="b"/>
                      <a:r>
                        <a:rPr lang="en-NZ" sz="1800" b="0" u="none" strike="noStrike" dirty="0">
                          <a:solidFill>
                            <a:srgbClr val="000000"/>
                          </a:solidFill>
                          <a:effectLst/>
                          <a:latin typeface="+mn-lt"/>
                        </a:rPr>
                        <a:t>Age (mean)</a:t>
                      </a:r>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45.71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49.81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5649647"/>
                  </a:ext>
                </a:extLst>
              </a:tr>
              <a:tr h="112698">
                <a:tc>
                  <a:txBody>
                    <a:bodyPr/>
                    <a:lstStyle/>
                    <a:p>
                      <a:pPr algn="l" fontAlgn="b"/>
                      <a:endParaRPr lang="en-NZ" sz="4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4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4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9121854"/>
                  </a:ext>
                </a:extLst>
              </a:tr>
              <a:tr h="261072">
                <a:tc>
                  <a:txBody>
                    <a:bodyPr/>
                    <a:lstStyle/>
                    <a:p>
                      <a:pPr algn="l" fontAlgn="b"/>
                      <a:r>
                        <a:rPr lang="en-NZ" sz="1800" b="0" i="0" u="none" strike="noStrike" dirty="0">
                          <a:solidFill>
                            <a:srgbClr val="000000"/>
                          </a:solidFill>
                          <a:effectLst/>
                          <a:latin typeface="+mn-lt"/>
                        </a:rPr>
                        <a:t>Current household income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743392"/>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$0 - $30,000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14.67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12.76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327915"/>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$30,001 - $50,000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16.00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7.68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5099960"/>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$50,001 - $100,000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22.67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29.08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455077"/>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&gt; $100,000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41.33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39.46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2398980"/>
                  </a:ext>
                </a:extLst>
              </a:tr>
              <a:tr h="112698">
                <a:tc>
                  <a:txBody>
                    <a:bodyPr/>
                    <a:lstStyle/>
                    <a:p>
                      <a:pPr algn="l" fontAlgn="b"/>
                      <a:endParaRPr lang="en-NZ" sz="6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600" b="0" i="0" u="none" strike="noStrike">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6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2919665"/>
                  </a:ext>
                </a:extLst>
              </a:tr>
              <a:tr h="261072">
                <a:tc>
                  <a:txBody>
                    <a:bodyPr/>
                    <a:lstStyle/>
                    <a:p>
                      <a:pPr algn="l" fontAlgn="b"/>
                      <a:r>
                        <a:rPr lang="en-NZ" sz="1800" b="0" i="0" u="none" strike="noStrike" dirty="0">
                          <a:solidFill>
                            <a:srgbClr val="000000"/>
                          </a:solidFill>
                          <a:effectLst/>
                          <a:latin typeface="+mn-lt"/>
                        </a:rPr>
                        <a:t>IMD Quintile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1800" b="0" i="0" u="none" strike="noStrike">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6608122"/>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1 -  least deprived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14.81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23.47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1724802"/>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25.00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23.56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4403554"/>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15.74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21.84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24597"/>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19.4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0116462"/>
                  </a:ext>
                </a:extLst>
              </a:tr>
              <a:tr h="261072">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5 -  most deprived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24.07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11.73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6365174"/>
                  </a:ext>
                </a:extLst>
              </a:tr>
            </a:tbl>
          </a:graphicData>
        </a:graphic>
      </p:graphicFrame>
      <p:graphicFrame>
        <p:nvGraphicFramePr>
          <p:cNvPr id="103" name="Content Placeholder 3">
            <a:extLst>
              <a:ext uri="{FF2B5EF4-FFF2-40B4-BE49-F238E27FC236}">
                <a16:creationId xmlns:a16="http://schemas.microsoft.com/office/drawing/2014/main" id="{3562F3AA-040E-6222-C075-EC86F206439C}"/>
              </a:ext>
            </a:extLst>
          </p:cNvPr>
          <p:cNvGraphicFramePr>
            <a:graphicFrameLocks/>
          </p:cNvGraphicFramePr>
          <p:nvPr>
            <p:extLst>
              <p:ext uri="{D42A27DB-BD31-4B8C-83A1-F6EECF244321}">
                <p14:modId xmlns:p14="http://schemas.microsoft.com/office/powerpoint/2010/main" val="1284454883"/>
              </p:ext>
            </p:extLst>
          </p:nvPr>
        </p:nvGraphicFramePr>
        <p:xfrm>
          <a:off x="19399060" y="21103265"/>
          <a:ext cx="6173156" cy="4553099"/>
        </p:xfrm>
        <a:graphic>
          <a:graphicData uri="http://schemas.openxmlformats.org/drawingml/2006/table">
            <a:tbl>
              <a:tblPr firstRow="1" bandRow="1">
                <a:tableStyleId>{2D5ABB26-0587-4C30-8999-92F81FD0307C}</a:tableStyleId>
              </a:tblPr>
              <a:tblGrid>
                <a:gridCol w="3240000">
                  <a:extLst>
                    <a:ext uri="{9D8B030D-6E8A-4147-A177-3AD203B41FA5}">
                      <a16:colId xmlns:a16="http://schemas.microsoft.com/office/drawing/2014/main" val="221422824"/>
                    </a:ext>
                  </a:extLst>
                </a:gridCol>
                <a:gridCol w="1466578">
                  <a:extLst>
                    <a:ext uri="{9D8B030D-6E8A-4147-A177-3AD203B41FA5}">
                      <a16:colId xmlns:a16="http://schemas.microsoft.com/office/drawing/2014/main" val="1924150924"/>
                    </a:ext>
                  </a:extLst>
                </a:gridCol>
                <a:gridCol w="1466578">
                  <a:extLst>
                    <a:ext uri="{9D8B030D-6E8A-4147-A177-3AD203B41FA5}">
                      <a16:colId xmlns:a16="http://schemas.microsoft.com/office/drawing/2014/main" val="4140269286"/>
                    </a:ext>
                  </a:extLst>
                </a:gridCol>
              </a:tblGrid>
              <a:tr h="262994">
                <a:tc>
                  <a:txBody>
                    <a:bodyPr/>
                    <a:lstStyle/>
                    <a:p>
                      <a:pPr marL="0" algn="l" defTabSz="914400" rtl="0" eaLnBrk="1" fontAlgn="b" latinLnBrk="0" hangingPunct="1"/>
                      <a:endParaRPr lang="en-NZ" sz="1800" b="0" i="0" u="none" strike="noStrike" kern="1200" dirty="0">
                        <a:solidFill>
                          <a:srgbClr val="000000"/>
                        </a:solidFill>
                        <a:effectLst/>
                        <a:latin typeface="+mn-lt"/>
                        <a:ea typeface="+mn-ea"/>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800" b="0" i="0" u="none" strike="noStrike" kern="1200" dirty="0">
                          <a:solidFill>
                            <a:srgbClr val="000000"/>
                          </a:solidFill>
                          <a:effectLst/>
                          <a:latin typeface="+mn-lt"/>
                          <a:ea typeface="+mn-ea"/>
                          <a:cs typeface="+mn-cs"/>
                        </a:rPr>
                        <a:t>Māori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800" b="0" i="0" u="none" strike="noStrike" kern="1200" dirty="0">
                          <a:solidFill>
                            <a:srgbClr val="000000"/>
                          </a:solidFill>
                          <a:effectLst/>
                          <a:latin typeface="+mn-lt"/>
                          <a:ea typeface="+mn-ea"/>
                          <a:cs typeface="+mn-cs"/>
                        </a:rPr>
                        <a:t>non-Māori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8864036"/>
                  </a:ext>
                </a:extLst>
              </a:tr>
              <a:tr h="262994">
                <a:tc>
                  <a:txBody>
                    <a:bodyPr/>
                    <a:lstStyle/>
                    <a:p>
                      <a:pPr marL="0" algn="l" defTabSz="914400" rtl="0" eaLnBrk="1" fontAlgn="b" latinLnBrk="0" hangingPunct="1"/>
                      <a:r>
                        <a:rPr lang="en-NZ" sz="1800" b="0" i="0" u="none" strike="noStrike" kern="1200" dirty="0">
                          <a:solidFill>
                            <a:srgbClr val="000000"/>
                          </a:solidFill>
                          <a:effectLst/>
                          <a:latin typeface="+mn-lt"/>
                          <a:ea typeface="+mn-ea"/>
                          <a:cs typeface="+mn-cs"/>
                        </a:rPr>
                        <a:t>Highest educational attainment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en-NZ" sz="1800" b="0" i="0" u="none" strike="noStrike" kern="1200" dirty="0">
                        <a:solidFill>
                          <a:srgbClr val="000000"/>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18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5849191"/>
                  </a:ext>
                </a:extLst>
              </a:tr>
              <a:tr h="262994">
                <a:tc>
                  <a:txBody>
                    <a:bodyPr/>
                    <a:lstStyle/>
                    <a:p>
                      <a:pPr marL="0" indent="88900" algn="l" defTabSz="914400" rtl="0" eaLnBrk="1" fontAlgn="b" latinLnBrk="0" hangingPunct="1"/>
                      <a:r>
                        <a:rPr lang="en-NZ" sz="1800" b="0" u="none" strike="noStrike" kern="1200" dirty="0">
                          <a:solidFill>
                            <a:srgbClr val="000000"/>
                          </a:solidFill>
                          <a:effectLst/>
                          <a:latin typeface="+mn-lt"/>
                        </a:rPr>
                        <a:t>No formal qualifications</a:t>
                      </a:r>
                      <a:endParaRPr lang="en-NZ" sz="1800" b="0" i="0" u="none" strike="noStrike" kern="1200" dirty="0">
                        <a:solidFill>
                          <a:srgbClr val="000000"/>
                        </a:solidFill>
                        <a:effectLst/>
                        <a:latin typeface="+mn-lt"/>
                        <a:ea typeface="+mn-ea"/>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mn-lt"/>
                          <a:ea typeface="+mn-ea"/>
                          <a:cs typeface="+mn-cs"/>
                        </a:rPr>
                        <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mn-lt"/>
                          <a:ea typeface="+mn-ea"/>
                          <a:cs typeface="+mn-cs"/>
                        </a:rPr>
                        <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4198737"/>
                  </a:ext>
                </a:extLst>
              </a:tr>
              <a:tr h="262994">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Primary school</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mn-lt"/>
                          <a:ea typeface="+mn-ea"/>
                          <a:cs typeface="+mn-cs"/>
                        </a:rPr>
                        <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mn-lt"/>
                          <a:ea typeface="+mn-ea"/>
                          <a:cs typeface="+mn-cs"/>
                        </a:rPr>
                        <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909645"/>
                  </a:ext>
                </a:extLst>
              </a:tr>
              <a:tr h="262994">
                <a:tc>
                  <a:txBody>
                    <a:bodyPr/>
                    <a:lstStyle/>
                    <a:p>
                      <a:pPr marL="0" indent="88900" algn="l" defTabSz="914400" rtl="0" eaLnBrk="1" fontAlgn="b" latinLnBrk="0" hangingPunct="1"/>
                      <a:r>
                        <a:rPr lang="en-US" sz="1800" b="0" u="none" strike="noStrike" kern="1200" dirty="0">
                          <a:solidFill>
                            <a:srgbClr val="000000"/>
                          </a:solidFill>
                          <a:effectLst/>
                          <a:latin typeface="+mn-lt"/>
                          <a:ea typeface="+mn-ea"/>
                          <a:cs typeface="+mn-cs"/>
                        </a:rPr>
                        <a:t>High school/secondary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20.54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11.77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956113"/>
                  </a:ext>
                </a:extLst>
              </a:tr>
              <a:tr h="262994">
                <a:tc>
                  <a:txBody>
                    <a:bodyPr/>
                    <a:lstStyle/>
                    <a:p>
                      <a:pPr marL="0" indent="88900" algn="l" defTabSz="914400" rtl="0" eaLnBrk="1" fontAlgn="b" latinLnBrk="0" hangingPunct="1"/>
                      <a:r>
                        <a:rPr lang="en-US" sz="1800" b="0" u="none" strike="noStrike" kern="1200" dirty="0">
                          <a:solidFill>
                            <a:srgbClr val="000000"/>
                          </a:solidFill>
                          <a:effectLst/>
                          <a:latin typeface="+mn-lt"/>
                          <a:ea typeface="+mn-ea"/>
                          <a:cs typeface="+mn-cs"/>
                        </a:rPr>
                        <a:t>Post-school education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23.21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19.62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225116"/>
                  </a:ext>
                </a:extLst>
              </a:tr>
              <a:tr h="262994">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Bachelor’s degree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31.25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31.31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6162993"/>
                  </a:ext>
                </a:extLst>
              </a:tr>
              <a:tr h="262994">
                <a:tc>
                  <a:txBody>
                    <a:bodyPr/>
                    <a:lstStyle/>
                    <a:p>
                      <a:pPr marL="0" indent="88900" algn="l" defTabSz="914400" rtl="0" eaLnBrk="1" fontAlgn="b" latinLnBrk="0" hangingPunct="1"/>
                      <a:r>
                        <a:rPr lang="en-US" sz="1800" b="0" u="none" strike="noStrike" kern="1200" dirty="0">
                          <a:solidFill>
                            <a:srgbClr val="000000"/>
                          </a:solidFill>
                          <a:effectLst/>
                          <a:latin typeface="+mn-lt"/>
                          <a:ea typeface="+mn-ea"/>
                          <a:cs typeface="+mn-cs"/>
                        </a:rPr>
                        <a:t>Bachelor Honours degree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8.93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13.57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743392"/>
                  </a:ext>
                </a:extLst>
              </a:tr>
              <a:tr h="262994">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Master's degree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8.93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15.11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327915"/>
                  </a:ext>
                </a:extLst>
              </a:tr>
              <a:tr h="262994">
                <a:tc>
                  <a:txBody>
                    <a:bodyPr/>
                    <a:lstStyle/>
                    <a:p>
                      <a:pPr marL="0" indent="88900" algn="l" defTabSz="914400" rtl="0" eaLnBrk="1" fontAlgn="b" latinLnBrk="0" hangingPunct="1"/>
                      <a:r>
                        <a:rPr lang="en-NZ" sz="1800" b="0" u="none" strike="noStrike" kern="1200" dirty="0">
                          <a:solidFill>
                            <a:srgbClr val="000000"/>
                          </a:solidFill>
                          <a:effectLst/>
                          <a:latin typeface="+mn-lt"/>
                          <a:ea typeface="+mn-ea"/>
                          <a:cs typeface="+mn-cs"/>
                        </a:rPr>
                        <a:t>Doctoral degree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mn-lt"/>
                          <a:ea typeface="+mn-ea"/>
                          <a:cs typeface="+mn-cs"/>
                        </a:rPr>
                        <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5.45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5099960"/>
                  </a:ext>
                </a:extLst>
              </a:tr>
              <a:tr h="113529">
                <a:tc>
                  <a:txBody>
                    <a:bodyPr/>
                    <a:lstStyle/>
                    <a:p>
                      <a:pPr marL="0" algn="l" defTabSz="914400" rtl="0" eaLnBrk="1" fontAlgn="b" latinLnBrk="0" hangingPunct="1"/>
                      <a:endParaRPr lang="en-NZ" sz="600" b="0" i="0" u="none" strike="noStrike" kern="1200" dirty="0">
                        <a:solidFill>
                          <a:srgbClr val="000000"/>
                        </a:solidFill>
                        <a:effectLst/>
                        <a:latin typeface="+mn-lt"/>
                        <a:ea typeface="+mn-ea"/>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en-NZ" sz="600" b="0" i="0" u="none" strike="noStrike" kern="1200" dirty="0">
                        <a:solidFill>
                          <a:srgbClr val="000000"/>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en-NZ" sz="600" b="0" i="0" u="none" strike="noStrike" kern="1200" dirty="0">
                        <a:solidFill>
                          <a:srgbClr val="000000"/>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2398980"/>
                  </a:ext>
                </a:extLst>
              </a:tr>
              <a:tr h="262994">
                <a:tc>
                  <a:txBody>
                    <a:bodyPr/>
                    <a:lstStyle/>
                    <a:p>
                      <a:pPr marL="0" algn="l" defTabSz="914400" rtl="0" eaLnBrk="1" fontAlgn="b" latinLnBrk="0" hangingPunct="1"/>
                      <a:r>
                        <a:rPr lang="en-NZ" sz="1800" b="0" i="0" u="none" strike="noStrike" kern="1200" dirty="0">
                          <a:solidFill>
                            <a:srgbClr val="000000"/>
                          </a:solidFill>
                          <a:effectLst/>
                          <a:latin typeface="+mn-lt"/>
                          <a:ea typeface="+mn-ea"/>
                          <a:cs typeface="+mn-cs"/>
                        </a:rPr>
                        <a:t>Essential Worker</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en-NZ" sz="1800" b="0" i="0" u="none" strike="noStrike" kern="1200" dirty="0">
                        <a:solidFill>
                          <a:srgbClr val="000000"/>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en-NZ" sz="1800" b="0" i="0" u="none" strike="noStrike" kern="1200" dirty="0">
                        <a:solidFill>
                          <a:srgbClr val="000000"/>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4837688"/>
                  </a:ext>
                </a:extLst>
              </a:tr>
              <a:tr h="262994">
                <a:tc>
                  <a:txBody>
                    <a:bodyPr/>
                    <a:lstStyle/>
                    <a:p>
                      <a:pPr marL="0" indent="88900" algn="l" defTabSz="914400" rtl="0" eaLnBrk="1" fontAlgn="b" latinLnBrk="0" hangingPunct="1"/>
                      <a:r>
                        <a:rPr lang="en-NZ" sz="1800" b="0" u="none" strike="noStrike" kern="1200" dirty="0">
                          <a:solidFill>
                            <a:srgbClr val="000000"/>
                          </a:solidFill>
                          <a:effectLst/>
                          <a:latin typeface="+mn-lt"/>
                        </a:rPr>
                        <a:t>Yes</a:t>
                      </a:r>
                      <a:endParaRPr lang="en-NZ" sz="1800" b="0" i="0" u="none" strike="noStrike" kern="1200" dirty="0">
                        <a:solidFill>
                          <a:srgbClr val="000000"/>
                        </a:solidFill>
                        <a:effectLst/>
                        <a:latin typeface="+mn-lt"/>
                        <a:ea typeface="+mn-ea"/>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38.39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31.57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9857885"/>
                  </a:ext>
                </a:extLst>
              </a:tr>
              <a:tr h="262994">
                <a:tc>
                  <a:txBody>
                    <a:bodyPr/>
                    <a:lstStyle/>
                    <a:p>
                      <a:pPr algn="l" fontAlgn="b"/>
                      <a:r>
                        <a:rPr lang="en-NZ" sz="1800" b="0" i="0" u="none" strike="noStrike" dirty="0">
                          <a:solidFill>
                            <a:srgbClr val="000000"/>
                          </a:solidFill>
                          <a:effectLst/>
                          <a:latin typeface="+mn-lt"/>
                        </a:rPr>
                        <a:t>      of which healthcare worker</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37.21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40.00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3455414"/>
                  </a:ext>
                </a:extLst>
              </a:tr>
              <a:tr h="114760">
                <a:tc>
                  <a:txBody>
                    <a:bodyPr/>
                    <a:lstStyle/>
                    <a:p>
                      <a:pPr marL="0" indent="88900" algn="l" defTabSz="914400" rtl="0" eaLnBrk="1" fontAlgn="b" latinLnBrk="0" hangingPunct="1"/>
                      <a:endParaRPr lang="en-NZ" sz="600" b="0" u="none" strike="noStrike" kern="1200" dirty="0">
                        <a:solidFill>
                          <a:srgbClr val="000000"/>
                        </a:solidFill>
                        <a:effectLst/>
                        <a:latin typeface="+mn-lt"/>
                        <a:ea typeface="+mn-ea"/>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9102059"/>
                  </a:ext>
                </a:extLst>
              </a:tr>
              <a:tr h="262994">
                <a:tc>
                  <a:txBody>
                    <a:bodyPr/>
                    <a:lstStyle/>
                    <a:p>
                      <a:pPr marL="0" indent="0" algn="l" defTabSz="914400" rtl="0" eaLnBrk="1" fontAlgn="b" latinLnBrk="0" hangingPunct="1"/>
                      <a:r>
                        <a:rPr lang="en-NZ" sz="1800" b="0" u="none" strike="noStrike" kern="1200" dirty="0">
                          <a:solidFill>
                            <a:srgbClr val="000000"/>
                          </a:solidFill>
                          <a:effectLst/>
                          <a:latin typeface="+mn-lt"/>
                          <a:ea typeface="+mn-ea"/>
                          <a:cs typeface="+mn-cs"/>
                        </a:rPr>
                        <a:t>Vaccinated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100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98.50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6995072"/>
                  </a:ext>
                </a:extLst>
              </a:tr>
              <a:tr h="114760">
                <a:tc>
                  <a:txBody>
                    <a:bodyPr/>
                    <a:lstStyle/>
                    <a:p>
                      <a:pPr marL="0" indent="88900" algn="l" defTabSz="914400" rtl="0" eaLnBrk="1" fontAlgn="b" latinLnBrk="0" hangingPunct="1"/>
                      <a:endParaRPr lang="en-NZ" sz="600" b="0" u="none" strike="noStrike" kern="1200" dirty="0">
                        <a:solidFill>
                          <a:srgbClr val="000000"/>
                        </a:solidFill>
                        <a:effectLst/>
                        <a:latin typeface="+mn-lt"/>
                        <a:ea typeface="+mn-ea"/>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NZ" sz="6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103810"/>
                  </a:ext>
                </a:extLst>
              </a:tr>
              <a:tr h="262800">
                <a:tc>
                  <a:txBody>
                    <a:bodyPr/>
                    <a:lstStyle/>
                    <a:p>
                      <a:pPr marL="0" indent="0" algn="l" defTabSz="914400" rtl="0" eaLnBrk="1" fontAlgn="b" latinLnBrk="0" hangingPunct="1">
                        <a:tabLst/>
                      </a:pPr>
                      <a:r>
                        <a:rPr lang="en-NZ" sz="1800" b="0" u="none" strike="noStrike" kern="1200" dirty="0">
                          <a:solidFill>
                            <a:srgbClr val="000000"/>
                          </a:solidFill>
                          <a:effectLst/>
                          <a:latin typeface="+mn-lt"/>
                          <a:ea typeface="+mn-ea"/>
                          <a:cs typeface="+mn-cs"/>
                        </a:rPr>
                        <a:t>Number of comorbidities (mean)</a:t>
                      </a: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2.22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4558838"/>
                  </a:ext>
                </a:extLst>
              </a:tr>
            </a:tbl>
          </a:graphicData>
        </a:graphic>
      </p:graphicFrame>
      <p:sp>
        <p:nvSpPr>
          <p:cNvPr id="104" name="TextBox 103">
            <a:extLst>
              <a:ext uri="{FF2B5EF4-FFF2-40B4-BE49-F238E27FC236}">
                <a16:creationId xmlns:a16="http://schemas.microsoft.com/office/drawing/2014/main" id="{6E0EFD3C-31BB-CDE4-6878-024DD8A661C0}"/>
              </a:ext>
            </a:extLst>
          </p:cNvPr>
          <p:cNvSpPr txBox="1"/>
          <p:nvPr/>
        </p:nvSpPr>
        <p:spPr>
          <a:xfrm>
            <a:off x="13384921" y="20269236"/>
            <a:ext cx="10591460" cy="523220"/>
          </a:xfrm>
          <a:prstGeom prst="rect">
            <a:avLst/>
          </a:prstGeom>
          <a:noFill/>
        </p:spPr>
        <p:txBody>
          <a:bodyPr wrap="square">
            <a:spAutoFit/>
          </a:bodyPr>
          <a:lstStyle/>
          <a:p>
            <a:r>
              <a:rPr lang="en-US" sz="2800" i="1" dirty="0"/>
              <a:t>Table 1: Demographics of the sample</a:t>
            </a:r>
          </a:p>
        </p:txBody>
      </p:sp>
      <p:sp>
        <p:nvSpPr>
          <p:cNvPr id="105" name="TextBox 104">
            <a:extLst>
              <a:ext uri="{FF2B5EF4-FFF2-40B4-BE49-F238E27FC236}">
                <a16:creationId xmlns:a16="http://schemas.microsoft.com/office/drawing/2014/main" id="{751C4A08-2BE2-66ED-D7C2-F7315FE257C4}"/>
              </a:ext>
            </a:extLst>
          </p:cNvPr>
          <p:cNvSpPr txBox="1"/>
          <p:nvPr/>
        </p:nvSpPr>
        <p:spPr>
          <a:xfrm>
            <a:off x="25969305" y="8663025"/>
            <a:ext cx="10591460" cy="523220"/>
          </a:xfrm>
          <a:prstGeom prst="rect">
            <a:avLst/>
          </a:prstGeom>
          <a:noFill/>
        </p:spPr>
        <p:txBody>
          <a:bodyPr wrap="square">
            <a:spAutoFit/>
          </a:bodyPr>
          <a:lstStyle/>
          <a:p>
            <a:r>
              <a:rPr lang="en-US" sz="2800" i="1" dirty="0"/>
              <a:t>Figure 2: Box plot of EQ-5D-5L over time</a:t>
            </a:r>
          </a:p>
        </p:txBody>
      </p:sp>
      <p:sp>
        <p:nvSpPr>
          <p:cNvPr id="106" name="TextBox 105">
            <a:extLst>
              <a:ext uri="{FF2B5EF4-FFF2-40B4-BE49-F238E27FC236}">
                <a16:creationId xmlns:a16="http://schemas.microsoft.com/office/drawing/2014/main" id="{E42A2A4C-CF1C-FB8E-7B9D-D4A61A4D0E52}"/>
              </a:ext>
            </a:extLst>
          </p:cNvPr>
          <p:cNvSpPr txBox="1"/>
          <p:nvPr/>
        </p:nvSpPr>
        <p:spPr>
          <a:xfrm>
            <a:off x="25969305" y="21275125"/>
            <a:ext cx="11854605" cy="954107"/>
          </a:xfrm>
          <a:prstGeom prst="rect">
            <a:avLst/>
          </a:prstGeom>
          <a:noFill/>
        </p:spPr>
        <p:txBody>
          <a:bodyPr wrap="square">
            <a:spAutoFit/>
          </a:bodyPr>
          <a:lstStyle/>
          <a:p>
            <a:r>
              <a:rPr lang="en-US" sz="2800" i="1" dirty="0"/>
              <a:t>Figure 3: Sankey diagram of usual activities pre-COVID, baseline and 2mth follow-up for non-Māori IMD18 Quintile 1 and Quintiles 4&amp;5</a:t>
            </a:r>
          </a:p>
        </p:txBody>
      </p:sp>
      <p:sp>
        <p:nvSpPr>
          <p:cNvPr id="107" name="TextBox 106">
            <a:extLst>
              <a:ext uri="{FF2B5EF4-FFF2-40B4-BE49-F238E27FC236}">
                <a16:creationId xmlns:a16="http://schemas.microsoft.com/office/drawing/2014/main" id="{2DBB72D6-FFA8-6DA5-7607-B7F10FE8179D}"/>
              </a:ext>
            </a:extLst>
          </p:cNvPr>
          <p:cNvSpPr txBox="1"/>
          <p:nvPr/>
        </p:nvSpPr>
        <p:spPr>
          <a:xfrm>
            <a:off x="19454988" y="25782094"/>
            <a:ext cx="6284402" cy="430887"/>
          </a:xfrm>
          <a:prstGeom prst="rect">
            <a:avLst/>
          </a:prstGeom>
          <a:noFill/>
        </p:spPr>
        <p:txBody>
          <a:bodyPr wrap="square" rtlCol="0">
            <a:spAutoFit/>
          </a:bodyPr>
          <a:lstStyle/>
          <a:p>
            <a:r>
              <a:rPr lang="en-NZ" sz="1050" b="0" i="0" u="none" strike="noStrike" dirty="0">
                <a:solidFill>
                  <a:srgbClr val="000000"/>
                </a:solidFill>
                <a:effectLst/>
                <a:latin typeface="Calibri" panose="020F0502020204030204" pitchFamily="34" charset="0"/>
              </a:rPr>
              <a:t>‡</a:t>
            </a:r>
            <a:r>
              <a:rPr lang="en-NZ" sz="1100" dirty="0"/>
              <a:t> </a:t>
            </a:r>
            <a:r>
              <a:rPr lang="en-US" sz="1100" dirty="0"/>
              <a:t>Cells with fewer than 6 people have been suppressed, with rounding to support secondary suppression.</a:t>
            </a:r>
            <a:endParaRPr lang="en-NZ" sz="1100" dirty="0"/>
          </a:p>
        </p:txBody>
      </p:sp>
      <p:graphicFrame>
        <p:nvGraphicFramePr>
          <p:cNvPr id="89" name="Content Placeholder 3">
            <a:extLst>
              <a:ext uri="{FF2B5EF4-FFF2-40B4-BE49-F238E27FC236}">
                <a16:creationId xmlns:a16="http://schemas.microsoft.com/office/drawing/2014/main" id="{5D132D58-6C80-91A1-69EE-EDDD87B663AA}"/>
              </a:ext>
            </a:extLst>
          </p:cNvPr>
          <p:cNvGraphicFramePr>
            <a:graphicFrameLocks/>
          </p:cNvGraphicFramePr>
          <p:nvPr>
            <p:extLst>
              <p:ext uri="{D42A27DB-BD31-4B8C-83A1-F6EECF244321}">
                <p14:modId xmlns:p14="http://schemas.microsoft.com/office/powerpoint/2010/main" val="2036174809"/>
              </p:ext>
            </p:extLst>
          </p:nvPr>
        </p:nvGraphicFramePr>
        <p:xfrm>
          <a:off x="38718373" y="16248682"/>
          <a:ext cx="11717876" cy="4127500"/>
        </p:xfrm>
        <a:graphic>
          <a:graphicData uri="http://schemas.openxmlformats.org/drawingml/2006/table">
            <a:tbl>
              <a:tblPr firstRow="1" bandRow="1">
                <a:tableStyleId>{2D5ABB26-0587-4C30-8999-92F81FD0307C}</a:tableStyleId>
              </a:tblPr>
              <a:tblGrid>
                <a:gridCol w="3842276">
                  <a:extLst>
                    <a:ext uri="{9D8B030D-6E8A-4147-A177-3AD203B41FA5}">
                      <a16:colId xmlns:a16="http://schemas.microsoft.com/office/drawing/2014/main" val="221422824"/>
                    </a:ext>
                  </a:extLst>
                </a:gridCol>
                <a:gridCol w="1968900">
                  <a:extLst>
                    <a:ext uri="{9D8B030D-6E8A-4147-A177-3AD203B41FA5}">
                      <a16:colId xmlns:a16="http://schemas.microsoft.com/office/drawing/2014/main" val="4210420388"/>
                    </a:ext>
                  </a:extLst>
                </a:gridCol>
                <a:gridCol w="1968900">
                  <a:extLst>
                    <a:ext uri="{9D8B030D-6E8A-4147-A177-3AD203B41FA5}">
                      <a16:colId xmlns:a16="http://schemas.microsoft.com/office/drawing/2014/main" val="4140269286"/>
                    </a:ext>
                  </a:extLst>
                </a:gridCol>
                <a:gridCol w="1968900">
                  <a:extLst>
                    <a:ext uri="{9D8B030D-6E8A-4147-A177-3AD203B41FA5}">
                      <a16:colId xmlns:a16="http://schemas.microsoft.com/office/drawing/2014/main" val="3046814059"/>
                    </a:ext>
                  </a:extLst>
                </a:gridCol>
                <a:gridCol w="1968900">
                  <a:extLst>
                    <a:ext uri="{9D8B030D-6E8A-4147-A177-3AD203B41FA5}">
                      <a16:colId xmlns:a16="http://schemas.microsoft.com/office/drawing/2014/main" val="765465214"/>
                    </a:ext>
                  </a:extLst>
                </a:gridCol>
              </a:tblGrid>
              <a:tr h="93424">
                <a:tc>
                  <a:txBody>
                    <a:bodyPr/>
                    <a:lstStyle/>
                    <a:p>
                      <a:pPr algn="l" fontAlgn="b"/>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14400" rtl="0" eaLnBrk="1" fontAlgn="b" latinLnBrk="0" hangingPunct="1"/>
                      <a:r>
                        <a:rPr lang="en-NZ" sz="1800" b="0" i="0" u="none" strike="noStrike" kern="1200" dirty="0">
                          <a:solidFill>
                            <a:srgbClr val="000000"/>
                          </a:solidFill>
                          <a:effectLst/>
                          <a:latin typeface="+mn-lt"/>
                          <a:ea typeface="+mn-ea"/>
                          <a:cs typeface="+mn-cs"/>
                        </a:rPr>
                        <a:t>Māori (%)</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en-NZ" sz="1800" b="0" i="0" u="none" strike="noStrike" kern="1200" dirty="0">
                        <a:solidFill>
                          <a:srgbClr val="000000"/>
                        </a:solidFill>
                        <a:effectLst/>
                        <a:latin typeface="+mn-lt"/>
                        <a:ea typeface="+mn-ea"/>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800" b="0" i="0" u="none" strike="noStrike" kern="1200" dirty="0">
                          <a:solidFill>
                            <a:srgbClr val="000000"/>
                          </a:solidFill>
                          <a:effectLst/>
                          <a:latin typeface="+mn-lt"/>
                          <a:ea typeface="+mn-ea"/>
                          <a:cs typeface="+mn-cs"/>
                        </a:rPr>
                        <a:t>non-Māori (%)</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en-NZ" sz="1800" b="0" i="0" u="none" strike="noStrike" kern="1200" dirty="0">
                        <a:solidFill>
                          <a:srgbClr val="000000"/>
                        </a:solidFill>
                        <a:effectLst/>
                        <a:latin typeface="+mn-lt"/>
                        <a:ea typeface="+mn-ea"/>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7073541"/>
                  </a:ext>
                </a:extLst>
              </a:tr>
              <a:tr h="0">
                <a:tc>
                  <a:txBody>
                    <a:bodyPr/>
                    <a:lstStyle/>
                    <a:p>
                      <a:pPr algn="l" fontAlgn="b"/>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err="1">
                          <a:solidFill>
                            <a:srgbClr val="000000"/>
                          </a:solidFill>
                          <a:effectLst/>
                          <a:latin typeface="+mn-lt"/>
                        </a:rPr>
                        <a:t>coeff</a:t>
                      </a:r>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t-stat</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err="1">
                          <a:solidFill>
                            <a:srgbClr val="000000"/>
                          </a:solidFill>
                          <a:effectLst/>
                          <a:latin typeface="+mn-lt"/>
                        </a:rPr>
                        <a:t>coeff</a:t>
                      </a:r>
                      <a:endParaRPr lang="en-NZ" sz="18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t-stat</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3956177"/>
                  </a:ext>
                </a:extLst>
              </a:tr>
              <a:tr h="0">
                <a:tc>
                  <a:txBody>
                    <a:bodyPr/>
                    <a:lstStyle/>
                    <a:p>
                      <a:pPr algn="l" fontAlgn="b"/>
                      <a:r>
                        <a:rPr lang="en-NZ" sz="1800" b="0" i="0" u="none" strike="noStrike" dirty="0">
                          <a:solidFill>
                            <a:srgbClr val="000000"/>
                          </a:solidFill>
                          <a:effectLst/>
                          <a:latin typeface="+mn-lt"/>
                        </a:rPr>
                        <a:t>Pre-COVID EQ-5D-5L</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0.616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2.44**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0.552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6.10***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4198737"/>
                  </a:ext>
                </a:extLst>
              </a:tr>
              <a:tr h="0">
                <a:tc>
                  <a:txBody>
                    <a:bodyPr/>
                    <a:lstStyle/>
                    <a:p>
                      <a:pPr algn="l" fontAlgn="b"/>
                      <a:r>
                        <a:rPr lang="en-NZ" sz="1800" b="0" i="0" u="none" strike="noStrike" dirty="0">
                          <a:solidFill>
                            <a:srgbClr val="000000"/>
                          </a:solidFill>
                          <a:effectLst/>
                          <a:latin typeface="+mn-lt"/>
                        </a:rPr>
                        <a:t>Age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0.001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-0.002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-2.87***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909645"/>
                  </a:ext>
                </a:extLst>
              </a:tr>
              <a:tr h="0">
                <a:tc>
                  <a:txBody>
                    <a:bodyPr/>
                    <a:lstStyle/>
                    <a:p>
                      <a:pPr algn="l" fontAlgn="b"/>
                      <a:r>
                        <a:rPr lang="en-NZ" sz="1800" b="0" i="0" u="none" strike="noStrike" dirty="0">
                          <a:solidFill>
                            <a:srgbClr val="000000"/>
                          </a:solidFill>
                          <a:effectLst/>
                          <a:latin typeface="+mn-lt"/>
                        </a:rPr>
                        <a:t>Male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-0.117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0.015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0.71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956113"/>
                  </a:ext>
                </a:extLst>
              </a:tr>
              <a:tr h="108000">
                <a:tc>
                  <a:txBody>
                    <a:bodyPr/>
                    <a:lstStyle/>
                    <a:p>
                      <a:pPr algn="l" fontAlgn="b"/>
                      <a:r>
                        <a:rPr lang="en-NZ" sz="1800" b="0" i="0" u="none" strike="noStrike">
                          <a:solidFill>
                            <a:srgbClr val="000000"/>
                          </a:solidFill>
                          <a:effectLst/>
                          <a:latin typeface="+mn-lt"/>
                        </a:rPr>
                        <a:t>Non-binary</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-0.099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-0.54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0.101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1.57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225116"/>
                  </a:ext>
                </a:extLst>
              </a:tr>
              <a:tr h="0">
                <a:tc>
                  <a:txBody>
                    <a:bodyPr/>
                    <a:lstStyle/>
                    <a:p>
                      <a:pPr algn="l" fontAlgn="b"/>
                      <a:r>
                        <a:rPr lang="en-NZ" sz="1800" b="0" i="0" u="none" strike="noStrike">
                          <a:solidFill>
                            <a:srgbClr val="000000"/>
                          </a:solidFill>
                          <a:effectLst/>
                          <a:latin typeface="+mn-lt"/>
                        </a:rPr>
                        <a:t>IMD18 Quintile 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0.117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0.89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-0.025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5649647"/>
                  </a:ext>
                </a:extLst>
              </a:tr>
              <a:tr h="108000">
                <a:tc>
                  <a:txBody>
                    <a:bodyPr/>
                    <a:lstStyle/>
                    <a:p>
                      <a:pPr algn="l" fontAlgn="b"/>
                      <a:r>
                        <a:rPr lang="en-NZ" sz="1800" b="0" i="0" u="none" strike="noStrike">
                          <a:solidFill>
                            <a:srgbClr val="000000"/>
                          </a:solidFill>
                          <a:effectLst/>
                          <a:latin typeface="+mn-lt"/>
                        </a:rPr>
                        <a:t>IMD18 Quintile 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0.146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0.98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0.017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0.67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9121854"/>
                  </a:ext>
                </a:extLst>
              </a:tr>
              <a:tr h="0">
                <a:tc>
                  <a:txBody>
                    <a:bodyPr/>
                    <a:lstStyle/>
                    <a:p>
                      <a:pPr algn="l" fontAlgn="b"/>
                      <a:r>
                        <a:rPr lang="en-NZ" sz="1800" b="0" i="0" u="none" strike="noStrike">
                          <a:solidFill>
                            <a:srgbClr val="000000"/>
                          </a:solidFill>
                          <a:effectLst/>
                          <a:latin typeface="+mn-lt"/>
                        </a:rPr>
                        <a:t>IMD18 Quintile 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0.355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0.038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1.66*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743392"/>
                  </a:ext>
                </a:extLst>
              </a:tr>
              <a:tr h="0">
                <a:tc>
                  <a:txBody>
                    <a:bodyPr/>
                    <a:lstStyle/>
                    <a:p>
                      <a:pPr algn="l" fontAlgn="b"/>
                      <a:r>
                        <a:rPr lang="en-NZ" sz="1800" b="0" i="0" u="none" strike="noStrike">
                          <a:solidFill>
                            <a:srgbClr val="000000"/>
                          </a:solidFill>
                          <a:effectLst/>
                          <a:latin typeface="+mn-lt"/>
                        </a:rPr>
                        <a:t>Hospitalised with COVID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0.627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3.09***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0.022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0.71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327915"/>
                  </a:ext>
                </a:extLst>
              </a:tr>
              <a:tr h="0">
                <a:tc>
                  <a:txBody>
                    <a:bodyPr/>
                    <a:lstStyle/>
                    <a:p>
                      <a:pPr algn="l" fontAlgn="b"/>
                      <a:r>
                        <a:rPr lang="en-NZ" sz="1800" b="0" i="0" u="none" strike="noStrike">
                          <a:solidFill>
                            <a:srgbClr val="000000"/>
                          </a:solidFill>
                          <a:effectLst/>
                          <a:latin typeface="+mn-lt"/>
                        </a:rPr>
                        <a:t>Duration of symptoms (3-6mths)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0.578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2.63**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0.013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0.36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5099960"/>
                  </a:ext>
                </a:extLst>
              </a:tr>
              <a:tr h="0">
                <a:tc>
                  <a:txBody>
                    <a:bodyPr/>
                    <a:lstStyle/>
                    <a:p>
                      <a:pPr algn="l" fontAlgn="b"/>
                      <a:r>
                        <a:rPr lang="en-NZ" sz="1800" b="0" i="0" u="none" strike="noStrike">
                          <a:solidFill>
                            <a:srgbClr val="000000"/>
                          </a:solidFill>
                          <a:effectLst/>
                          <a:latin typeface="+mn-lt"/>
                        </a:rPr>
                        <a:t>Duration of symptoms (6-12mths)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0.350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2.64**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0.041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1.46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6365174"/>
                  </a:ext>
                </a:extLst>
              </a:tr>
              <a:tr h="0">
                <a:tc>
                  <a:txBody>
                    <a:bodyPr/>
                    <a:lstStyle/>
                    <a:p>
                      <a:pPr algn="l" fontAlgn="b"/>
                      <a:r>
                        <a:rPr lang="en-NZ" sz="1800" b="0" i="0" u="none" strike="noStrike">
                          <a:solidFill>
                            <a:srgbClr val="000000"/>
                          </a:solidFill>
                          <a:effectLst/>
                          <a:latin typeface="+mn-lt"/>
                        </a:rPr>
                        <a:t>Duration of symptoms (1-2yrs)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0.401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3.10***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0.041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1.47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3146923"/>
                  </a:ext>
                </a:extLst>
              </a:tr>
              <a:tr h="0">
                <a:tc>
                  <a:txBody>
                    <a:bodyPr/>
                    <a:lstStyle/>
                    <a:p>
                      <a:pPr algn="l" fontAlgn="b"/>
                      <a:r>
                        <a:rPr lang="en-NZ" sz="1800" b="0" i="0" u="none" strike="noStrike" dirty="0">
                          <a:solidFill>
                            <a:srgbClr val="000000"/>
                          </a:solidFill>
                          <a:effectLst/>
                          <a:latin typeface="+mn-lt"/>
                        </a:rPr>
                        <a:t>Duration of symptoms (&gt;2yrs)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0.098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0.50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a:solidFill>
                            <a:srgbClr val="000000"/>
                          </a:solidFill>
                          <a:effectLst/>
                          <a:latin typeface="+mn-lt"/>
                        </a:rPr>
                        <a:t>0.103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2.13**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227173"/>
                  </a:ext>
                </a:extLst>
              </a:tr>
              <a:tr h="0">
                <a:tc>
                  <a:txBody>
                    <a:bodyPr/>
                    <a:lstStyle/>
                    <a:p>
                      <a:pPr algn="l" fontAlgn="b"/>
                      <a:r>
                        <a:rPr lang="en-NZ" sz="1800" b="0" i="0" u="none" strike="noStrike" dirty="0">
                          <a:solidFill>
                            <a:srgbClr val="000000"/>
                          </a:solidFill>
                          <a:effectLst/>
                          <a:latin typeface="+mn-lt"/>
                        </a:rPr>
                        <a:t>Pre-existing conditions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-0.022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0.009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800" b="0" i="0" u="none" strike="noStrike" dirty="0">
                          <a:solidFill>
                            <a:srgbClr val="000000"/>
                          </a:solidFill>
                          <a:effectLst/>
                          <a:latin typeface="+mn-lt"/>
                        </a:rPr>
                        <a:t>1.76*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273268"/>
                  </a:ext>
                </a:extLst>
              </a:tr>
            </a:tbl>
          </a:graphicData>
        </a:graphic>
      </p:graphicFrame>
      <p:sp>
        <p:nvSpPr>
          <p:cNvPr id="93" name="TextBox 92">
            <a:extLst>
              <a:ext uri="{FF2B5EF4-FFF2-40B4-BE49-F238E27FC236}">
                <a16:creationId xmlns:a16="http://schemas.microsoft.com/office/drawing/2014/main" id="{52BC3881-C7EC-530C-F299-23EF0558F93F}"/>
              </a:ext>
            </a:extLst>
          </p:cNvPr>
          <p:cNvSpPr txBox="1"/>
          <p:nvPr/>
        </p:nvSpPr>
        <p:spPr>
          <a:xfrm>
            <a:off x="38565311" y="15508318"/>
            <a:ext cx="10591460" cy="523220"/>
          </a:xfrm>
          <a:prstGeom prst="rect">
            <a:avLst/>
          </a:prstGeom>
          <a:noFill/>
        </p:spPr>
        <p:txBody>
          <a:bodyPr wrap="square">
            <a:spAutoFit/>
          </a:bodyPr>
          <a:lstStyle/>
          <a:p>
            <a:r>
              <a:rPr lang="en-US" sz="2800" i="1" dirty="0"/>
              <a:t>Table 2: Multivariate regression – dependent variable QALYs lost</a:t>
            </a:r>
          </a:p>
        </p:txBody>
      </p:sp>
      <p:sp>
        <p:nvSpPr>
          <p:cNvPr id="94" name="TextBox 93">
            <a:extLst>
              <a:ext uri="{FF2B5EF4-FFF2-40B4-BE49-F238E27FC236}">
                <a16:creationId xmlns:a16="http://schemas.microsoft.com/office/drawing/2014/main" id="{2C7E2BB6-EA70-1D2E-A635-53B5F67E2118}"/>
              </a:ext>
            </a:extLst>
          </p:cNvPr>
          <p:cNvSpPr txBox="1"/>
          <p:nvPr/>
        </p:nvSpPr>
        <p:spPr>
          <a:xfrm>
            <a:off x="38619500" y="20515298"/>
            <a:ext cx="11385237" cy="261610"/>
          </a:xfrm>
          <a:prstGeom prst="rect">
            <a:avLst/>
          </a:prstGeom>
          <a:noFill/>
        </p:spPr>
        <p:txBody>
          <a:bodyPr wrap="square" rtlCol="0">
            <a:spAutoFit/>
          </a:bodyPr>
          <a:lstStyle/>
          <a:p>
            <a:r>
              <a:rPr lang="en-NZ" sz="1050" b="0" i="0" u="none" strike="noStrike" dirty="0">
                <a:solidFill>
                  <a:srgbClr val="000000"/>
                </a:solidFill>
                <a:effectLst/>
                <a:latin typeface="Calibri" panose="020F0502020204030204" pitchFamily="34" charset="0"/>
              </a:rPr>
              <a:t>* p-value &lt;0.10; ** p-value &lt;0.05; *** p-value&lt;0.01</a:t>
            </a:r>
            <a:endParaRPr lang="en-NZ" sz="1100" dirty="0"/>
          </a:p>
        </p:txBody>
      </p:sp>
    </p:spTree>
    <p:extLst>
      <p:ext uri="{BB962C8B-B14F-4D97-AF65-F5344CB8AC3E}">
        <p14:creationId xmlns:p14="http://schemas.microsoft.com/office/powerpoint/2010/main" val="2568415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96E15BAF57041A774F4D5316366FF" ma:contentTypeVersion="14" ma:contentTypeDescription="Create a new document." ma:contentTypeScope="" ma:versionID="5b3d31f9406923266e19a251e7e1925f">
  <xsd:schema xmlns:xsd="http://www.w3.org/2001/XMLSchema" xmlns:xs="http://www.w3.org/2001/XMLSchema" xmlns:p="http://schemas.microsoft.com/office/2006/metadata/properties" xmlns:ns2="d7e201e0-7ba1-4fd0-b022-03ac33d052c0" xmlns:ns3="e25f615b-eebd-4e2a-b1e3-b3bb6a011368" targetNamespace="http://schemas.microsoft.com/office/2006/metadata/properties" ma:root="true" ma:fieldsID="4218752b27ed29a11fa65fc7df10aeab" ns2:_="" ns3:_="">
    <xsd:import namespace="d7e201e0-7ba1-4fd0-b022-03ac33d052c0"/>
    <xsd:import namespace="e25f615b-eebd-4e2a-b1e3-b3bb6a0113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01e0-7ba1-4fd0-b022-03ac33d05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72f27b-f989-48c3-999a-f20f870c1ee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615b-eebd-4e2a-b1e3-b3bb6a0113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8c4e3b-88eb-4c14-8dcb-be66e22babc3}" ma:internalName="TaxCatchAll" ma:showField="CatchAllData" ma:web="e25f615b-eebd-4e2a-b1e3-b3bb6a0113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FB8DFC-5B29-41B7-9184-6D5223D7C15E}"/>
</file>

<file path=customXml/itemProps2.xml><?xml version="1.0" encoding="utf-8"?>
<ds:datastoreItem xmlns:ds="http://schemas.openxmlformats.org/officeDocument/2006/customXml" ds:itemID="{C0DA79E1-FAF0-47E6-9D6D-BFFE7EE3382F}"/>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emplate>Office Theme</Template>
  <TotalTime>5609</TotalTime>
  <Words>1496</Words>
  <Application>Microsoft Office PowerPoint</Application>
  <PresentationFormat>Custom</PresentationFormat>
  <Paragraphs>235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Lorgelly</dc:creator>
  <cp:lastModifiedBy>Paula Lorgelly</cp:lastModifiedBy>
  <cp:revision>2</cp:revision>
  <cp:lastPrinted>2024-01-18T22:28:44Z</cp:lastPrinted>
  <dcterms:created xsi:type="dcterms:W3CDTF">2024-01-15T02:07:40Z</dcterms:created>
  <dcterms:modified xsi:type="dcterms:W3CDTF">2024-02-11T22:14:16Z</dcterms:modified>
</cp:coreProperties>
</file>