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5916"/>
  </p:normalViewPr>
  <p:slideViewPr>
    <p:cSldViewPr snapToGrid="0">
      <p:cViewPr varScale="1">
        <p:scale>
          <a:sx n="204" d="100"/>
          <a:sy n="204" d="100"/>
        </p:scale>
        <p:origin x="1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51D6A-71D1-E44E-BCB9-55FCF0295BD9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6D12-64D7-7E45-A26E-64D2251A0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4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16D12-64D7-7E45-A26E-64D2251A0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7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9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FEB3-62DA-4746-87E0-FEA0616218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94DB-AE81-D540-89DC-D1FE495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604CD8B-2F67-193A-1BE9-C9D22EC9C1F0}"/>
              </a:ext>
            </a:extLst>
          </p:cNvPr>
          <p:cNvSpPr/>
          <p:nvPr/>
        </p:nvSpPr>
        <p:spPr>
          <a:xfrm>
            <a:off x="8718331" y="0"/>
            <a:ext cx="851338" cy="809297"/>
          </a:xfrm>
          <a:prstGeom prst="ellipse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09CB44-AD0A-5490-4423-93D309D65411}"/>
              </a:ext>
            </a:extLst>
          </p:cNvPr>
          <p:cNvSpPr/>
          <p:nvPr/>
        </p:nvSpPr>
        <p:spPr>
          <a:xfrm>
            <a:off x="-425669" y="4334203"/>
            <a:ext cx="851338" cy="809297"/>
          </a:xfrm>
          <a:prstGeom prst="ellips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76D46B-8BEC-13CB-E177-06C45F219828}"/>
              </a:ext>
            </a:extLst>
          </p:cNvPr>
          <p:cNvCxnSpPr>
            <a:cxnSpLocks/>
          </p:cNvCxnSpPr>
          <p:nvPr/>
        </p:nvCxnSpPr>
        <p:spPr>
          <a:xfrm>
            <a:off x="114747" y="1042323"/>
            <a:ext cx="8928000" cy="0"/>
          </a:xfrm>
          <a:prstGeom prst="line">
            <a:avLst/>
          </a:prstGeom>
          <a:ln w="63500" cap="rnd">
            <a:solidFill>
              <a:srgbClr val="EBC70E"/>
            </a:solidFill>
            <a:round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APERSU Newsletter - Volume 5, Issue 1">
            <a:extLst>
              <a:ext uri="{FF2B5EF4-FFF2-40B4-BE49-F238E27FC236}">
                <a16:creationId xmlns:a16="http://schemas.microsoft.com/office/drawing/2014/main" id="{F04F5D7E-AA7D-89B7-A8BF-E03BC3B6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5" y="664787"/>
            <a:ext cx="851339" cy="2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are Icons - Free SVG &amp; PNG Compare Images - Noun Project">
            <a:extLst>
              <a:ext uri="{FF2B5EF4-FFF2-40B4-BE49-F238E27FC236}">
                <a16:creationId xmlns:a16="http://schemas.microsoft.com/office/drawing/2014/main" id="{6B3A6ABB-7765-7333-61BB-858687D0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7" y="79339"/>
            <a:ext cx="585909" cy="5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8536492-6306-BA38-7D06-4F9F16230AAA}"/>
              </a:ext>
            </a:extLst>
          </p:cNvPr>
          <p:cNvGrpSpPr/>
          <p:nvPr/>
        </p:nvGrpSpPr>
        <p:grpSpPr>
          <a:xfrm>
            <a:off x="347740" y="1042323"/>
            <a:ext cx="1853386" cy="4055911"/>
            <a:chOff x="835573" y="1245477"/>
            <a:chExt cx="2496207" cy="23070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9D99D9-5518-C342-5B3E-935CD097F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573" y="3552497"/>
              <a:ext cx="2496207" cy="0"/>
            </a:xfrm>
            <a:prstGeom prst="line">
              <a:avLst/>
            </a:prstGeom>
            <a:ln w="38100" cap="rnd">
              <a:solidFill>
                <a:srgbClr val="EBC70E"/>
              </a:solidFill>
              <a:round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1C0634-FBBC-FA09-03E8-EA3AE4867ECE}"/>
                </a:ext>
              </a:extLst>
            </p:cNvPr>
            <p:cNvCxnSpPr>
              <a:cxnSpLocks/>
            </p:cNvCxnSpPr>
            <p:nvPr/>
          </p:nvCxnSpPr>
          <p:spPr>
            <a:xfrm>
              <a:off x="3331780" y="1245477"/>
              <a:ext cx="0" cy="2307020"/>
            </a:xfrm>
            <a:prstGeom prst="line">
              <a:avLst/>
            </a:prstGeom>
            <a:ln w="38100" cap="rnd">
              <a:solidFill>
                <a:srgbClr val="EBC70E"/>
              </a:solidFill>
              <a:round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E44D2D-0707-F89D-6494-D4CF5E6C0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8" y="2679876"/>
            <a:ext cx="953729" cy="2731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EF0070-D9D7-5C9B-6B53-4AD4BB3BE6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938" b="14042"/>
          <a:stretch/>
        </p:blipFill>
        <p:spPr>
          <a:xfrm>
            <a:off x="2231643" y="1105392"/>
            <a:ext cx="1004390" cy="2178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450EB0-3B09-CDF0-2EAF-5229D0EF216E}"/>
              </a:ext>
            </a:extLst>
          </p:cNvPr>
          <p:cNvSpPr txBox="1"/>
          <p:nvPr/>
        </p:nvSpPr>
        <p:spPr>
          <a:xfrm>
            <a:off x="95346" y="1290594"/>
            <a:ext cx="2066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Workers' Compensation Board (WCB) in Alberta, Canada, plays a crucial role in assisting workers with job-related injuries and occupational illnesses. To enhance their "Return to Work Programs," WCB collects patient-reported outcome measures (PROMs), including the EQ-5D-5L which replaced the SF-36v2, and specific PROMs including the pain disability index (PDI), lower extremity functional scale (LEFS), and the Orebro musculoskeletal pain questionnaire (OMPQ). </a:t>
            </a:r>
          </a:p>
          <a:p>
            <a:pPr algn="just"/>
            <a:endParaRPr lang="en-CA" sz="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study </a:t>
            </a:r>
            <a:r>
              <a:rPr lang="en-CA" sz="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evaluates the comparative performance and measurement properties of the EQ-5D-5L and SF-36/6Dv2</a:t>
            </a:r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aiming to inform WCB's decision to transition between these PROMs and explore the potential for a mapping algorithm specific to this patient population. </a:t>
            </a:r>
            <a:endParaRPr lang="en-CA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110F9-DD9E-C1E9-AFB2-3FA660255D29}"/>
              </a:ext>
            </a:extLst>
          </p:cNvPr>
          <p:cNvSpPr txBox="1"/>
          <p:nvPr/>
        </p:nvSpPr>
        <p:spPr>
          <a:xfrm>
            <a:off x="87298" y="2874598"/>
            <a:ext cx="2081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Individuals with complete data on EQ-5D-5L and SF-36v2/6D (N=1741) were included in the analysis: 139 individuals had follow-up data on the EQ-5D-5L, and 270 for the SF-36v2/6D. The following analyses were conducted and results are reported accordingly:   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Characteristics of respondents (43%) and non-respondents were compared.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Descriptive analysis of measure’s dimensions and total scores, including distribution of scores (Figures 1 and 2).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% flooring, ceiling and % of the 10 most commonly reported health states.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Convergent and divergent validity was examined using correlations between measures’ domains, dimensions and total scores (Table 1), and by examining scatter and Bland-Altman plots (Figure 3).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Discriminative validity was examined using known-groups approach (Table 2).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Responsiveness was examined using distribution-based methods (Table 3). Small samples did not permit using anchor-based approach.  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The magnitude of effect size (ES) and standardized response mean (SRM) was interpreted as: 0.2–0.49 = small; 0.5–0.79 = moderate; ≥0.8 = large.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0CFB33-1DF7-5CC3-DD13-EF162A98EB3C}"/>
              </a:ext>
            </a:extLst>
          </p:cNvPr>
          <p:cNvSpPr txBox="1"/>
          <p:nvPr/>
        </p:nvSpPr>
        <p:spPr>
          <a:xfrm>
            <a:off x="2273151" y="1305834"/>
            <a:ext cx="2341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Respondents and non-respondents did not differ on measured characteristics (results not shown).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EQ-5D-5L and SF-36v2/6D domain and summary scores were all much lower compared to the </a:t>
            </a:r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general Alberta population.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ean (SD) EQ-VAS was 59.8 (3.7), and level sum score (LSS) 12.3 (3.7).</a:t>
            </a: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Mean (SD) PCS was 34.1 (8.4) and MCS 37.1 (12.6).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EQ-5D-5L index score exhibited a wider scoring range than the SF-6D, with more spikes for the SF-6D. The EQ-5D-5L LSS distribution is left skewed towards better health, while that of the SF-6D is right skewed towards worse health. 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The magnitude of correlations between similar constructs (e.g., MO with PF 0.7 and PCS 0.6, PD with BP 0.7, AD with MH 0.7 and MCS 0.7; EQ-5D-5L index score with SF-6D score 0.7), and those between dissimilar constructs (e.g., MO with MH 0.3 and MCS 0.2; AD with PF 0.3 and PCS 0.3) provide evidence of convergent and divergent validity, respectively.  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Correlations between EQ-5D-5L and SF-6D index scores appeared stronger at the upper end of the scales. A nonignorable degree of dispersion could be observed with very low scores on the EQ-5D-5L being associated with high scores on the SF-6D, and vise versa.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EQ-5D-5L index score was consistently higher than SF-6D in the overall sample, and in subgroups of age, sex, and type of injury, as well as those defined by PDI, LEFS and OMPQ severity levels.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Both measures were able to significantly distinguish between severity levels based on LEFS and OMPQ with ESs ranging from 1.1 to 2.0 and 1.0 to 1.5, respectively.</a:t>
            </a:r>
          </a:p>
          <a:p>
            <a:pPr marL="63450" indent="-63450" algn="just">
              <a:buFont typeface="Arial" panose="020B0604020202020204" pitchFamily="34" charset="0"/>
              <a:buChar char="•"/>
            </a:pPr>
            <a:r>
              <a:rPr lang="en-CA" sz="600" dirty="0">
                <a:latin typeface="Calibri" panose="020F0502020204030204" pitchFamily="34" charset="0"/>
                <a:ea typeface="Times New Roman" panose="02020603050405020304" pitchFamily="18" charset="0"/>
              </a:rPr>
              <a:t>Overall, there was an improvement in health of respondents from baseline to follow-up and this was captured by both measures, with an SRM of 0.38 for the EQ-5D-5L index score, 0.55 for the EQ VAS, 0.43 for LSS, 0.51 for PCS, 0.45 for MCS, and 0.49 for SF-6D.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B3E46C-9A8B-4E83-72CA-D752BC374CA4}"/>
              </a:ext>
            </a:extLst>
          </p:cNvPr>
          <p:cNvSpPr txBox="1"/>
          <p:nvPr/>
        </p:nvSpPr>
        <p:spPr>
          <a:xfrm>
            <a:off x="6692175" y="4589974"/>
            <a:ext cx="245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study suggests that the EQ-5D-5L is a valuable measure for assessing health of injured workers, with performance metrics at least equal or better than the SF-36v2/6D. The limited range of the SF-6D index score observed in this population suggests the EQ-5D-5L index score better reflects the health burden of this patient population.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08710-83FD-1480-D0DB-193684425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875" y="31583"/>
            <a:ext cx="7030582" cy="9514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1C6176-7A72-1A93-FD4F-349768982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2" y="1086262"/>
            <a:ext cx="2107186" cy="21114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63EC431-4303-F9AD-3E42-C008E12E7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097" y="4401721"/>
            <a:ext cx="967576" cy="25170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318F7333-1768-F372-EA05-3345DDACD454}"/>
              </a:ext>
            </a:extLst>
          </p:cNvPr>
          <p:cNvGrpSpPr/>
          <p:nvPr/>
        </p:nvGrpSpPr>
        <p:grpSpPr>
          <a:xfrm>
            <a:off x="2374032" y="1216010"/>
            <a:ext cx="4275819" cy="3895907"/>
            <a:chOff x="835573" y="1245477"/>
            <a:chExt cx="2496207" cy="2307020"/>
          </a:xfrm>
        </p:grpSpPr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2F0BE02D-F857-C90D-5C64-826E88FA7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573" y="3552497"/>
              <a:ext cx="2496207" cy="0"/>
            </a:xfrm>
            <a:prstGeom prst="line">
              <a:avLst/>
            </a:prstGeom>
            <a:ln w="38100" cap="rnd">
              <a:solidFill>
                <a:srgbClr val="EBC70E"/>
              </a:solidFill>
              <a:round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1566ECD7-2B91-4EA4-FB9B-21678CF4C4A0}"/>
                </a:ext>
              </a:extLst>
            </p:cNvPr>
            <p:cNvCxnSpPr>
              <a:cxnSpLocks/>
            </p:cNvCxnSpPr>
            <p:nvPr/>
          </p:nvCxnSpPr>
          <p:spPr>
            <a:xfrm>
              <a:off x="3331780" y="1245477"/>
              <a:ext cx="0" cy="2307020"/>
            </a:xfrm>
            <a:prstGeom prst="line">
              <a:avLst/>
            </a:prstGeom>
            <a:ln w="38100" cap="rnd">
              <a:solidFill>
                <a:srgbClr val="EBC70E"/>
              </a:solidFill>
              <a:round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7C68B246-F0EE-910D-0152-AE43D881779F}"/>
              </a:ext>
            </a:extLst>
          </p:cNvPr>
          <p:cNvCxnSpPr>
            <a:cxnSpLocks/>
          </p:cNvCxnSpPr>
          <p:nvPr/>
        </p:nvCxnSpPr>
        <p:spPr>
          <a:xfrm>
            <a:off x="6507137" y="4419945"/>
            <a:ext cx="2556000" cy="0"/>
          </a:xfrm>
          <a:prstGeom prst="line">
            <a:avLst/>
          </a:prstGeom>
          <a:ln w="38100" cap="rnd">
            <a:solidFill>
              <a:srgbClr val="EBC70E"/>
            </a:solidFill>
            <a:round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20E6F628-4753-49F8-F8B7-262B6EA29020}"/>
              </a:ext>
            </a:extLst>
          </p:cNvPr>
          <p:cNvGrpSpPr/>
          <p:nvPr/>
        </p:nvGrpSpPr>
        <p:grpSpPr>
          <a:xfrm>
            <a:off x="2383158" y="4113580"/>
            <a:ext cx="2096012" cy="817933"/>
            <a:chOff x="6810951" y="2304869"/>
            <a:chExt cx="2096012" cy="81793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BD1D796-ADA9-5469-F4AA-286A7628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04439" y="2437977"/>
              <a:ext cx="2002524" cy="68482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61BC8E1-E355-67D4-DC23-EC20D7099365}"/>
                </a:ext>
              </a:extLst>
            </p:cNvPr>
            <p:cNvSpPr txBox="1"/>
            <p:nvPr/>
          </p:nvSpPr>
          <p:spPr>
            <a:xfrm>
              <a:off x="6810951" y="2304869"/>
              <a:ext cx="113639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b="1" dirty="0">
                  <a:solidFill>
                    <a:schemeClr val="accent4">
                      <a:lumMod val="75000"/>
                    </a:schemeClr>
                  </a:solidFill>
                </a:rPr>
                <a:t>Table 1: Spearman correlations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7F0A8EB-76F2-DA8C-4199-B3FFB0447C1F}"/>
              </a:ext>
            </a:extLst>
          </p:cNvPr>
          <p:cNvGrpSpPr/>
          <p:nvPr/>
        </p:nvGrpSpPr>
        <p:grpSpPr>
          <a:xfrm>
            <a:off x="6651511" y="1095388"/>
            <a:ext cx="2478797" cy="946381"/>
            <a:chOff x="5694101" y="1151642"/>
            <a:chExt cx="2478795" cy="94638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B86E1C-AE21-E498-E207-B9B25AEC3285}"/>
                </a:ext>
              </a:extLst>
            </p:cNvPr>
            <p:cNvGrpSpPr/>
            <p:nvPr/>
          </p:nvGrpSpPr>
          <p:grpSpPr>
            <a:xfrm>
              <a:off x="5694101" y="1151642"/>
              <a:ext cx="2478795" cy="946381"/>
              <a:chOff x="5683398" y="1059562"/>
              <a:chExt cx="2478795" cy="94638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123A430-D3AC-FA52-AB85-5FD1C1A7D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1948" y="1251165"/>
                <a:ext cx="1180551" cy="74708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720E9F0-1ECB-2A2A-8AD4-456577C37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7308" y="1377868"/>
                <a:ext cx="1294885" cy="62807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502D3D-406B-4014-39C0-8BA3B5530684}"/>
                  </a:ext>
                </a:extLst>
              </p:cNvPr>
              <p:cNvSpPr txBox="1"/>
              <p:nvPr/>
            </p:nvSpPr>
            <p:spPr>
              <a:xfrm>
                <a:off x="5683398" y="1059562"/>
                <a:ext cx="1737276" cy="16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" b="1" dirty="0">
                    <a:solidFill>
                      <a:schemeClr val="accent4">
                        <a:lumMod val="75000"/>
                      </a:schemeClr>
                    </a:solidFill>
                  </a:rPr>
                  <a:t>Figure 2: Distribution of EQ-5D-5L and SF-6D level sum scores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9922D0-7822-7120-BD9F-FE06F8CDBECD}"/>
                </a:ext>
              </a:extLst>
            </p:cNvPr>
            <p:cNvSpPr txBox="1"/>
            <p:nvPr/>
          </p:nvSpPr>
          <p:spPr>
            <a:xfrm>
              <a:off x="5847405" y="1318328"/>
              <a:ext cx="62025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/>
                <a:t>462 (14.8% of 3125) health states reported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C4455DB-D290-C234-DF65-4015444D2E40}"/>
                </a:ext>
              </a:extLst>
            </p:cNvPr>
            <p:cNvSpPr txBox="1"/>
            <p:nvPr/>
          </p:nvSpPr>
          <p:spPr>
            <a:xfrm>
              <a:off x="7272840" y="1325631"/>
              <a:ext cx="62025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/>
                <a:t>693 (3.9% of 18,000) health states reported 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91AE929E-4654-2CBA-ED75-158FE5C0A6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8683" y="1292826"/>
            <a:ext cx="265360" cy="504183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4D9D230B-BE10-0EA0-1CFE-B8DB595253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7961" y="1290181"/>
            <a:ext cx="258122" cy="5041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62431-C003-85A4-856E-E593CD948C9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044" t="3076" r="2600" b="3076"/>
          <a:stretch/>
        </p:blipFill>
        <p:spPr>
          <a:xfrm>
            <a:off x="4774782" y="1542272"/>
            <a:ext cx="1586417" cy="117454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75E4BF9-6D84-D8FB-86BD-34D9B604FEB0}"/>
              </a:ext>
            </a:extLst>
          </p:cNvPr>
          <p:cNvSpPr txBox="1"/>
          <p:nvPr/>
        </p:nvSpPr>
        <p:spPr>
          <a:xfrm>
            <a:off x="4673925" y="1146426"/>
            <a:ext cx="171687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>
                <a:solidFill>
                  <a:schemeClr val="accent4">
                    <a:lumMod val="75000"/>
                  </a:schemeClr>
                </a:solidFill>
              </a:rPr>
              <a:t>Figure 1: Distribution of EQ-5D-5L and SF-6D index scores</a:t>
            </a: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A4009459-C48A-E2EB-D28A-68A68C6B47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5645" y="1299512"/>
            <a:ext cx="1062441" cy="216915"/>
          </a:xfrm>
          <a:prstGeom prst="rect">
            <a:avLst/>
          </a:prstGeom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id="{084D636C-B85E-2A2A-816D-D0958A26003A}"/>
              </a:ext>
            </a:extLst>
          </p:cNvPr>
          <p:cNvSpPr txBox="1"/>
          <p:nvPr/>
        </p:nvSpPr>
        <p:spPr>
          <a:xfrm>
            <a:off x="2321125" y="4903637"/>
            <a:ext cx="231313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" dirty="0"/>
              <a:t>MO: mobility; SC: self-care; UA: usual activities; PD: pain/discomfort; AD: anxiety/depression; LSS: level sum score; PF: physical functioning; RP: role physical; RE: role emotional; VT: vitality; MH: mental health; SF: social functioning; BP: bodily pain; GH: general health; PCS: physical composite summary; MCS: mental composite summary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D3E7BF-B1EB-1B8C-0F9D-3A320BF34069}"/>
              </a:ext>
            </a:extLst>
          </p:cNvPr>
          <p:cNvGrpSpPr/>
          <p:nvPr/>
        </p:nvGrpSpPr>
        <p:grpSpPr>
          <a:xfrm>
            <a:off x="6649945" y="2052559"/>
            <a:ext cx="2480363" cy="929617"/>
            <a:chOff x="6649945" y="2014981"/>
            <a:chExt cx="2480363" cy="92961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5C96DD-963A-57FC-95B1-E7DA353CE184}"/>
                </a:ext>
              </a:extLst>
            </p:cNvPr>
            <p:cNvSpPr txBox="1"/>
            <p:nvPr/>
          </p:nvSpPr>
          <p:spPr>
            <a:xfrm>
              <a:off x="6649945" y="2014981"/>
              <a:ext cx="2130335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b="1" dirty="0">
                  <a:solidFill>
                    <a:schemeClr val="accent4">
                      <a:lumMod val="75000"/>
                    </a:schemeClr>
                  </a:solidFill>
                </a:rPr>
                <a:t>Figure 3: Scatter and Bland-Altman plots for EQ-5D-5L and SF-6D index scores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90F7B1-DFAF-8E7A-210C-B608E2F3C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18768" y="2118128"/>
              <a:ext cx="1136396" cy="8264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840DB6-399D-9DD8-2DE2-8A1B325A23AD}"/>
                </a:ext>
              </a:extLst>
            </p:cNvPr>
            <p:cNvSpPr txBox="1"/>
            <p:nvPr/>
          </p:nvSpPr>
          <p:spPr>
            <a:xfrm>
              <a:off x="8347331" y="2690205"/>
              <a:ext cx="78297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ICC=0.65 (95% CI 0.58-0.70)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0D9FEB-C0AD-60C6-7A15-648CCE11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92175" y="2131864"/>
              <a:ext cx="1112921" cy="8093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91E812-6E85-3643-BC99-546543AC65B6}"/>
                </a:ext>
              </a:extLst>
            </p:cNvPr>
            <p:cNvSpPr txBox="1"/>
            <p:nvPr/>
          </p:nvSpPr>
          <p:spPr>
            <a:xfrm>
              <a:off x="6859683" y="2192414"/>
              <a:ext cx="32398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r=0.7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67FFF5-9C1D-39BD-EFEF-B1A5845CB5F1}"/>
              </a:ext>
            </a:extLst>
          </p:cNvPr>
          <p:cNvGrpSpPr/>
          <p:nvPr/>
        </p:nvGrpSpPr>
        <p:grpSpPr>
          <a:xfrm>
            <a:off x="6828645" y="2992936"/>
            <a:ext cx="2021865" cy="1385789"/>
            <a:chOff x="6828645" y="2813133"/>
            <a:chExt cx="2021865" cy="138578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7B9C58-F6D9-92A3-D613-7665932BF42D}"/>
                </a:ext>
              </a:extLst>
            </p:cNvPr>
            <p:cNvSpPr txBox="1"/>
            <p:nvPr/>
          </p:nvSpPr>
          <p:spPr>
            <a:xfrm>
              <a:off x="6828645" y="2813133"/>
              <a:ext cx="113639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b="1" dirty="0">
                  <a:solidFill>
                    <a:schemeClr val="accent4">
                      <a:lumMod val="75000"/>
                    </a:schemeClr>
                  </a:solidFill>
                </a:rPr>
                <a:t>Table 3:  Responsiveness analysis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1B16AB-703B-DAEE-35DF-1872CD2F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920171" y="2939337"/>
              <a:ext cx="1930339" cy="125958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BA1C3D-4B3D-BC51-4C3F-6F7F7F1F0712}"/>
              </a:ext>
            </a:extLst>
          </p:cNvPr>
          <p:cNvGrpSpPr/>
          <p:nvPr/>
        </p:nvGrpSpPr>
        <p:grpSpPr>
          <a:xfrm>
            <a:off x="4660355" y="2769422"/>
            <a:ext cx="1786841" cy="2246356"/>
            <a:chOff x="4660355" y="2833079"/>
            <a:chExt cx="1786841" cy="224635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26DC04-8553-D3C4-4556-B24B0499AF83}"/>
                </a:ext>
              </a:extLst>
            </p:cNvPr>
            <p:cNvSpPr txBox="1"/>
            <p:nvPr/>
          </p:nvSpPr>
          <p:spPr>
            <a:xfrm>
              <a:off x="4660355" y="2833079"/>
              <a:ext cx="113639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b="1" dirty="0">
                  <a:solidFill>
                    <a:schemeClr val="accent4">
                      <a:lumMod val="75000"/>
                    </a:schemeClr>
                  </a:solidFill>
                </a:rPr>
                <a:t>Table 2: Discriminative validity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70FC4B-DDD1-0568-F14C-87C4A3A40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56843" y="2967879"/>
              <a:ext cx="1690353" cy="2111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90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8F1CE-4FC4-4724-9D4D-37D5342059F2}"/>
</file>

<file path=customXml/itemProps2.xml><?xml version="1.0" encoding="utf-8"?>
<ds:datastoreItem xmlns:ds="http://schemas.openxmlformats.org/officeDocument/2006/customXml" ds:itemID="{20A8E396-E839-49F9-B4F2-D7B30A906AC3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484</TotalTime>
  <Words>880</Words>
  <Application>Microsoft Macintosh PowerPoint</Application>
  <PresentationFormat>On-screen Show (16:9)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Al Sayah</dc:creator>
  <cp:lastModifiedBy>Fatima Al Sayah</cp:lastModifiedBy>
  <cp:revision>26</cp:revision>
  <dcterms:created xsi:type="dcterms:W3CDTF">2024-02-05T22:10:01Z</dcterms:created>
  <dcterms:modified xsi:type="dcterms:W3CDTF">2024-02-12T19:08:59Z</dcterms:modified>
</cp:coreProperties>
</file>