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7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E3"/>
    <a:srgbClr val="FFFFFF"/>
    <a:srgbClr val="D3E2F4"/>
    <a:srgbClr val="1C4281"/>
    <a:srgbClr val="FAF9F0"/>
    <a:srgbClr val="FBF7EF"/>
    <a:srgbClr val="9FB8EB"/>
    <a:srgbClr val="F8E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25E4801-1C38-4D77-9120-7DF1187F9086}" styleName="{3df5674c-423c-4b09-9562-943c5d9100b6}">
    <a:wholeTbl>
      <a:tcTxStyle>
        <a:fontRef idx="none">
          <a:prstClr val="black"/>
        </a:fontRef>
      </a:tcTxStyle>
      <a:tcStyle>
        <a:tcBdr>
          <a:left>
            <a:ln w="19050" cmpd="sng">
              <a:solidFill>
                <a:srgbClr val="ACCFF6"/>
              </a:solidFill>
            </a:ln>
          </a:left>
          <a:right>
            <a:ln w="19050" cmpd="sng">
              <a:solidFill>
                <a:srgbClr val="ACCFF6"/>
              </a:solidFill>
            </a:ln>
          </a:right>
          <a:top>
            <a:ln w="19050" cmpd="sng">
              <a:solidFill>
                <a:srgbClr val="ACCFF6"/>
              </a:solidFill>
            </a:ln>
          </a:top>
          <a:bottom>
            <a:ln w="19050" cmpd="sng">
              <a:solidFill>
                <a:srgbClr val="ACCFF6"/>
              </a:solidFill>
            </a:ln>
          </a:bottom>
          <a:insideV>
            <a:ln w="19050" cmpd="sng">
              <a:solidFill>
                <a:srgbClr val="ACCFF6"/>
              </a:solidFill>
            </a:ln>
          </a:insideV>
        </a:tcBdr>
        <a:fill>
          <a:solidFill>
            <a:srgbClr val="FFFFFF"/>
          </a:solidFill>
        </a:fill>
      </a:tcStyle>
    </a:wholeTbl>
    <a:band1V>
      <a:tcTxStyle>
        <a:fontRef idx="none">
          <a:prstClr val="black"/>
        </a:fontRef>
      </a:tcTxStyle>
      <a:tcStyle>
        <a:tcBdr/>
        <a:fill>
          <a:solidFill>
            <a:srgbClr val="DFEDFC"/>
          </a:solidFill>
        </a:fill>
      </a:tcStyle>
    </a:band1V>
    <a:firstCol>
      <a:tcTxStyle>
        <a:fontRef idx="none">
          <a:prstClr val="black"/>
        </a:fontRef>
      </a:tcTxStyle>
      <a:tcStyle>
        <a:tcBdr>
          <a:right>
            <a:ln w="19050" cmpd="sng">
              <a:solidFill>
                <a:srgbClr val="FFFFFF"/>
              </a:solidFill>
            </a:ln>
          </a:right>
          <a:insideH>
            <a:ln w="19050" cmpd="sng">
              <a:solidFill>
                <a:srgbClr val="FFFFFF"/>
              </a:solidFill>
            </a:ln>
          </a:insideH>
        </a:tcBdr>
        <a:fill>
          <a:solidFill>
            <a:srgbClr val="ACCFF6"/>
          </a:solidFill>
        </a:fill>
      </a:tcStyle>
    </a:firstCol>
    <a:firstRow>
      <a:tcTxStyle>
        <a:fontRef idx="none">
          <a:prstClr val="black"/>
        </a:fontRef>
      </a:tcTxStyle>
      <a:tcStyle>
        <a:tcBdr>
          <a:bottom>
            <a:ln w="19050" cmpd="sng">
              <a:solidFill>
                <a:srgbClr val="FFFFFF"/>
              </a:solidFill>
            </a:ln>
          </a:bottom>
          <a:insideV>
            <a:ln w="19050" cmpd="sng">
              <a:solidFill>
                <a:srgbClr val="FFFFFF"/>
              </a:solidFill>
            </a:ln>
          </a:insideV>
        </a:tcBdr>
        <a:fill>
          <a:solidFill>
            <a:srgbClr val="83B7F2"/>
          </a:solidFill>
        </a:fill>
      </a:tcStyle>
    </a:firstRow>
  </a:tblStyle>
  <a:tblStyle styleId="{1A367935-E324-40CA-8C6A-B4F90549251D}" styleName="{43536ac1-5642-4068-b13c-9e373a6000a7}">
    <a:wholeTbl>
      <a:tcTxStyle>
        <a:fontRef idx="none">
          <a:prstClr val="black"/>
        </a:fontRef>
      </a:tcTxStyle>
      <a:tcStyle>
        <a:tcBdr>
          <a:insideH>
            <a:ln w="12700" cmpd="sng">
              <a:solidFill>
                <a:srgbClr val="FFFFFF"/>
              </a:solidFill>
            </a:ln>
          </a:insideH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FFFFFF"/>
          </a:solidFill>
        </a:fill>
      </a:tcStyle>
    </a:wholeTbl>
    <a:band2H>
      <a:tcTxStyle>
        <a:fontRef idx="none">
          <a:prstClr val="black"/>
        </a:fontRef>
      </a:tcTxStyle>
      <a:tcStyle>
        <a:tcBdr/>
        <a:fill>
          <a:solidFill>
            <a:srgbClr val="B6D7E6"/>
          </a:solidFill>
        </a:fill>
      </a:tcStyle>
    </a:band2H>
    <a:firstCol>
      <a:tcTxStyle>
        <a:fontRef idx="none">
          <a:prstClr val="black"/>
        </a:fontRef>
      </a:tcTxStyle>
      <a:tcStyle>
        <a:tcBdr/>
        <a:fill>
          <a:solidFill>
            <a:srgbClr val="B6D7E6"/>
          </a:solidFill>
        </a:fill>
      </a:tcStyle>
    </a:firstCol>
    <a:firstRow>
      <a:tcTxStyle>
        <a:fontRef idx="none">
          <a:prstClr val="black"/>
        </a:fontRef>
      </a:tcTxStyle>
      <a:tcStyle>
        <a:tcBdr>
          <a:insideV>
            <a:ln w="19050" cmpd="sng">
              <a:solidFill>
                <a:srgbClr val="86BCD6"/>
              </a:solidFill>
            </a:ln>
          </a:insideV>
        </a:tcBdr>
        <a:fill>
          <a:solidFill>
            <a:srgbClr val="86BCD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/>
    <p:restoredTop sz="95859"/>
  </p:normalViewPr>
  <p:slideViewPr>
    <p:cSldViewPr snapToGrid="0" snapToObjects="1" showGuides="1">
      <p:cViewPr varScale="1">
        <p:scale>
          <a:sx n="111" d="100"/>
          <a:sy n="111" d="100"/>
        </p:scale>
        <p:origin x="270" y="108"/>
      </p:cViewPr>
      <p:guideLst>
        <p:guide orient="horz" pos="2156"/>
        <p:guide pos="37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tags" Target="tags/tag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2024-02-11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231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9004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338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8806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617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2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88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26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867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702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2022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2D79BD6-55EC-454A-B62F-BED1D720E111}" type="datetimeFigureOut">
              <a:rPr kumimoji="1" lang="zh-CN" altLang="en-US" smtClean="0"/>
              <a:t>2024-02-11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813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32535" y="684482"/>
            <a:ext cx="9335770" cy="32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200" kern="1400" spc="-50" dirty="0">
                <a:solidFill>
                  <a:srgbClr val="1C428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Zhihao Yang,  Nan Luo, </a:t>
            </a:r>
            <a:r>
              <a:rPr lang="en-US" altLang="zh-CN" sz="1200" kern="1400" spc="-50" dirty="0" err="1">
                <a:solidFill>
                  <a:srgbClr val="1C428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Yanming</a:t>
            </a:r>
            <a:r>
              <a:rPr lang="en-US" altLang="zh-CN" sz="1200" kern="1400" spc="-50" dirty="0">
                <a:solidFill>
                  <a:srgbClr val="1C428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Hong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4357" y="222555"/>
            <a:ext cx="11684635" cy="288925"/>
          </a:xfrm>
        </p:spPr>
        <p:txBody>
          <a:bodyPr>
            <a:noAutofit/>
          </a:bodyPr>
          <a:lstStyle/>
          <a:p>
            <a:pPr algn="ctr"/>
            <a:r>
              <a:rPr lang="en-US" altLang="zh-CN" sz="2400" b="1" dirty="0">
                <a:solidFill>
                  <a:srgbClr val="1C428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Thinking positively: higher positive mental well-being score lower the odds of reporting problems in EQ-5D-5L</a:t>
            </a:r>
            <a:endParaRPr lang="en-US" sz="2400" b="1" dirty="0">
              <a:solidFill>
                <a:srgbClr val="1C428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1872913" y="1200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-117116" y="2130719"/>
            <a:ext cx="7584440" cy="1198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44145" indent="-144145" algn="ctr" fontAlgn="auto"/>
            <a:r>
              <a:rPr lang="en-US" altLang="zh-CN" sz="16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Methods</a:t>
            </a:r>
          </a:p>
          <a:p>
            <a:pPr marL="144145" indent="-144145" algn="just" fontAlgn="auto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•   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Sample and data collection: online survey and face-to-face interviews to collect data from a sample with or without different health conditions.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Instruments: Short Warwick Edinburgh Mental Wellbeing Scale (SWEMWBS) was used to measure positive mental wellbeing. Outcome measures are EQ-5D-5L responses, utility and EQ-VAS. 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Analysis: ordered logistic model and linear regression model were used, controlling for age, gender, education level, health conditions, caring experience, and data collection methods</a:t>
            </a:r>
            <a:endParaRPr lang="en-US" altLang="zh-CN" sz="1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4" name="文本框 133"/>
          <p:cNvSpPr txBox="1"/>
          <p:nvPr/>
        </p:nvSpPr>
        <p:spPr>
          <a:xfrm>
            <a:off x="7288256" y="759274"/>
            <a:ext cx="4880842" cy="13106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kumimoji="1" lang="en-US" altLang="zh-CN" sz="16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Results</a:t>
            </a:r>
          </a:p>
          <a:p>
            <a:pPr marL="144145" indent="-144145" algn="just" fontAlgn="auto"/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•  Sample: 500 participants completed online surveys , 509 participated in face-to-face interviews; 237 healthy individuals, 430 individuals with physical conditions, 234 with mental conditions, and 108 with both physical and mental conditions. </a:t>
            </a:r>
          </a:p>
          <a:p>
            <a:pPr marL="144145" indent="-144145" algn="just" fontAlgn="auto"/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• For EQ-5D-5L dimension responses: age, SWEMWBS scores, sex, health conditions, data collection method, and caring experience significantly influenced the likelihood of reporting problems in EQ-5D-5L responses; individuals with better SWEMWBS outcomes demonstrated a fewer problems (OR: 0.81 to 0.91) .</a:t>
            </a:r>
          </a:p>
          <a:p>
            <a:pPr marL="144145" indent="-144145" algn="just" fontAlgn="auto"/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•  For utility and EQ-VAS: SWEMWBS scores, 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gender, 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health conditions, and data collection methods were significant. In particular, SWEMWBS scores exhibited a significant positive correlation with EQ-5D-5L utility values (β: 0.011) and EQ-VAS (β: 1.583).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08994" y="41636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1373102" y="3219514"/>
            <a:ext cx="10413547" cy="1196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44145" indent="-144145" algn="ctr" fontAlgn="auto"/>
            <a:r>
              <a:rPr kumimoji="1" lang="en-US" altLang="zh-CN" sz="16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Discussions</a:t>
            </a:r>
          </a:p>
          <a:p>
            <a:pPr marL="144145" indent="-144145" algn="just" fontAlgn="auto"/>
            <a:r>
              <a:rPr sz="1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•</a:t>
            </a:r>
            <a:r>
              <a:rPr 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Individuals with better positive mental well-being results are more likely to report better results in EQ-5D-5L. </a:t>
            </a:r>
            <a:endParaRPr lang="en-US" sz="1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Unable to determine causation in this study, in other words, could also be: better </a:t>
            </a:r>
            <a:r>
              <a:rPr lang="en-US" sz="11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HRQoL</a:t>
            </a: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led to better positive mental wellbeing. 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Future study is needed to understand the thought process and to explore strategies to cope with the response heterogeneity that led by the status of mental well-being </a:t>
            </a:r>
            <a:endParaRPr sz="1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TextBox 19"/>
          <p:cNvSpPr txBox="1"/>
          <p:nvPr>
            <p:custDataLst>
              <p:tags r:id="rId2"/>
            </p:custDataLst>
          </p:nvPr>
        </p:nvSpPr>
        <p:spPr>
          <a:xfrm>
            <a:off x="22902" y="822897"/>
            <a:ext cx="7304405" cy="14795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ctr" fontAlgn="auto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Introduction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use of patient reported outcome measures (PROMs), like EQ-5D-5L, in clinical trials and health survey etc.</a:t>
            </a: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Responses to PROMs rely on patients' self-assessments, which can be influenced by their personal perspectives, emotions, subjective awareness,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lead to variation in the PROM results. </a:t>
            </a: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mental well-being surpasses the mere absence of mental health issues and instead signifies the presence of positive psychological functioning. </a:t>
            </a: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aims to investigate the potential impact of positive mental well-being on responses of EQ-5D-5L.</a:t>
            </a:r>
            <a:endParaRPr lang="en-US" sz="4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7F9A42-293C-AA6F-D322-E559DAF6C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20094"/>
              </p:ext>
            </p:extLst>
          </p:nvPr>
        </p:nvGraphicFramePr>
        <p:xfrm>
          <a:off x="303008" y="4084598"/>
          <a:ext cx="11585984" cy="2622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1028">
                  <a:extLst>
                    <a:ext uri="{9D8B030D-6E8A-4147-A177-3AD203B41FA5}">
                      <a16:colId xmlns:a16="http://schemas.microsoft.com/office/drawing/2014/main" val="2059403379"/>
                    </a:ext>
                  </a:extLst>
                </a:gridCol>
                <a:gridCol w="1502629">
                  <a:extLst>
                    <a:ext uri="{9D8B030D-6E8A-4147-A177-3AD203B41FA5}">
                      <a16:colId xmlns:a16="http://schemas.microsoft.com/office/drawing/2014/main" val="4270877835"/>
                    </a:ext>
                  </a:extLst>
                </a:gridCol>
                <a:gridCol w="1159171">
                  <a:extLst>
                    <a:ext uri="{9D8B030D-6E8A-4147-A177-3AD203B41FA5}">
                      <a16:colId xmlns:a16="http://schemas.microsoft.com/office/drawing/2014/main" val="2809042145"/>
                    </a:ext>
                  </a:extLst>
                </a:gridCol>
                <a:gridCol w="1021788">
                  <a:extLst>
                    <a:ext uri="{9D8B030D-6E8A-4147-A177-3AD203B41FA5}">
                      <a16:colId xmlns:a16="http://schemas.microsoft.com/office/drawing/2014/main" val="3652329419"/>
                    </a:ext>
                  </a:extLst>
                </a:gridCol>
                <a:gridCol w="1053271">
                  <a:extLst>
                    <a:ext uri="{9D8B030D-6E8A-4147-A177-3AD203B41FA5}">
                      <a16:colId xmlns:a16="http://schemas.microsoft.com/office/drawing/2014/main" val="953591794"/>
                    </a:ext>
                  </a:extLst>
                </a:gridCol>
                <a:gridCol w="1076168">
                  <a:extLst>
                    <a:ext uri="{9D8B030D-6E8A-4147-A177-3AD203B41FA5}">
                      <a16:colId xmlns:a16="http://schemas.microsoft.com/office/drawing/2014/main" val="232719680"/>
                    </a:ext>
                  </a:extLst>
                </a:gridCol>
                <a:gridCol w="1090479">
                  <a:extLst>
                    <a:ext uri="{9D8B030D-6E8A-4147-A177-3AD203B41FA5}">
                      <a16:colId xmlns:a16="http://schemas.microsoft.com/office/drawing/2014/main" val="1277156527"/>
                    </a:ext>
                  </a:extLst>
                </a:gridCol>
                <a:gridCol w="1293692">
                  <a:extLst>
                    <a:ext uri="{9D8B030D-6E8A-4147-A177-3AD203B41FA5}">
                      <a16:colId xmlns:a16="http://schemas.microsoft.com/office/drawing/2014/main" val="3442046624"/>
                    </a:ext>
                  </a:extLst>
                </a:gridCol>
                <a:gridCol w="1167758">
                  <a:extLst>
                    <a:ext uri="{9D8B030D-6E8A-4147-A177-3AD203B41FA5}">
                      <a16:colId xmlns:a16="http://schemas.microsoft.com/office/drawing/2014/main" val="3578196597"/>
                    </a:ext>
                  </a:extLst>
                </a:gridCol>
              </a:tblGrid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Mobility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Self-care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Usual activities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Pain/discomfort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Anxiety/depression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EQ-5D Utilities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EQ-VAS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2286956278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OR(95%Cl)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OR(95%Cl)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OR(95%Cl)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OR(95%Cl)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OR(95%Cl)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 (95%</a:t>
                      </a:r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 (95%</a:t>
                      </a:r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563553981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 (1.02，1.05)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 (1.03，1.07)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1933288560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SWEMWBS score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 (0.86，0.92)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 (0.88，0.94)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 (0.85，0.91)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 (0.86，0.90)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 (0.78，0.83)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 (0.01, 0.01)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1.58 (1.39, 1.78)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3221765353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 (Ref: Female)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 (0.42，0.81)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 (0.38，0.73)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 (0.50，0.84)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 (0.46，0.79)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 (0.02, 0.05)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295803535"/>
                  </a:ext>
                </a:extLst>
              </a:tr>
              <a:tr h="3420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 level  (Ref: College graduate or above)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 School or Below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2736130687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or high school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 (0.32，0.74)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3840348893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condition (Ref: Healthy)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conditions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8.73 (4.80，15.88)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6.80 (3.52，13.16)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9.86 (5.45，17.81)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5.02 (3.42，7.37)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4.01 (2.67，6.01)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-0.11 (-0.14, -0.09)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-7.43 (-10.22, -4.65)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3271570285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Mental conditions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4.60 (2.23，9.46)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5.14 (2.23，11.82)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 (2.84，11.36)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 (1.78，4.31)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6.57 (4.12，10.47)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-0.10, (-0.12, -0.07)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-9.42 (-12.66, -6.18)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231106102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conditions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6.75 (3.33，13.67)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6.59 (3.06，14.17)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10.75 (5.39，21.40)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7.14 (4.23，12.04)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5.45 (3.23，9.18)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-0.12, (-0.16, -0.09)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-8.72 (-12.75, -4.70)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1472166812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Caregiver (Ref: Yes)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 (1.23，2.65)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 (1.30，3.03)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 (1.31，2.80)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991428749"/>
                  </a:ext>
                </a:extLst>
              </a:tr>
              <a:tr h="2072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collection method (Ref: F2F survey)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4.72 (2.60，8.55)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9.38 (4.55，19.34)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3.18 (1.81，5.59)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 (1.30，3.18)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 (-0.08, 0.02)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1" marR="7801" marT="7801" marB="0" anchor="ctr"/>
                </a:tc>
                <a:extLst>
                  <a:ext uri="{0D108BD9-81ED-4DB2-BD59-A6C34878D82A}">
                    <a16:rowId xmlns:a16="http://schemas.microsoft.com/office/drawing/2014/main" val="2645504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NkMWY5YWViMDAwODU5MTNhN2M2NzUyMGQ1MjlhN2QifQ=="/>
  <p:tag name="RESOURCE_RECORD_KEY" val="{&quot;29&quot;:[20750925,20405964,20426319,20435161,20740302,20736376,20742405,20405923,20739861,20426309,20740294,20742495]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028FB2-4ABA-40F1-ABC8-9C418DF4346A}"/>
</file>

<file path=customXml/itemProps2.xml><?xml version="1.0" encoding="utf-8"?>
<ds:datastoreItem xmlns:ds="http://schemas.openxmlformats.org/officeDocument/2006/customXml" ds:itemID="{4E6FCCED-DACF-4BBF-8509-5845E78B05CF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51</TotalTime>
  <Words>749</Words>
  <Application>Microsoft Office PowerPoint</Application>
  <PresentationFormat>Widescreen</PresentationFormat>
  <Paragraphs>105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微软雅黑</vt:lpstr>
      <vt:lpstr>Arial</vt:lpstr>
      <vt:lpstr>Calibri</vt:lpstr>
      <vt:lpstr>Calibri Light</vt:lpstr>
      <vt:lpstr>Times New Roman</vt:lpstr>
      <vt:lpstr>Metropolitan</vt:lpstr>
      <vt:lpstr>Thinking positively: higher positive mental well-being score lower the odds of reporting problems in EQ-5D-5L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GuangJie Zhang</dc:creator>
  <cp:lastModifiedBy>智豪 杨</cp:lastModifiedBy>
  <cp:revision>56</cp:revision>
  <dcterms:created xsi:type="dcterms:W3CDTF">2023-06-09T01:05:00Z</dcterms:created>
  <dcterms:modified xsi:type="dcterms:W3CDTF">2024-02-11T07:34:18Z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095196B094C14BE091AF1AA5280B7E89_13</vt:lpwstr>
  </property>
  <property fmtid="{D5CDD505-2E9C-101B-9397-08002B2CF9AE}" pid="3" name="KSOProductBuildVer">
    <vt:lpwstr>2052-12.1.0.16120</vt:lpwstr>
  </property>
</Properties>
</file>