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Mulhern" initials="BM" lastIdx="5" clrIdx="0">
    <p:extLst>
      <p:ext uri="{19B8F6BF-5375-455C-9EA6-DF929625EA0E}">
        <p15:presenceInfo xmlns:p15="http://schemas.microsoft.com/office/powerpoint/2012/main" userId="S-1-5-21-3588706629-3798168970-822321252-416178" providerId="AD"/>
      </p:ext>
    </p:extLst>
  </p:cmAuthor>
  <p:cmAuthor id="2" name="Rencz Fanni" initials="FR" lastIdx="10" clrIdx="1">
    <p:extLst>
      <p:ext uri="{19B8F6BF-5375-455C-9EA6-DF929625EA0E}">
        <p15:presenceInfo xmlns:p15="http://schemas.microsoft.com/office/powerpoint/2012/main" userId="S::fanni.rencz@uni-corvinus.hu::9a0912b8-d609-43bc-b84d-8499ff74b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493"/>
    <a:srgbClr val="EDEBD1"/>
    <a:srgbClr val="006747"/>
    <a:srgbClr val="009374"/>
    <a:srgbClr val="9C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45BF-99AC-B584-7C3F-6D9935E4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333CD-0266-949C-E42E-C50F8E22F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5" indent="0" algn="ctr">
              <a:buNone/>
              <a:defRPr sz="1500"/>
            </a:lvl2pPr>
            <a:lvl3pPr marL="685690" indent="0" algn="ctr">
              <a:buNone/>
              <a:defRPr sz="1350"/>
            </a:lvl3pPr>
            <a:lvl4pPr marL="1028535" indent="0" algn="ctr">
              <a:buNone/>
              <a:defRPr sz="1200"/>
            </a:lvl4pPr>
            <a:lvl5pPr marL="1371381" indent="0" algn="ctr">
              <a:buNone/>
              <a:defRPr sz="1200"/>
            </a:lvl5pPr>
            <a:lvl6pPr marL="1714226" indent="0" algn="ctr">
              <a:buNone/>
              <a:defRPr sz="1200"/>
            </a:lvl6pPr>
            <a:lvl7pPr marL="2057071" indent="0" algn="ctr">
              <a:buNone/>
              <a:defRPr sz="1200"/>
            </a:lvl7pPr>
            <a:lvl8pPr marL="2399916" indent="0" algn="ctr">
              <a:buNone/>
              <a:defRPr sz="1200"/>
            </a:lvl8pPr>
            <a:lvl9pPr marL="274276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39707-9EE5-4B0A-B113-88C12CE5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F887-0894-D2DA-B718-DD8F7F26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597-121A-4F04-75B8-09456408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A569E-A2D6-786C-E8B4-9C8B52F48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26" y="34117"/>
            <a:ext cx="2181541" cy="134982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600E0C1E-B8F0-44A0-55E9-0940ADD143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141070"/>
            <a:ext cx="9652000" cy="5716930"/>
          </a:xfrm>
          <a:prstGeom prst="rect">
            <a:avLst/>
          </a:prstGeom>
          <a:solidFill>
            <a:srgbClr val="EDEBD1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163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5D49-B25A-514C-1E44-E839E66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33B1B-7599-A070-BECA-EC924ECF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7CB1-D2C5-5E15-D4CA-97DD1234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E81D-8137-3B01-8637-AB561C03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15C2-2445-7873-1881-5311E0F7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F60E1-7FE1-AEEE-5DD1-C28C3ABAD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63541-4320-5B6D-9407-8274FEB0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C1BF-4886-F972-990B-BFAC4A80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846C-3639-9A13-7C9D-6D17F8F5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66FB-DA0B-2475-1425-EAE91E0D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1F8B-80A8-DA52-2E8E-ACFAA14E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DC74-F929-AEAC-0E11-2A477EF4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E07D2-78B0-2F08-C2E6-45C8D04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3AAC-1676-67A5-F076-CE1153FB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9BA8-76BE-B9CF-D915-6BFCB5CE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D866-3B90-E45C-27D8-4818735E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8F78-A8BB-32F0-C674-87D8866B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45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69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53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38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2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07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3999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276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D3405-26C4-BD19-36E8-5F77DC01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9421-C880-5665-98FA-46CB0373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AE2B-E11E-6999-4941-724378C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1CB69A2-C8EE-27B8-BC99-AB161E2EF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141070"/>
            <a:ext cx="9652000" cy="5716930"/>
          </a:xfrm>
          <a:prstGeom prst="rect">
            <a:avLst/>
          </a:prstGeom>
          <a:solidFill>
            <a:srgbClr val="CFC493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345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E0D4-0051-7B1F-4505-B92F09A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2F62-2708-B470-3386-50EA57CA8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FA629-DAFC-2162-172A-8C3F6B38B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108DA-8918-F679-2FDB-47AF179C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D3530-76E9-1A89-67F8-4A362E3D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8E281-2340-DDCF-AC23-F4BCE816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4F62-2716-0B6A-1B60-F2D5DEF2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EF02C-6570-8213-8435-B2F8AF53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0" indent="0">
              <a:buNone/>
              <a:defRPr sz="1350" b="1"/>
            </a:lvl3pPr>
            <a:lvl4pPr marL="1028535" indent="0">
              <a:buNone/>
              <a:defRPr sz="1200" b="1"/>
            </a:lvl4pPr>
            <a:lvl5pPr marL="1371381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D39B-0348-5836-F7D5-17AE11ACE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95F50-85DC-79BF-6694-139DBC1F8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0" indent="0">
              <a:buNone/>
              <a:defRPr sz="1350" b="1"/>
            </a:lvl3pPr>
            <a:lvl4pPr marL="1028535" indent="0">
              <a:buNone/>
              <a:defRPr sz="1200" b="1"/>
            </a:lvl4pPr>
            <a:lvl5pPr marL="1371381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766ED-EEBF-FB8D-3008-5160EE48B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66877-A9DF-DB58-A575-9D9FF897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4F070-C77D-A2E2-F2E3-C4354C1D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24BE3-6AF5-530A-4BBA-E6D44F71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C6C9-E149-8EF8-526F-26DAE39A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FC18-0D1D-18C5-F03F-17C2E0D5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28BD8-65EC-7F70-E5DC-B9BF52DF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5705-3BE3-C520-0182-D25A3AF5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1A00B-60DD-FFF4-4CDD-97687AFA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AA108-9979-225C-033F-F2724996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F27E-7550-E3EE-2B74-4259D121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9FA5-B8D9-BEA9-C3D5-23B29EE7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5A0A-C31B-200D-0518-F31D4B304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761B-ACC0-E558-0C00-885202BFE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5" indent="0">
              <a:buNone/>
              <a:defRPr sz="1050"/>
            </a:lvl2pPr>
            <a:lvl3pPr marL="685690" indent="0">
              <a:buNone/>
              <a:defRPr sz="900"/>
            </a:lvl3pPr>
            <a:lvl4pPr marL="1028535" indent="0">
              <a:buNone/>
              <a:defRPr sz="750"/>
            </a:lvl4pPr>
            <a:lvl5pPr marL="1371381" indent="0">
              <a:buNone/>
              <a:defRPr sz="750"/>
            </a:lvl5pPr>
            <a:lvl6pPr marL="1714226" indent="0">
              <a:buNone/>
              <a:defRPr sz="750"/>
            </a:lvl6pPr>
            <a:lvl7pPr marL="2057071" indent="0">
              <a:buNone/>
              <a:defRPr sz="750"/>
            </a:lvl7pPr>
            <a:lvl8pPr marL="2399916" indent="0">
              <a:buNone/>
              <a:defRPr sz="750"/>
            </a:lvl8pPr>
            <a:lvl9pPr marL="274276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7CD0E-3429-4A45-DCEB-D46284D9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27651-4C1F-27F1-BCFD-DCD8E6AB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4C9D0-8E77-4BBA-EE09-C0C4B093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03B7-F409-9B41-5538-28AD8F6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FFC65-7C88-6269-AF2A-C75767B0E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45" indent="0">
              <a:buNone/>
              <a:defRPr sz="2100"/>
            </a:lvl2pPr>
            <a:lvl3pPr marL="685690" indent="0">
              <a:buNone/>
              <a:defRPr sz="1800"/>
            </a:lvl3pPr>
            <a:lvl4pPr marL="1028535" indent="0">
              <a:buNone/>
              <a:defRPr sz="1500"/>
            </a:lvl4pPr>
            <a:lvl5pPr marL="1371381" indent="0">
              <a:buNone/>
              <a:defRPr sz="1500"/>
            </a:lvl5pPr>
            <a:lvl6pPr marL="1714226" indent="0">
              <a:buNone/>
              <a:defRPr sz="1500"/>
            </a:lvl6pPr>
            <a:lvl7pPr marL="2057071" indent="0">
              <a:buNone/>
              <a:defRPr sz="1500"/>
            </a:lvl7pPr>
            <a:lvl8pPr marL="2399916" indent="0">
              <a:buNone/>
              <a:defRPr sz="1500"/>
            </a:lvl8pPr>
            <a:lvl9pPr marL="274276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B6C11-4A27-DC65-34E6-767B71D7D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45" indent="0">
              <a:buNone/>
              <a:defRPr sz="1050"/>
            </a:lvl2pPr>
            <a:lvl3pPr marL="685690" indent="0">
              <a:buNone/>
              <a:defRPr sz="900"/>
            </a:lvl3pPr>
            <a:lvl4pPr marL="1028535" indent="0">
              <a:buNone/>
              <a:defRPr sz="750"/>
            </a:lvl4pPr>
            <a:lvl5pPr marL="1371381" indent="0">
              <a:buNone/>
              <a:defRPr sz="750"/>
            </a:lvl5pPr>
            <a:lvl6pPr marL="1714226" indent="0">
              <a:buNone/>
              <a:defRPr sz="750"/>
            </a:lvl6pPr>
            <a:lvl7pPr marL="2057071" indent="0">
              <a:buNone/>
              <a:defRPr sz="750"/>
            </a:lvl7pPr>
            <a:lvl8pPr marL="2399916" indent="0">
              <a:buNone/>
              <a:defRPr sz="750"/>
            </a:lvl8pPr>
            <a:lvl9pPr marL="274276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6F00D-9B39-2C2D-0673-52FBEF82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6D8C-6210-44E2-81A5-B17CB572873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2F8C1-2C0F-4FA6-B8F9-A212A8B9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E7EE1-BB04-4F95-5E2A-188987B0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D4E4-8625-4D96-8B84-B9D7ECA9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C11F9-3FF4-2D98-EB27-2ADA5F4D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EBD7-6284-2DD5-57A4-46A64C22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39444-A599-7E15-2A34-26847BA26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DE69B-EE44-8139-426C-17EFDD88E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8595-9C24-AD29-549B-C1F778D57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25995C3-0BEC-5471-69E0-63573D422B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42338"/>
            <a:ext cx="2539118" cy="57150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txBody>
          <a:bodyPr wrap="none" lIns="92364" tIns="46182" rIns="92364" bIns="92364"/>
          <a:lstStyle/>
          <a:p>
            <a:pPr marL="0" marR="0" lvl="0" indent="0" algn="ctr" defTabSz="88661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7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CDFF106-56A3-5C74-46FA-D9C730708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39118" y="1"/>
            <a:ext cx="9652000" cy="1142669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txBody>
          <a:bodyPr wrap="none" lIns="92364" tIns="92364" rIns="92364" bIns="92364"/>
          <a:lstStyle/>
          <a:p>
            <a:pPr marL="0" marR="0" lvl="0" indent="0" defTabSz="1846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4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25573-6FDC-493C-73D9-C29118AA22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26" y="34117"/>
            <a:ext cx="2181541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6C1545-26D2-F947-F642-9E09DBD56B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C4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65CC2-E7A2-78FC-44BB-326ABADD6A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"/>
            <a:ext cx="12191999" cy="102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C52C2BA2-2995-65ED-8CDE-3DACB311D40C}"/>
              </a:ext>
            </a:extLst>
          </p:cNvPr>
          <p:cNvSpPr txBox="1">
            <a:spLocks/>
          </p:cNvSpPr>
          <p:nvPr/>
        </p:nvSpPr>
        <p:spPr bwMode="auto">
          <a:xfrm>
            <a:off x="2587302" y="-14007"/>
            <a:ext cx="7017392" cy="5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64" tIns="184727" rIns="92364" bIns="92364" anchor="ctr" anchorCtr="1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Direct Comparisons of the Measurement and Conceptual Properties of the EQ-5D-5L and PROMIS®-16 in a US General Population Sample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D66D9F8A-E6A8-CABD-691B-8976B7EFE42E}"/>
              </a:ext>
            </a:extLst>
          </p:cNvPr>
          <p:cNvSpPr txBox="1">
            <a:spLocks/>
          </p:cNvSpPr>
          <p:nvPr/>
        </p:nvSpPr>
        <p:spPr bwMode="auto">
          <a:xfrm>
            <a:off x="449941" y="578210"/>
            <a:ext cx="11292114" cy="5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64" tIns="92364" rIns="92364" bIns="92364" anchor="ctr" anchorCtr="1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M.Craig</a:t>
            </a:r>
            <a:r>
              <a:rPr lang="en-US" sz="1100" b="1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Tessa Peasgood</a:t>
            </a:r>
            <a:r>
              <a:rPr lang="en-US" sz="1100" b="1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Pham</a:t>
            </a:r>
            <a:r>
              <a:rPr lang="en-US" sz="1100" b="1" u="sng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en-US" sz="11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Rencz</a:t>
            </a:r>
            <a:r>
              <a:rPr lang="en-US" sz="1100" b="1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1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Florida, Tampa, </a:t>
            </a:r>
            <a:r>
              <a:rPr lang="en-US" sz="1050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Medicine and Population Health, University of Sheffield, </a:t>
            </a:r>
            <a:r>
              <a:rPr lang="en-US" sz="1050" baseline="3000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50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Policy, Corvinus University of Budapest, Budapest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CFC7887D-3E43-B86F-810C-162C7373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8" y="23887"/>
            <a:ext cx="1703449" cy="67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logo with a bird and text&#10;&#10;Description automatically generated">
            <a:extLst>
              <a:ext uri="{FF2B5EF4-FFF2-40B4-BE49-F238E27FC236}">
                <a16:creationId xmlns:a16="http://schemas.microsoft.com/office/drawing/2014/main" id="{26704EE1-E034-24FA-D6E9-53058B587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1" t="26067" r="368" b="23872"/>
          <a:stretch/>
        </p:blipFill>
        <p:spPr bwMode="auto">
          <a:xfrm>
            <a:off x="10215349" y="23887"/>
            <a:ext cx="1526706" cy="7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een logo with white text&#10;&#10;Description automatically generated">
            <a:extLst>
              <a:ext uri="{FF2B5EF4-FFF2-40B4-BE49-F238E27FC236}">
                <a16:creationId xmlns:a16="http://schemas.microsoft.com/office/drawing/2014/main" id="{D08AE341-52B8-1E5E-EF56-DB4C9833D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2" y="125156"/>
            <a:ext cx="605655" cy="730297"/>
          </a:xfrm>
          <a:prstGeom prst="rect">
            <a:avLst/>
          </a:prstGeom>
        </p:spPr>
      </p:pic>
      <p:sp>
        <p:nvSpPr>
          <p:cNvPr id="31" name="Text Box 189">
            <a:extLst>
              <a:ext uri="{FF2B5EF4-FFF2-40B4-BE49-F238E27FC236}">
                <a16:creationId xmlns:a16="http://schemas.microsoft.com/office/drawing/2014/main" id="{3CF6897D-9A29-E0A7-39ED-988C6386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" y="1232803"/>
            <a:ext cx="2463501" cy="1948777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35" indent="-95235"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Introduced in February 2024, the PROMIS®-16 profile is a 16-item generic HRQoL instrument (2 five-level items on 8 domains).</a:t>
            </a:r>
            <a:endParaRPr lang="en-US" sz="1050" dirty="0">
              <a:solidFill>
                <a:prstClr val="black"/>
              </a:solidFill>
              <a:latin typeface="Aptos Serif"/>
              <a:cs typeface="Arial" charset="0"/>
            </a:endParaRPr>
          </a:p>
          <a:p>
            <a:pPr marL="95235" indent="-95235"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This instrument has the greatest overlap with the EuroQol family of instruments compared to any other PROMIS® profile.</a:t>
            </a:r>
          </a:p>
          <a:p>
            <a:pPr marL="95235" indent="-95235"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This study compares the EQ-5D-5L and PROMIS®-16 (EQ 304-PHD) in a representative US population. [4]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B92DB6-ABBA-16E6-A047-B6B00D698566}"/>
              </a:ext>
            </a:extLst>
          </p:cNvPr>
          <p:cNvSpPr/>
          <p:nvPr/>
        </p:nvSpPr>
        <p:spPr>
          <a:xfrm>
            <a:off x="10277" y="1085513"/>
            <a:ext cx="2463501" cy="138545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3" name="Text Box 194">
            <a:extLst>
              <a:ext uri="{FF2B5EF4-FFF2-40B4-BE49-F238E27FC236}">
                <a16:creationId xmlns:a16="http://schemas.microsoft.com/office/drawing/2014/main" id="{F6DB282F-A6B3-26D2-FDAC-0C2BD6B0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136" y="1249298"/>
            <a:ext cx="3249822" cy="1910305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35" indent="-95235"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Good convergent validity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was found between the physical function items and between the anxiety/depression items; however, the PROMIS®-16 instrument covers </a:t>
            </a: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more domains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(8 versus 5).</a:t>
            </a:r>
          </a:p>
          <a:p>
            <a:pPr marL="95235" indent="-95235"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The exploratory factor analysis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revealed distinct constructs captured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by the PROMIS®-16 instrument, </a:t>
            </a:r>
          </a:p>
          <a:p>
            <a:pPr defTabSz="184698">
              <a:spcAft>
                <a:spcPts val="300"/>
              </a:spcAft>
              <a:defRPr/>
            </a:pP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separate from the EQ-5D-5L items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.</a:t>
            </a:r>
          </a:p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Lesson #2:  Key gaps in the</a:t>
            </a:r>
          </a:p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EQ-5D-5L may be filled by EQ-HWB  </a:t>
            </a:r>
          </a:p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or bolt-</a:t>
            </a:r>
            <a:r>
              <a:rPr lang="en-US" sz="1050" b="1" kern="0" dirty="0" err="1">
                <a:solidFill>
                  <a:srgbClr val="FF0000"/>
                </a:solidFill>
                <a:latin typeface="Aptos Serif"/>
                <a:cs typeface="Arial"/>
              </a:rPr>
              <a:t>ons</a:t>
            </a: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 (e.g., missing sleep/fatigue).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D0B7C4-23E2-6E5C-D451-6A924D7CD5C9}"/>
              </a:ext>
            </a:extLst>
          </p:cNvPr>
          <p:cNvSpPr/>
          <p:nvPr/>
        </p:nvSpPr>
        <p:spPr>
          <a:xfrm>
            <a:off x="6595" y="3232351"/>
            <a:ext cx="2472088" cy="138545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>
                <a:solidFill>
                  <a:prstClr val="white"/>
                </a:solidFill>
                <a:latin typeface="Arial"/>
                <a:cs typeface="Arial"/>
              </a:rPr>
              <a:t>METHODS </a:t>
            </a:r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35" name="Text Box 192">
            <a:extLst>
              <a:ext uri="{FF2B5EF4-FFF2-40B4-BE49-F238E27FC236}">
                <a16:creationId xmlns:a16="http://schemas.microsoft.com/office/drawing/2014/main" id="{0A6EE34B-605C-B3CD-82F9-5AB473A0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" y="3371848"/>
            <a:ext cx="2463503" cy="1187030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 We compared their properties by item and domain, including ceiling and floor effects, informativity (Shannon’s indices), and validity.</a:t>
            </a:r>
            <a:endParaRPr lang="en-US" sz="1050" dirty="0">
              <a:solidFill>
                <a:prstClr val="black"/>
              </a:solidFill>
              <a:latin typeface="Aptos Serif"/>
              <a:cs typeface="Arial"/>
            </a:endParaRPr>
          </a:p>
          <a:p>
            <a:pPr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 We also conducted an exploratory factor analysis and regressed the item responses on health status (EQ VAS).</a:t>
            </a:r>
          </a:p>
        </p:txBody>
      </p:sp>
      <p:sp>
        <p:nvSpPr>
          <p:cNvPr id="37" name="Text Box 191">
            <a:extLst>
              <a:ext uri="{FF2B5EF4-FFF2-40B4-BE49-F238E27FC236}">
                <a16:creationId xmlns:a16="http://schemas.microsoft.com/office/drawing/2014/main" id="{A77F479C-26AE-4628-0BF3-7AEF7A069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9400" y="4527179"/>
            <a:ext cx="2625773" cy="1510195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Although the PROMIS®-16 instrument has some advantages over the EQ-5D-5L, it is unclear how to mitigate its acquiescence biases and order effects. </a:t>
            </a:r>
          </a:p>
          <a:p>
            <a:pPr marL="171450" indent="-171450" defTabSz="184698"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These balanced findings are particularly relevant for researchers selecting instruments in population health surveys or interested in improving health measures generally. </a:t>
            </a:r>
          </a:p>
        </p:txBody>
      </p:sp>
      <p:sp>
        <p:nvSpPr>
          <p:cNvPr id="39" name="Text Box 193">
            <a:extLst>
              <a:ext uri="{FF2B5EF4-FFF2-40B4-BE49-F238E27FC236}">
                <a16:creationId xmlns:a16="http://schemas.microsoft.com/office/drawing/2014/main" id="{580EAAB3-0D5D-4F2D-80A1-4C64CAA8E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058" y="1224058"/>
            <a:ext cx="2938482" cy="1948777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725" indent="-171450" defTabSz="184698"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This comparative evidence is from a cross-sectional sample of the U.S. general population with limited health data. </a:t>
            </a:r>
          </a:p>
          <a:p>
            <a:pPr marL="173038" indent="-131763" defTabSz="184698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Is it </a:t>
            </a: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too early for the EuroQol Group to conduct this type of comparative study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? </a:t>
            </a:r>
          </a:p>
          <a:p>
            <a:pPr marL="173038" indent="-131763" defTabSz="184698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Do studies comparing EuroQol and other instruments (e.g., PROMIS®-16) </a:t>
            </a: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promote these alternatives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and </a:t>
            </a: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pose a strategic risk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?</a:t>
            </a:r>
          </a:p>
          <a:p>
            <a:pPr marL="41275" defTabSz="184698">
              <a:spcAft>
                <a:spcPts val="300"/>
              </a:spcAft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Given these strategic considerations, should we disseminate this comparative evidence internally? openly? What about EQ-HWB?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191BD8-BFFC-0035-7C91-6AC8796F9571}"/>
              </a:ext>
            </a:extLst>
          </p:cNvPr>
          <p:cNvSpPr/>
          <p:nvPr/>
        </p:nvSpPr>
        <p:spPr>
          <a:xfrm>
            <a:off x="9240058" y="1083526"/>
            <a:ext cx="2941662" cy="104974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DISCUSSION I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B1FE74-D351-0F43-C351-2ABB2D0AC7B5}"/>
              </a:ext>
            </a:extLst>
          </p:cNvPr>
          <p:cNvSpPr/>
          <p:nvPr/>
        </p:nvSpPr>
        <p:spPr>
          <a:xfrm>
            <a:off x="2587301" y="1088298"/>
            <a:ext cx="3243657" cy="142217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#2 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53766" y="29766"/>
            <a:ext cx="253936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B5D8D-E88B-F10F-993B-C77AC0D6826D}"/>
              </a:ext>
            </a:extLst>
          </p:cNvPr>
          <p:cNvSpPr/>
          <p:nvPr/>
        </p:nvSpPr>
        <p:spPr>
          <a:xfrm>
            <a:off x="13460" y="4596868"/>
            <a:ext cx="2460318" cy="138545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#1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" name="Text Box 189">
            <a:extLst>
              <a:ext uri="{FF2B5EF4-FFF2-40B4-BE49-F238E27FC236}">
                <a16:creationId xmlns:a16="http://schemas.microsoft.com/office/drawing/2014/main" id="{BC75CA34-8895-194A-7C7F-2093686F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" y="4749428"/>
            <a:ext cx="2460318" cy="2071888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35" indent="-95235"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PROMIS®-16 items showed more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dispersed distributions compared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to EQ-5D-5L items, with </a:t>
            </a: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lower </a:t>
            </a:r>
          </a:p>
          <a:p>
            <a:pPr defTabSz="184698">
              <a:spcAft>
                <a:spcPts val="300"/>
              </a:spcAft>
              <a:defRPr/>
            </a:pP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ceilings 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and </a:t>
            </a: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higher informativity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. </a:t>
            </a:r>
          </a:p>
          <a:p>
            <a:pPr marL="95235" indent="-95235"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PROMIS® reverse-scored its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two cognitive items, leading to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an </a:t>
            </a:r>
            <a:r>
              <a:rPr lang="en-US" sz="1050" u="sng" kern="0" dirty="0">
                <a:solidFill>
                  <a:prstClr val="black"/>
                </a:solidFill>
                <a:highlight>
                  <a:srgbClr val="FFFF00"/>
                </a:highlight>
                <a:latin typeface="Aptos Serif"/>
                <a:cs typeface="Arial"/>
              </a:rPr>
              <a:t>excessively high floor </a:t>
            </a:r>
          </a:p>
          <a:p>
            <a:pPr marL="95235" indent="-95235" defTabSz="184698"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20% of US adults (507/2577) </a:t>
            </a:r>
          </a:p>
          <a:p>
            <a:pPr defTabSz="184698"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reported the WORST level on </a:t>
            </a:r>
          </a:p>
          <a:p>
            <a:pPr defTabSz="184698">
              <a:spcAft>
                <a:spcPts val="30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BOTH cognitive items (right).</a:t>
            </a:r>
          </a:p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Lesson #1: Do not reverse score</a:t>
            </a:r>
          </a:p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 items in stand-alone instruments.</a:t>
            </a:r>
          </a:p>
        </p:txBody>
      </p:sp>
      <p:pic>
        <p:nvPicPr>
          <p:cNvPr id="44" name="Picture 43" descr="A person from a rope with a sign&#10;&#10;Description automatically generated">
            <a:extLst>
              <a:ext uri="{FF2B5EF4-FFF2-40B4-BE49-F238E27FC236}">
                <a16:creationId xmlns:a16="http://schemas.microsoft.com/office/drawing/2014/main" id="{60FC9091-FC10-6B21-88B9-695932A2B8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20" r="17647"/>
          <a:stretch/>
        </p:blipFill>
        <p:spPr>
          <a:xfrm>
            <a:off x="1922708" y="5226133"/>
            <a:ext cx="564530" cy="1296111"/>
          </a:xfrm>
          <a:prstGeom prst="ellipse">
            <a:avLst/>
          </a:prstGeom>
        </p:spPr>
      </p:pic>
      <p:pic>
        <p:nvPicPr>
          <p:cNvPr id="14" name="Picture 13" descr="A bed with a blanket and a clock on the wall&#10;&#10;Description automatically generated">
            <a:extLst>
              <a:ext uri="{FF2B5EF4-FFF2-40B4-BE49-F238E27FC236}">
                <a16:creationId xmlns:a16="http://schemas.microsoft.com/office/drawing/2014/main" id="{CF15951C-77BD-0B40-E5B1-8F59CF4D3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0"/>
          <a:stretch/>
        </p:blipFill>
        <p:spPr>
          <a:xfrm>
            <a:off x="4902811" y="1967291"/>
            <a:ext cx="851486" cy="896100"/>
          </a:xfrm>
          <a:prstGeom prst="flowChartAlternateProcess">
            <a:avLst/>
          </a:prstGeom>
        </p:spPr>
      </p:pic>
      <p:sp>
        <p:nvSpPr>
          <p:cNvPr id="15" name="Text Box 194">
            <a:extLst>
              <a:ext uri="{FF2B5EF4-FFF2-40B4-BE49-F238E27FC236}">
                <a16:creationId xmlns:a16="http://schemas.microsoft.com/office/drawing/2014/main" id="{77330D2F-14A7-2664-503B-DADCA69E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985" y="1244524"/>
            <a:ext cx="3207046" cy="1910305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35" indent="-95235"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The original PROMIS®-16 study [1] included its items alongside others (below left) while our study included its items as a stand-alone instrument (right), which may explain the </a:t>
            </a:r>
            <a:r>
              <a:rPr lang="en-US" sz="1050" u="sng" kern="0" dirty="0">
                <a:solidFill>
                  <a:prstClr val="black"/>
                </a:solidFill>
                <a:highlight>
                  <a:srgbClr val="FFFF00"/>
                </a:highlight>
                <a:latin typeface="Aptos Serif"/>
                <a:cs typeface="Arial"/>
              </a:rPr>
              <a:t>lower frequency of some level-1 responses in the </a:t>
            </a:r>
            <a:r>
              <a:rPr lang="en-US" sz="1050" u="sng" kern="0">
                <a:solidFill>
                  <a:prstClr val="black"/>
                </a:solidFill>
                <a:highlight>
                  <a:srgbClr val="FFFF00"/>
                </a:highlight>
                <a:latin typeface="Aptos Serif"/>
                <a:cs typeface="Arial"/>
              </a:rPr>
              <a:t>original study</a:t>
            </a:r>
            <a:r>
              <a:rPr lang="en-US" sz="1050" u="sng" kern="0">
                <a:solidFill>
                  <a:prstClr val="black"/>
                </a:solidFill>
                <a:latin typeface="Aptos Serif"/>
                <a:cs typeface="Arial"/>
              </a:rPr>
              <a:t>.</a:t>
            </a: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  <a:p>
            <a:pPr marL="95235" indent="-95235" defTabSz="184698">
              <a:spcAft>
                <a:spcPts val="300"/>
              </a:spcAft>
              <a:buFont typeface="Wingdings"/>
              <a:buChar char="q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EQ VAS was negatively associated with each item decrement, except for the worst decrements on physical function and the </a:t>
            </a:r>
            <a:r>
              <a:rPr lang="en-US" sz="1050" u="sng" kern="0" dirty="0">
                <a:solidFill>
                  <a:prstClr val="black"/>
                </a:solidFill>
                <a:latin typeface="Aptos Serif"/>
                <a:cs typeface="Arial"/>
              </a:rPr>
              <a:t>two worst decrements of SOC1, COG1, and COG2</a:t>
            </a: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 (p-value &lt; 0.05).</a:t>
            </a:r>
          </a:p>
          <a:p>
            <a:pPr marL="0" lvl="1" defTabSz="184698">
              <a:spcAft>
                <a:spcPts val="600"/>
              </a:spcAft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Lesson #3: Changing the order of the items may affect the frequencies (e.g., social functioning)</a:t>
            </a: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587015-B0E3-7990-67B7-55270F373CD5}"/>
              </a:ext>
            </a:extLst>
          </p:cNvPr>
          <p:cNvSpPr/>
          <p:nvPr/>
        </p:nvSpPr>
        <p:spPr>
          <a:xfrm>
            <a:off x="5938150" y="1083525"/>
            <a:ext cx="3200881" cy="140534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RESULT #3 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C7A4551-3260-F0B5-8519-280ACB916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296" y="3216032"/>
            <a:ext cx="6976933" cy="362233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8244765-E0D8-CC78-D790-9A397A1F05C4}"/>
              </a:ext>
            </a:extLst>
          </p:cNvPr>
          <p:cNvSpPr/>
          <p:nvPr/>
        </p:nvSpPr>
        <p:spPr>
          <a:xfrm>
            <a:off x="9560117" y="4399487"/>
            <a:ext cx="2607520" cy="132728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CONCLUSIONS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91">
            <a:extLst>
              <a:ext uri="{FF2B5EF4-FFF2-40B4-BE49-F238E27FC236}">
                <a16:creationId xmlns:a16="http://schemas.microsoft.com/office/drawing/2014/main" id="{8102A306-813F-DBAE-77E8-2456E8E6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777" y="3349555"/>
            <a:ext cx="2636193" cy="1025447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4698">
              <a:defRPr/>
            </a:pPr>
            <a:r>
              <a:rPr lang="en-US" sz="1050" b="1" kern="0" dirty="0">
                <a:solidFill>
                  <a:srgbClr val="FF0000"/>
                </a:solidFill>
                <a:latin typeface="Aptos Serif"/>
                <a:cs typeface="Arial"/>
              </a:rPr>
              <a:t>Economists want high ceilings and low floors when they inform decisions.</a:t>
            </a:r>
            <a:endParaRPr lang="en-US" sz="1050" kern="0" dirty="0">
              <a:solidFill>
                <a:prstClr val="black"/>
              </a:solidFill>
              <a:latin typeface="Aptos Serif"/>
              <a:cs typeface="Arial"/>
            </a:endParaRPr>
          </a:p>
          <a:p>
            <a:pPr marL="171450" indent="-171450" defTabSz="184698">
              <a:buFont typeface="Courier New" panose="02070309020205020404" pitchFamily="49" charset="0"/>
              <a:buChar char="o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care little about slight/little problems that are not decision relevant </a:t>
            </a:r>
          </a:p>
          <a:p>
            <a:pPr marL="171450" indent="-171450" defTabSz="184698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1050" kern="0" dirty="0">
                <a:solidFill>
                  <a:prstClr val="black"/>
                </a:solidFill>
                <a:latin typeface="Aptos Serif"/>
                <a:cs typeface="Arial"/>
              </a:rPr>
              <a:t>care more about rare problems that are decision relevant (e.g., Unable).   </a:t>
            </a:r>
            <a:endParaRPr lang="en-US" sz="105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C76D88-EF5F-AB95-06C0-CBFD2F8D5821}"/>
              </a:ext>
            </a:extLst>
          </p:cNvPr>
          <p:cNvSpPr/>
          <p:nvPr/>
        </p:nvSpPr>
        <p:spPr>
          <a:xfrm>
            <a:off x="9545043" y="3194297"/>
            <a:ext cx="2625773" cy="132728"/>
          </a:xfrm>
          <a:prstGeom prst="rect">
            <a:avLst/>
          </a:prstGeom>
          <a:solidFill>
            <a:srgbClr val="006747">
              <a:lumMod val="75000"/>
            </a:srgbClr>
          </a:solidFill>
          <a:ln w="12700" cap="flat" cmpd="sng" algn="ctr">
            <a:solidFill>
              <a:srgbClr val="006747">
                <a:lumMod val="75000"/>
              </a:srgbClr>
            </a:solidFill>
            <a:prstDash val="solid"/>
            <a:miter lim="800000"/>
          </a:ln>
          <a:effectLst/>
        </p:spPr>
        <p:txBody>
          <a:bodyPr lIns="13852" tIns="6926" rIns="13852" bIns="6926" rtlCol="0" anchor="ctr"/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4698"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  <a:cs typeface="Arial"/>
              </a:rPr>
              <a:t>DISCUSSION II</a:t>
            </a: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91">
            <a:extLst>
              <a:ext uri="{FF2B5EF4-FFF2-40B4-BE49-F238E27FC236}">
                <a16:creationId xmlns:a16="http://schemas.microsoft.com/office/drawing/2014/main" id="{9C67B1A0-EF15-822E-E671-8F06A5BB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287" y="6035513"/>
            <a:ext cx="2619416" cy="810004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  <a:effectLst/>
        </p:spPr>
        <p:txBody>
          <a:bodyPr wrap="square" lIns="27705" tIns="27705" rIns="27705" bIns="27705" anchor="t">
            <a:spAutoFit/>
          </a:bodyPr>
          <a:lstStyle>
            <a:defPPr>
              <a:defRPr lang="en-US"/>
            </a:defPPr>
            <a:lvl1pPr marL="0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386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771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157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42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6928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0314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3699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7085" algn="l" defTabSz="226771" rtl="0" eaLnBrk="1" latinLnBrk="0" hangingPunct="1">
              <a:defRPr sz="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-55563" defTabSz="184698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Edelen MO, Zeng C, Hays RD, Rodriguez A,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Hanmer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Baumhauer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Cella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Reeve BB, Herman PM. Development of an ultra-short measure of eight domains of health-related quality of life for research and clinical care: the patient-reported outcomes measurement information system® PROMIS®-16 profile. Qual Life Res. 2024 Feb 6.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10.1007/s11136-023-03597-6.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ahead of print. PMID: 38319489.</a:t>
            </a:r>
          </a:p>
          <a:p>
            <a:pPr marL="55563" indent="-55563" defTabSz="184698">
              <a:buFont typeface="+mj-lt"/>
              <a:buAutoNum type="arabicPeriod"/>
              <a:defRPr/>
            </a:pP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Hays RD, Herman PM, Rodriguez A, Slaughter M, Zeng C, Edelen MO. The PROMIS-16 reproduces the PROMIS-29 physical and mental health summary scores accurately in a probability-based internet panel. Qual Life Res. 2024 Apr 23.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10.1007/s11136-024-03662-8.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ahead of print. PMID: 38652369.</a:t>
            </a:r>
          </a:p>
          <a:p>
            <a:pPr marL="55563" indent="-55563" defTabSz="184698">
              <a:buFont typeface="+mj-lt"/>
              <a:buAutoNum type="arabicPeriod"/>
              <a:defRPr/>
            </a:pP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Hays RD, Herman PM, Qureshi N, Rodriguez A, Edelen MO. Mapping of the PROMIS global health measure to the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States. J Patient Rep Outcomes. 2024 Jan 10;8(1):5.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10.1186/s41687-023-00677-6. PMID: 38196009; PMCID: PMC10776509.</a:t>
            </a:r>
          </a:p>
          <a:p>
            <a:pPr marL="55563" indent="-55563" defTabSz="184698">
              <a:buFont typeface="+mj-lt"/>
              <a:buAutoNum type="arabicPeriod"/>
              <a:defRPr/>
            </a:pP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Jumamyradov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Craig BM, Rivero-Arias O,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Jakubczyk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Child health valuation protocol for a discrete choice experiment comparing paired comparison and kaizen tasks and estimating US EQ-5D-Y-3L values on an experience scale. BMJ Open. 2023 Oct 24;13(10):e077256. </a:t>
            </a:r>
            <a:r>
              <a:rPr lang="en-US" sz="35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10.1136/bmjopen-2023-077256. PMID: 37879694; PMCID: PMC10603523.</a:t>
            </a:r>
          </a:p>
          <a:p>
            <a:pPr defTabSz="184698">
              <a:defRPr/>
            </a:pP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Acknowledgement: We thank the EuroQol Research Foundation for their funding of the data collection (304-PHD), This primary analysis was submitted separately and not </a:t>
            </a:r>
            <a:r>
              <a:rPr lang="en-US" sz="35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by Foundation </a:t>
            </a:r>
            <a:r>
              <a:rPr lang="en-US" sz="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 from a travel grant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53004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Props1.xml><?xml version="1.0" encoding="utf-8"?>
<ds:datastoreItem xmlns:ds="http://schemas.openxmlformats.org/officeDocument/2006/customXml" ds:itemID="{163AC9EA-3314-4065-B00C-C1DE46765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358FD-8281-4491-A887-D28655F3E412}"/>
</file>

<file path=customXml/itemProps3.xml><?xml version="1.0" encoding="utf-8"?>
<ds:datastoreItem xmlns:ds="http://schemas.openxmlformats.org/officeDocument/2006/customXml" ds:itemID="{B3E4F0A9-34E6-4494-8A2F-01F47867D00E}">
  <ds:schemaRefs>
    <ds:schemaRef ds:uri="http://purl.org/dc/elements/1.1/"/>
    <ds:schemaRef ds:uri="b87dfbdf-65fc-4b16-b132-3436c9e9ed42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1f176b0-f8a0-49ff-9b4f-0335b85fcd2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Words>910</Words>
  <Application>Microsoft Office PowerPoint</Application>
  <PresentationFormat>Widescreen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Aptos Serif</vt:lpstr>
      <vt:lpstr>Arial</vt:lpstr>
      <vt:lpstr>Courier New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 D Tanner</dc:creator>
  <cp:lastModifiedBy>Benjamin Craig</cp:lastModifiedBy>
  <cp:revision>24</cp:revision>
  <dcterms:created xsi:type="dcterms:W3CDTF">2018-02-28T16:31:23Z</dcterms:created>
  <dcterms:modified xsi:type="dcterms:W3CDTF">2024-07-09T17:09:36Z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2024-07-09T03:35:26Z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62f079f4-188d-4fae-81a7-d6fdcb2b72a2</vt:lpwstr>
  </property>
  <property fmtid="{D5CDD505-2E9C-101B-9397-08002B2CF9AE}" pid="8" name="MSIP_Label_51a6c3db-1667-4f49-995a-8b9973972958_ContentBits">
    <vt:lpwstr>0</vt:lpwstr>
  </property>
  <property fmtid="{D5CDD505-2E9C-101B-9397-08002B2CF9AE}" pid="9" name="ContentTypeId">
    <vt:lpwstr>0x010100679D29F63789BE4BAE6AD9473E5DBD43</vt:lpwstr>
  </property>
</Properties>
</file>