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2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DAE"/>
    <a:srgbClr val="00739D"/>
    <a:srgbClr val="F6F6F6"/>
    <a:srgbClr val="FFFFFF"/>
    <a:srgbClr val="505050"/>
    <a:srgbClr val="3C3C3C"/>
    <a:srgbClr val="C900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754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1219" y="77"/>
      </p:cViewPr>
      <p:guideLst>
        <p:guide orient="horz" pos="527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7615C-BDB7-471B-A84B-168FD452A6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E34D36-7C8C-4EFE-AE78-247BA4240A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140CCF-6D53-49E6-BEE1-938100FDE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553D3-44C9-4AB0-A23B-20391F52243A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5056C0-2C17-4CCC-A6E3-6E89FDAFB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BAF9D0-C961-41F5-BF3C-6475F0C13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84151-0637-4233-8785-4564257A9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4335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F010A-F236-47A3-A889-21814AC0D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28764A-F00D-49F1-AA39-7CCF805EE0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72DB27-1C48-4DC2-809D-CEA7CACC8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553D3-44C9-4AB0-A23B-20391F52243A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D20A66-6693-46F5-9499-DB6048E0D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CB9659-03FD-42BF-BF7A-865D411BD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84151-0637-4233-8785-4564257A9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929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F6DE80-4F03-49FA-A475-7AFC41D499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27C1D3-C09A-4976-902C-F2A4CAE85E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3554F5-4A49-46CB-A33B-2D1376971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553D3-44C9-4AB0-A23B-20391F52243A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C014D2-A15E-4D91-AFE3-9E21C572C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0AF10C-5AA2-4383-B80C-BB80C81B6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84151-0637-4233-8785-4564257A9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0780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51FF6-0AC1-4CE9-A19D-4F9C6C0AB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C07A51-9941-4E32-A78A-BEA38BB5AD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CC0FCB-A7F2-40A4-928C-6FE61891B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553D3-44C9-4AB0-A23B-20391F52243A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1C0E7B-9C55-4441-9917-9A27C7E20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745673-A93E-4903-B428-886C259B4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84151-0637-4233-8785-4564257A9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2931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C7A54D-602A-4C5D-BEB6-AD7708282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77E4B9-483E-4F43-AF0A-9B3140C3A4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C164D4-5F89-4563-B039-FC4F35B8E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553D3-44C9-4AB0-A23B-20391F52243A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6B9E09-6D13-48BA-85E7-AFE63AE80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4BD519-861F-4105-8DE7-DFDE2D0B0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84151-0637-4233-8785-4564257A9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2875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894272-EC4A-4FC0-8AE1-EB61A0F4E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E7FB53-4566-45AA-814D-78644BB986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96BF94-3814-4DD4-B7B8-F6EAE5B3EE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1DFBCB-A02A-4487-87C0-B9C199196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553D3-44C9-4AB0-A23B-20391F52243A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880CB6-D3D6-476E-95A4-9DE678DBD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E0989-8D6E-49E2-B930-89883AB5D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84151-0637-4233-8785-4564257A9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863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2C4E8-DF18-4E76-AE64-A3F54F55E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B75257-E7F9-4447-95A1-9D72D5C621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C4A1F6-C976-4742-BB67-2E626F168E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0AD8D78-0980-4DA5-AC9F-BFF2199841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B78302-AC94-4F65-84A0-FCE2805077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3403E5-FDE0-48F5-A24E-CB53750CE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553D3-44C9-4AB0-A23B-20391F52243A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C0A30A-51AA-45F2-A656-5FAD70F4E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0A776AD-4F38-4260-886F-242FB7BC5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84151-0637-4233-8785-4564257A9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8805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A3EAA6-AD0D-4D5E-A1DE-6F2816755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D10E11-BA7E-4AB8-ADFF-AD80612D8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553D3-44C9-4AB0-A23B-20391F52243A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A1CD36-C249-4012-ACA5-D91E95C04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702D6D-D16D-4121-B989-A027D6EA5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84151-0637-4233-8785-4564257A9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0861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16C135-BD4B-4E4C-A330-DEEA502E8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553D3-44C9-4AB0-A23B-20391F52243A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8C8047-B141-4574-9CD9-69D5A6A60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53B114-2527-4115-831A-01EC4E4FE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84151-0637-4233-8785-4564257A9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3256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0B5FCC-A08C-4A83-BC90-C8A72EF8D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8AA9C4-8AA7-4153-B4B0-8B78C9EFEE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3358F7-FEA0-4525-87B7-EE40D0AEDE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31F124-F5BA-47C6-A675-1270DD56E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553D3-44C9-4AB0-A23B-20391F52243A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756C41-F957-4764-AF7A-1114DBBE4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D1B98C-2BE2-4E94-BA6A-0C8B8DAE3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84151-0637-4233-8785-4564257A9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0583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76587-CC38-42E3-940D-AC4FCCD839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0A5A74-F975-4ADA-9779-B2720744C8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FC9ECD-FF1B-460C-A0C6-7AE82DCD69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91E596-801C-4F1B-898A-5606BE0F1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553D3-44C9-4AB0-A23B-20391F52243A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EB187E-20AA-4FA4-8344-AF6715124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A675AF-E1DB-460C-9EE5-47C4F3DE2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84151-0637-4233-8785-4564257A9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3880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49C807D-7843-4A5F-BEFB-AD0AE869C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A26189-D4AB-457B-9C85-3D3CA596DD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6237A2-D08A-4E82-ABC1-EC1367F019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5553D3-44C9-4AB0-A23B-20391F52243A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81C0EF-EB86-4BC3-AB96-13F0F7C8FE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C7A1BE-2DF3-4468-847D-86F648E508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084151-0637-4233-8785-4564257A9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100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>
            <a:extLst>
              <a:ext uri="{FF2B5EF4-FFF2-40B4-BE49-F238E27FC236}">
                <a16:creationId xmlns:a16="http://schemas.microsoft.com/office/drawing/2014/main" id="{E14EC1C2-41CF-41B8-AE2C-E0537E2E80B6}"/>
              </a:ext>
            </a:extLst>
          </p:cNvPr>
          <p:cNvSpPr txBox="1"/>
          <p:nvPr/>
        </p:nvSpPr>
        <p:spPr>
          <a:xfrm>
            <a:off x="8149386" y="888313"/>
            <a:ext cx="3959999" cy="4308872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Country representation </a:t>
            </a:r>
          </a:p>
          <a:p>
            <a:pPr marL="171450" marR="0" lvl="0" indent="-1714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US (n=6) had most studies, then China (</a:t>
            </a:r>
            <a:r>
              <a:rPr lang="en-US" altLang="en-US" sz="800" dirty="0">
                <a:ea typeface="Calibri" panose="020F0502020204030204" pitchFamily="34" charset="0"/>
                <a:cs typeface="Times New Roman" panose="02020603050405020304" pitchFamily="18" charset="0"/>
              </a:rPr>
              <a:t>n=4), </a:t>
            </a: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UK (n=4), Australia (n=2), Italy (n=1) and Iran (n=1). One multi-country from UK, Germany, and France.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Times New Roman" panose="02020603050405020304" pitchFamily="18" charset="0"/>
              </a:rPr>
              <a:t>Responsiveness</a:t>
            </a:r>
          </a:p>
          <a:p>
            <a:pPr marL="171450" marR="0" lvl="0" indent="-1714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GB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Times New Roman" panose="02020603050405020304" pitchFamily="18" charset="0"/>
              </a:rPr>
              <a:t>Evidence of significant gradient (improved, no change, worsened situation). </a:t>
            </a:r>
          </a:p>
          <a:p>
            <a:pPr marL="171450" marR="0" lvl="0" indent="-1714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</a:pPr>
            <a:r>
              <a:rPr kumimoji="0" lang="en-GB" altLang="en-US" sz="800" b="1" i="0" u="none" strike="noStrike" cap="none" normalizeH="0" baseline="0" dirty="0">
                <a:ln>
                  <a:noFill/>
                </a:ln>
                <a:solidFill>
                  <a:srgbClr val="00739D"/>
                </a:solidFill>
                <a:effectLst/>
                <a:cs typeface="Times New Roman" panose="02020603050405020304" pitchFamily="18" charset="0"/>
              </a:rPr>
              <a:t>EQ-5D-5L</a:t>
            </a:r>
            <a:r>
              <a:rPr kumimoji="0" lang="en-GB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Times New Roman" panose="02020603050405020304" pitchFamily="18" charset="0"/>
              </a:rPr>
              <a:t> (n=2) had mixed results showing no-gradient observation for change in hours of care provided, and both gradien</a:t>
            </a:r>
            <a:r>
              <a:rPr lang="en-GB" altLang="en-US" sz="800" dirty="0">
                <a:cs typeface="Times New Roman" panose="02020603050405020304" pitchFamily="18" charset="0"/>
              </a:rPr>
              <a:t>t and non-gradient effects based on change in carer recipient health situation.</a:t>
            </a:r>
          </a:p>
          <a:p>
            <a:pPr marL="171450" marR="0" lvl="0" indent="-1714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</a:pPr>
            <a:r>
              <a:rPr lang="en-GB" altLang="en-US" sz="800" b="1" dirty="0">
                <a:solidFill>
                  <a:srgbClr val="00739D"/>
                </a:solidFill>
                <a:cs typeface="Times New Roman" panose="02020603050405020304" pitchFamily="18" charset="0"/>
              </a:rPr>
              <a:t>SF-6D</a:t>
            </a:r>
            <a:r>
              <a:rPr lang="en-GB" altLang="en-US" sz="800" dirty="0">
                <a:cs typeface="Times New Roman" panose="02020603050405020304" pitchFamily="18" charset="0"/>
              </a:rPr>
              <a:t> (n=1) observed no gradient effect in terms of change in recipient health status and change in hours of care provision. </a:t>
            </a:r>
          </a:p>
          <a:p>
            <a:pPr marL="171450" marR="0" lvl="0" indent="-1714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</a:pPr>
            <a:r>
              <a:rPr lang="en-GB" altLang="en-US" sz="800" b="1" dirty="0">
                <a:solidFill>
                  <a:srgbClr val="00739D"/>
                </a:solidFill>
                <a:cs typeface="Times New Roman" panose="02020603050405020304" pitchFamily="18" charset="0"/>
              </a:rPr>
              <a:t>EQ-5D-5L</a:t>
            </a:r>
            <a:r>
              <a:rPr lang="en-GB" altLang="en-US" sz="800" b="1" dirty="0">
                <a:cs typeface="Times New Roman" panose="02020603050405020304" pitchFamily="18" charset="0"/>
              </a:rPr>
              <a:t> </a:t>
            </a:r>
            <a:r>
              <a:rPr lang="en-GB" altLang="en-US" sz="800" dirty="0">
                <a:cs typeface="Times New Roman" panose="02020603050405020304" pitchFamily="18" charset="0"/>
              </a:rPr>
              <a:t>and</a:t>
            </a:r>
            <a:r>
              <a:rPr lang="en-GB" altLang="en-US" sz="800" b="1" dirty="0">
                <a:cs typeface="Times New Roman" panose="02020603050405020304" pitchFamily="18" charset="0"/>
              </a:rPr>
              <a:t> </a:t>
            </a:r>
            <a:r>
              <a:rPr lang="en-GB" altLang="en-US" sz="800" b="1" dirty="0">
                <a:solidFill>
                  <a:srgbClr val="00739D"/>
                </a:solidFill>
                <a:cs typeface="Times New Roman" panose="02020603050405020304" pitchFamily="18" charset="0"/>
              </a:rPr>
              <a:t>SF-6D</a:t>
            </a:r>
            <a:r>
              <a:rPr lang="en-GB" altLang="en-US" sz="800" b="1" dirty="0">
                <a:cs typeface="Times New Roman" panose="02020603050405020304" pitchFamily="18" charset="0"/>
              </a:rPr>
              <a:t> </a:t>
            </a:r>
            <a:r>
              <a:rPr lang="en-GB" altLang="en-US" sz="800" dirty="0">
                <a:cs typeface="Times New Roman" panose="02020603050405020304" pitchFamily="18" charset="0"/>
              </a:rPr>
              <a:t>effect sizes were higher for worsened situations. </a:t>
            </a:r>
          </a:p>
          <a:p>
            <a:pPr marL="171450" marR="0" lvl="0" indent="-1714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</a:pPr>
            <a:r>
              <a:rPr lang="en-GB" altLang="en-US" sz="800" b="1" dirty="0">
                <a:solidFill>
                  <a:srgbClr val="00739D"/>
                </a:solidFill>
                <a:cs typeface="Times New Roman" panose="02020603050405020304" pitchFamily="18" charset="0"/>
              </a:rPr>
              <a:t>EQ-HWB-S </a:t>
            </a:r>
            <a:r>
              <a:rPr lang="en-GB" altLang="en-US" sz="800" dirty="0">
                <a:cs typeface="Times New Roman" panose="02020603050405020304" pitchFamily="18" charset="0"/>
              </a:rPr>
              <a:t>(n=1) observed gradient effect in terms of change in carer Kessler 6 (p &lt; 0.001) and global health status (p &lt; 0.05). A non-significant gradient effect was observed on change in carer Personal Wellbeing Index - Adult (PWI-A) status. No gradient effect was observed in terms of change in number of adverse life events experienced.</a:t>
            </a:r>
            <a:endParaRPr kumimoji="0" lang="en-GB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800" b="1" dirty="0">
                <a:cs typeface="Times New Roman" panose="02020603050405020304" pitchFamily="18" charset="0"/>
              </a:rPr>
              <a:t>Test-retest reliability </a:t>
            </a:r>
          </a:p>
          <a:p>
            <a:pPr marL="171450" marR="0" lvl="0" indent="-1714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GB" altLang="en-US" sz="800" dirty="0">
                <a:cs typeface="Times New Roman" panose="02020603050405020304" pitchFamily="18" charset="0"/>
              </a:rPr>
              <a:t>COSMIN criteria (</a:t>
            </a:r>
            <a:r>
              <a:rPr lang="en-US" sz="800" dirty="0"/>
              <a:t>Intraclass correlation [ICC] or weighted Kappa ≥0.70)</a:t>
            </a:r>
            <a:endParaRPr lang="en-GB" sz="800" dirty="0">
              <a:cs typeface="Times New Roman" panose="02020603050405020304" pitchFamily="18" charset="0"/>
            </a:endParaRPr>
          </a:p>
          <a:p>
            <a:pPr marL="171450" marR="0" lvl="0" indent="-1714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</a:pPr>
            <a:r>
              <a:rPr lang="en-GB" altLang="en-US" sz="800" b="1" dirty="0">
                <a:solidFill>
                  <a:srgbClr val="00739D"/>
                </a:solidFill>
                <a:cs typeface="Times New Roman" panose="02020603050405020304" pitchFamily="18" charset="0"/>
              </a:rPr>
              <a:t>EQ-5D-3L</a:t>
            </a:r>
            <a:r>
              <a:rPr lang="en-GB" altLang="en-US" sz="800" dirty="0">
                <a:cs typeface="Times New Roman" panose="02020603050405020304" pitchFamily="18" charset="0"/>
              </a:rPr>
              <a:t> (n=1) had mixed results over a 2 day interval (ICC: 0.66,  weighted Kappa 0.54-0.74). </a:t>
            </a:r>
          </a:p>
          <a:p>
            <a:pPr marL="171450" marR="0" lvl="0" indent="-1714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</a:pPr>
            <a:r>
              <a:rPr lang="en-GB" altLang="en-US" sz="800" b="1" dirty="0">
                <a:solidFill>
                  <a:srgbClr val="00739D"/>
                </a:solidFill>
                <a:cs typeface="Times New Roman" panose="02020603050405020304" pitchFamily="18" charset="0"/>
              </a:rPr>
              <a:t>EQ-5D-5L</a:t>
            </a:r>
            <a:r>
              <a:rPr lang="en-GB" altLang="en-US" sz="800" b="1" dirty="0">
                <a:cs typeface="Times New Roman" panose="02020603050405020304" pitchFamily="18" charset="0"/>
              </a:rPr>
              <a:t> </a:t>
            </a:r>
            <a:r>
              <a:rPr lang="en-GB" altLang="en-US" sz="800" dirty="0">
                <a:cs typeface="Times New Roman" panose="02020603050405020304" pitchFamily="18" charset="0"/>
              </a:rPr>
              <a:t>(n=2) had mixed results (ICC: 0.98, unweighted Kappa scores 0.79-0.85 over a 1 day interval; and ICC: 0.72, weighted Kappa 0.62-0.72 over a 2 day interval). </a:t>
            </a:r>
          </a:p>
          <a:p>
            <a:pPr marL="171450" marR="0" lvl="0" indent="-1714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</a:pPr>
            <a:r>
              <a:rPr lang="en-GB" altLang="en-US" sz="800" b="1" dirty="0">
                <a:solidFill>
                  <a:srgbClr val="00739D"/>
                </a:solidFill>
                <a:cs typeface="Times New Roman" panose="02020603050405020304" pitchFamily="18" charset="0"/>
              </a:rPr>
              <a:t>EQ-HWB-S</a:t>
            </a:r>
            <a:r>
              <a:rPr lang="en-GB" altLang="en-US" sz="800" dirty="0">
                <a:cs typeface="Times New Roman" panose="02020603050405020304" pitchFamily="18" charset="0"/>
              </a:rPr>
              <a:t> (n=1) had mixed results over a 2 day interval (ICC: 0.87, weighted Kappa scores 0.38 to 0.61).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Times New Roman" panose="02020603050405020304" pitchFamily="18" charset="0"/>
              </a:rPr>
              <a:t>Ceiling effect </a:t>
            </a:r>
          </a:p>
          <a:p>
            <a:pPr marL="171450" marR="0" lvl="0" indent="-1714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GB" altLang="en-US" sz="800" dirty="0">
                <a:cs typeface="Times New Roman" panose="02020603050405020304" pitchFamily="18" charset="0"/>
              </a:rPr>
              <a:t>Evidence of ceiling effects (threshold 15%) </a:t>
            </a:r>
          </a:p>
          <a:p>
            <a:pPr marL="171450" marR="0" lvl="0" indent="-1714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</a:pPr>
            <a:r>
              <a:rPr lang="en-GB" altLang="en-US" sz="800" b="1" dirty="0">
                <a:solidFill>
                  <a:srgbClr val="00739D"/>
                </a:solidFill>
                <a:cs typeface="Times New Roman" panose="02020603050405020304" pitchFamily="18" charset="0"/>
              </a:rPr>
              <a:t>EQ-5D-3L</a:t>
            </a:r>
            <a:r>
              <a:rPr lang="en-GB" altLang="en-US" sz="800" dirty="0">
                <a:solidFill>
                  <a:srgbClr val="00739D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800" dirty="0">
                <a:cs typeface="Times New Roman" panose="02020603050405020304" pitchFamily="18" charset="0"/>
              </a:rPr>
              <a:t>observed ceiling effects in all studies (n=5)</a:t>
            </a:r>
          </a:p>
          <a:p>
            <a:pPr marL="171450" marR="0" lvl="0" indent="-1714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</a:pPr>
            <a:r>
              <a:rPr lang="en-GB" altLang="en-US" sz="800" b="1" dirty="0">
                <a:solidFill>
                  <a:srgbClr val="00739D"/>
                </a:solidFill>
                <a:cs typeface="Times New Roman" panose="02020603050405020304" pitchFamily="18" charset="0"/>
              </a:rPr>
              <a:t>EQ-5D-5L</a:t>
            </a:r>
            <a:r>
              <a:rPr lang="en-GB" altLang="en-US" sz="800" dirty="0">
                <a:solidFill>
                  <a:srgbClr val="00739D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800" dirty="0">
                <a:cs typeface="Times New Roman" panose="02020603050405020304" pitchFamily="18" charset="0"/>
              </a:rPr>
              <a:t>had mixed reported ceiling effects (1 of 2 studies)</a:t>
            </a:r>
          </a:p>
          <a:p>
            <a:pPr marL="171450" marR="0" lvl="0" indent="-1714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</a:pPr>
            <a:r>
              <a:rPr lang="en-GB" altLang="en-US" sz="800" b="1" dirty="0">
                <a:solidFill>
                  <a:srgbClr val="00739D"/>
                </a:solidFill>
                <a:cs typeface="Times New Roman" panose="02020603050405020304" pitchFamily="18" charset="0"/>
              </a:rPr>
              <a:t>EQ-HWB-S</a:t>
            </a:r>
            <a:r>
              <a:rPr lang="en-GB" altLang="en-US" sz="800" dirty="0">
                <a:solidFill>
                  <a:srgbClr val="00739D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800" dirty="0">
                <a:cs typeface="Times New Roman" panose="02020603050405020304" pitchFamily="18" charset="0"/>
              </a:rPr>
              <a:t>observed no ceiling effects (1 of 1 studies)</a:t>
            </a:r>
          </a:p>
          <a:p>
            <a:pPr marL="171450" marR="0" lvl="0" indent="-1714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</a:pPr>
            <a:r>
              <a:rPr lang="en-GB" altLang="en-US" sz="800" b="1" dirty="0">
                <a:solidFill>
                  <a:srgbClr val="00739D"/>
                </a:solidFill>
                <a:cs typeface="Times New Roman" panose="02020603050405020304" pitchFamily="18" charset="0"/>
              </a:rPr>
              <a:t>SF-6D</a:t>
            </a:r>
            <a:r>
              <a:rPr lang="en-GB" altLang="en-US" sz="800" dirty="0">
                <a:cs typeface="Times New Roman" panose="02020603050405020304" pitchFamily="18" charset="0"/>
              </a:rPr>
              <a:t> observed no ceiling effects (1 of 1 studies)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800" b="1" dirty="0">
                <a:cs typeface="Times New Roman" panose="02020603050405020304" pitchFamily="18" charset="0"/>
              </a:rPr>
              <a:t>Structural validity </a:t>
            </a:r>
          </a:p>
          <a:p>
            <a:pPr marL="171450" marR="0" lvl="0" indent="-1714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GB" altLang="en-US" sz="800" dirty="0">
                <a:cs typeface="Times New Roman" panose="02020603050405020304" pitchFamily="18" charset="0"/>
              </a:rPr>
              <a:t>E</a:t>
            </a:r>
            <a:r>
              <a:rPr lang="en-US" altLang="en-US" sz="800" dirty="0" err="1">
                <a:cs typeface="Times New Roman" panose="02020603050405020304" pitchFamily="18" charset="0"/>
              </a:rPr>
              <a:t>xploratory</a:t>
            </a:r>
            <a:r>
              <a:rPr lang="en-US" altLang="en-US" sz="800" dirty="0">
                <a:cs typeface="Times New Roman" panose="02020603050405020304" pitchFamily="18" charset="0"/>
              </a:rPr>
              <a:t> factor analysis (n=1) studied the conceptual overlap between the </a:t>
            </a:r>
            <a:r>
              <a:rPr lang="en-US" altLang="en-US" sz="800" b="1" dirty="0">
                <a:solidFill>
                  <a:srgbClr val="00739D"/>
                </a:solidFill>
                <a:cs typeface="Times New Roman" panose="02020603050405020304" pitchFamily="18" charset="0"/>
              </a:rPr>
              <a:t>EQ-5D-3L</a:t>
            </a:r>
            <a:r>
              <a:rPr lang="en-US" altLang="en-US" sz="800" dirty="0">
                <a:cs typeface="Times New Roman" panose="02020603050405020304" pitchFamily="18" charset="0"/>
              </a:rPr>
              <a:t>, ASCOT-</a:t>
            </a:r>
            <a:r>
              <a:rPr lang="en-US" altLang="en-US" sz="800" dirty="0" err="1">
                <a:cs typeface="Times New Roman" panose="02020603050405020304" pitchFamily="18" charset="0"/>
              </a:rPr>
              <a:t>Carer</a:t>
            </a:r>
            <a:r>
              <a:rPr lang="en-US" altLang="en-US" sz="800" dirty="0">
                <a:cs typeface="Times New Roman" panose="02020603050405020304" pitchFamily="18" charset="0"/>
              </a:rPr>
              <a:t>, and </a:t>
            </a:r>
            <a:r>
              <a:rPr lang="en-US" altLang="en-US" sz="800" dirty="0" err="1">
                <a:cs typeface="Times New Roman" panose="02020603050405020304" pitchFamily="18" charset="0"/>
              </a:rPr>
              <a:t>Carer</a:t>
            </a:r>
            <a:r>
              <a:rPr lang="en-US" altLang="en-US" sz="800" dirty="0">
                <a:cs typeface="Times New Roman" panose="02020603050405020304" pitchFamily="18" charset="0"/>
              </a:rPr>
              <a:t> Experience Scale. </a:t>
            </a:r>
          </a:p>
          <a:p>
            <a:pPr marL="171450" marR="0" lvl="0" indent="-1714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sz="800" dirty="0">
                <a:cs typeface="Times New Roman" panose="02020603050405020304" pitchFamily="18" charset="0"/>
              </a:rPr>
              <a:t>Four of five domains, except anxiety and depression (did not load), do not overlap with the </a:t>
            </a:r>
            <a:r>
              <a:rPr lang="en-US" altLang="en-US" sz="800" dirty="0" err="1">
                <a:cs typeface="Times New Roman" panose="02020603050405020304" pitchFamily="18" charset="0"/>
              </a:rPr>
              <a:t>carer</a:t>
            </a:r>
            <a:r>
              <a:rPr lang="en-US" altLang="en-US" sz="800" dirty="0">
                <a:cs typeface="Times New Roman" panose="02020603050405020304" pitchFamily="18" charset="0"/>
              </a:rPr>
              <a:t> measures. </a:t>
            </a:r>
            <a:endParaRPr lang="en-GB" altLang="en-US" sz="800" dirty="0"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BBC1DB9-616D-4515-89A0-A15EC0F37487}"/>
              </a:ext>
            </a:extLst>
          </p:cNvPr>
          <p:cNvSpPr txBox="1"/>
          <p:nvPr/>
        </p:nvSpPr>
        <p:spPr>
          <a:xfrm>
            <a:off x="-7" y="-51760"/>
            <a:ext cx="12192000" cy="909274"/>
          </a:xfrm>
          <a:prstGeom prst="rect">
            <a:avLst/>
          </a:prstGeom>
          <a:solidFill>
            <a:srgbClr val="F6F6F6"/>
          </a:solidFill>
        </p:spPr>
        <p:txBody>
          <a:bodyPr wrap="square" tIns="72000" bIns="36000" rtlCol="0">
            <a:spAutoFit/>
          </a:bodyPr>
          <a:lstStyle/>
          <a:p>
            <a:pPr algn="ctr"/>
            <a:r>
              <a:rPr lang="en-GB" sz="1600" b="1" cap="all" dirty="0">
                <a:solidFill>
                  <a:srgbClr val="006DAE"/>
                </a:solidFill>
                <a:effectLst/>
                <a:latin typeface="Roboto Condensed Regular"/>
              </a:rPr>
              <a:t>The psychometric performance of generic preference-based measures in informal carers: </a:t>
            </a:r>
          </a:p>
          <a:p>
            <a:pPr algn="ctr">
              <a:spcAft>
                <a:spcPts val="300"/>
              </a:spcAft>
            </a:pPr>
            <a:r>
              <a:rPr lang="en-GB" sz="1600" b="1" cap="all" dirty="0">
                <a:solidFill>
                  <a:srgbClr val="006DAE"/>
                </a:solidFill>
                <a:effectLst/>
                <a:latin typeface="Roboto Condensed Regular"/>
              </a:rPr>
              <a:t>a systematic review of validation studies</a:t>
            </a:r>
          </a:p>
          <a:p>
            <a:pPr algn="ctr"/>
            <a:r>
              <a:rPr lang="en-GB" sz="105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Jan Faller</a:t>
            </a:r>
            <a:r>
              <a:rPr lang="en-GB" sz="1050" b="1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GB" sz="105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sz="105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Valeriia</a:t>
            </a:r>
            <a:r>
              <a:rPr lang="en-GB" sz="105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Sokolova</a:t>
            </a:r>
            <a:r>
              <a:rPr lang="en-GB" sz="1050" b="1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GB" sz="105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sz="105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Yared</a:t>
            </a:r>
            <a:r>
              <a:rPr lang="en-GB" sz="105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Belay</a:t>
            </a:r>
            <a:r>
              <a:rPr lang="en-GB" sz="1050" b="1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GB" sz="105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Cathy Mihalopoulos</a:t>
            </a:r>
            <a:r>
              <a:rPr lang="en-GB" sz="1050" b="1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GB" sz="105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Brendan Mulhern</a:t>
            </a:r>
            <a:r>
              <a:rPr lang="en-GB" sz="1050" b="1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GB" sz="105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Gang Chen</a:t>
            </a:r>
            <a:r>
              <a:rPr lang="en-GB" sz="1050" b="1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GB" sz="105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Lidia Engel</a:t>
            </a:r>
            <a:r>
              <a:rPr lang="en-GB" sz="1050" b="1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</a:p>
          <a:p>
            <a:pPr algn="ctr">
              <a:spcAft>
                <a:spcPts val="800"/>
              </a:spcAft>
            </a:pPr>
            <a:r>
              <a:rPr lang="en-GB" sz="7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GB" sz="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Monash University Health Economics Group, Monash University; </a:t>
            </a:r>
            <a:r>
              <a:rPr lang="en-GB" sz="7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GB" sz="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Centre for Health Economics Research and Evaluation, University of Technology Sydney; </a:t>
            </a:r>
            <a:r>
              <a:rPr lang="en-GB" sz="7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GB" sz="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Centre for Health Economics, Monash University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3432884-A009-4895-B14B-36A0FB4F187C}"/>
              </a:ext>
            </a:extLst>
          </p:cNvPr>
          <p:cNvSpPr txBox="1"/>
          <p:nvPr/>
        </p:nvSpPr>
        <p:spPr>
          <a:xfrm>
            <a:off x="79013" y="854204"/>
            <a:ext cx="3959999" cy="169277"/>
          </a:xfrm>
          <a:prstGeom prst="rect">
            <a:avLst/>
          </a:prstGeom>
          <a:solidFill>
            <a:srgbClr val="006DAE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AU" sz="1100" b="1" cap="all" dirty="0">
                <a:solidFill>
                  <a:schemeClr val="bg1"/>
                </a:solidFill>
              </a:rPr>
              <a:t>Background and Objective</a:t>
            </a:r>
            <a:endParaRPr lang="en-GB" sz="1100" b="1" cap="all" dirty="0">
              <a:solidFill>
                <a:schemeClr val="bg1"/>
              </a:solidFill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66946ED-2F56-4EE0-B001-074181A137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7841020"/>
              </p:ext>
            </p:extLst>
          </p:nvPr>
        </p:nvGraphicFramePr>
        <p:xfrm>
          <a:off x="79013" y="3518901"/>
          <a:ext cx="3960000" cy="3268802"/>
        </p:xfrm>
        <a:graphic>
          <a:graphicData uri="http://schemas.openxmlformats.org/drawingml/2006/table">
            <a:tbl>
              <a:tblPr firstRow="1" firstCol="1" bandRow="1">
                <a:tableStyleId>{5FD0F851-EC5A-4D38-B0AD-8093EC10F338}</a:tableStyleId>
              </a:tblPr>
              <a:tblGrid>
                <a:gridCol w="798947">
                  <a:extLst>
                    <a:ext uri="{9D8B030D-6E8A-4147-A177-3AD203B41FA5}">
                      <a16:colId xmlns:a16="http://schemas.microsoft.com/office/drawing/2014/main" val="1726088651"/>
                    </a:ext>
                  </a:extLst>
                </a:gridCol>
                <a:gridCol w="451579">
                  <a:extLst>
                    <a:ext uri="{9D8B030D-6E8A-4147-A177-3AD203B41FA5}">
                      <a16:colId xmlns:a16="http://schemas.microsoft.com/office/drawing/2014/main" val="358815916"/>
                    </a:ext>
                  </a:extLst>
                </a:gridCol>
                <a:gridCol w="451579">
                  <a:extLst>
                    <a:ext uri="{9D8B030D-6E8A-4147-A177-3AD203B41FA5}">
                      <a16:colId xmlns:a16="http://schemas.microsoft.com/office/drawing/2014/main" val="4273563318"/>
                    </a:ext>
                  </a:extLst>
                </a:gridCol>
                <a:gridCol w="451579">
                  <a:extLst>
                    <a:ext uri="{9D8B030D-6E8A-4147-A177-3AD203B41FA5}">
                      <a16:colId xmlns:a16="http://schemas.microsoft.com/office/drawing/2014/main" val="2222676420"/>
                    </a:ext>
                  </a:extLst>
                </a:gridCol>
                <a:gridCol w="451579">
                  <a:extLst>
                    <a:ext uri="{9D8B030D-6E8A-4147-A177-3AD203B41FA5}">
                      <a16:colId xmlns:a16="http://schemas.microsoft.com/office/drawing/2014/main" val="2170154119"/>
                    </a:ext>
                  </a:extLst>
                </a:gridCol>
                <a:gridCol w="451579">
                  <a:extLst>
                    <a:ext uri="{9D8B030D-6E8A-4147-A177-3AD203B41FA5}">
                      <a16:colId xmlns:a16="http://schemas.microsoft.com/office/drawing/2014/main" val="4214651149"/>
                    </a:ext>
                  </a:extLst>
                </a:gridCol>
                <a:gridCol w="451579">
                  <a:extLst>
                    <a:ext uri="{9D8B030D-6E8A-4147-A177-3AD203B41FA5}">
                      <a16:colId xmlns:a16="http://schemas.microsoft.com/office/drawing/2014/main" val="1971170741"/>
                    </a:ext>
                  </a:extLst>
                </a:gridCol>
                <a:gridCol w="451579">
                  <a:extLst>
                    <a:ext uri="{9D8B030D-6E8A-4147-A177-3AD203B41FA5}">
                      <a16:colId xmlns:a16="http://schemas.microsoft.com/office/drawing/2014/main" val="3767215767"/>
                    </a:ext>
                  </a:extLst>
                </a:gridCol>
              </a:tblGrid>
              <a:tr h="0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dirty="0">
                          <a:solidFill>
                            <a:schemeClr val="bg1"/>
                          </a:solidFill>
                          <a:effectLst/>
                        </a:rPr>
                        <a:t> SUMMARY</a:t>
                      </a:r>
                      <a:r>
                        <a:rPr lang="en-GB" sz="70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OF PSYCHOMETRIC EVIDENCE </a:t>
                      </a:r>
                      <a:endParaRPr lang="en-GB" sz="7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05050">
                        <a:alpha val="9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65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DA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65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DA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65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DA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65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DA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65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DA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65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DA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65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DA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69023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7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DA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50" dirty="0">
                          <a:solidFill>
                            <a:schemeClr val="bg1"/>
                          </a:solidFill>
                          <a:effectLst/>
                        </a:rPr>
                        <a:t>EQ-5D-3L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DA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50" dirty="0">
                          <a:solidFill>
                            <a:schemeClr val="bg1"/>
                          </a:solidFill>
                          <a:effectLst/>
                        </a:rPr>
                        <a:t>EQ-5D-5L</a:t>
                      </a:r>
                      <a:endParaRPr lang="en-GB" sz="65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DA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50" dirty="0">
                          <a:solidFill>
                            <a:schemeClr val="bg1"/>
                          </a:solidFill>
                          <a:effectLst/>
                        </a:rPr>
                        <a:t>EQ-HWB-S</a:t>
                      </a:r>
                      <a:endParaRPr lang="en-GB" sz="65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DA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50" dirty="0">
                          <a:solidFill>
                            <a:schemeClr val="bg1"/>
                          </a:solidFill>
                          <a:effectLst/>
                        </a:rPr>
                        <a:t>HUI2</a:t>
                      </a:r>
                      <a:endParaRPr lang="en-GB" sz="65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DA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50" dirty="0">
                          <a:solidFill>
                            <a:schemeClr val="bg1"/>
                          </a:solidFill>
                          <a:effectLst/>
                        </a:rPr>
                        <a:t>HUI3</a:t>
                      </a:r>
                      <a:endParaRPr lang="en-GB" sz="65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DA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50" dirty="0">
                          <a:solidFill>
                            <a:schemeClr val="bg1"/>
                          </a:solidFill>
                          <a:effectLst/>
                        </a:rPr>
                        <a:t>SF-6D</a:t>
                      </a:r>
                      <a:endParaRPr lang="en-GB" sz="65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DA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50" dirty="0">
                          <a:solidFill>
                            <a:schemeClr val="bg1"/>
                          </a:solidFill>
                          <a:effectLst/>
                        </a:rPr>
                        <a:t>QWB-SA</a:t>
                      </a:r>
                      <a:endParaRPr lang="en-GB" sz="65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DA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106509"/>
                  </a:ext>
                </a:extLst>
              </a:tr>
              <a:tr h="0">
                <a:tc gridSpan="8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50" dirty="0">
                          <a:solidFill>
                            <a:schemeClr val="bg1"/>
                          </a:solidFill>
                          <a:effectLst/>
                        </a:rPr>
                        <a:t>All studies (n=19)</a:t>
                      </a:r>
                      <a:endParaRPr lang="en-GB" sz="65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505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82581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50" dirty="0">
                          <a:effectLst/>
                        </a:rPr>
                        <a:t>Known-group validity</a:t>
                      </a:r>
                      <a:endParaRPr lang="en-GB" sz="65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  <a:sym typeface="Wingdings 2" panose="05020102010507070707" pitchFamily="18" charset="2"/>
                        </a:rPr>
                        <a:t></a:t>
                      </a:r>
                      <a:r>
                        <a:rPr lang="en-GB" sz="700" dirty="0">
                          <a:effectLst/>
                        </a:rPr>
                        <a:t>±±±±±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  <a:sym typeface="Wingdings 2" panose="05020102010507070707" pitchFamily="18" charset="2"/>
                        </a:rPr>
                        <a:t></a:t>
                      </a:r>
                      <a:r>
                        <a:rPr lang="en-GB" sz="700" dirty="0">
                          <a:effectLst/>
                        </a:rPr>
                        <a:t>±±±</a:t>
                      </a:r>
                      <a:r>
                        <a:rPr lang="en-GB" sz="600" dirty="0">
                          <a:effectLst/>
                          <a:sym typeface="Wingdings 2" panose="05020102010507070707" pitchFamily="18" charset="2"/>
                        </a:rPr>
                        <a:t>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  <a:sym typeface="Wingdings 2" panose="05020102010507070707" pitchFamily="18" charset="2"/>
                        </a:rPr>
                        <a:t></a:t>
                      </a:r>
                      <a:r>
                        <a:rPr lang="en-GB" sz="700" dirty="0">
                          <a:effectLst/>
                        </a:rPr>
                        <a:t>±</a:t>
                      </a:r>
                      <a:r>
                        <a:rPr lang="en-GB" sz="600" dirty="0">
                          <a:effectLst/>
                          <a:sym typeface="Wingdings 2" panose="05020102010507070707" pitchFamily="18" charset="2"/>
                        </a:rPr>
                        <a:t>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  <a:sym typeface="Wingdings 2" panose="05020102010507070707" pitchFamily="18" charset="2"/>
                        </a:rPr>
                        <a:t>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  <a:sym typeface="Wingdings 2" panose="05020102010507070707" pitchFamily="18" charset="2"/>
                        </a:rPr>
                        <a:t></a:t>
                      </a:r>
                      <a:r>
                        <a:rPr lang="en-GB" sz="700" dirty="0">
                          <a:effectLst/>
                        </a:rPr>
                        <a:t>±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  <a:sym typeface="Wingdings 2" panose="05020102010507070707" pitchFamily="18" charset="2"/>
                        </a:rPr>
                        <a:t></a:t>
                      </a:r>
                      <a:r>
                        <a:rPr lang="en-GB" sz="700" dirty="0">
                          <a:effectLst/>
                        </a:rPr>
                        <a:t>±±±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  <a:sym typeface="Wingdings 2" panose="05020102010507070707" pitchFamily="18" charset="2"/>
                        </a:rPr>
                        <a:t>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24584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50" dirty="0">
                          <a:effectLst/>
                        </a:rPr>
                        <a:t>Convergent validity</a:t>
                      </a:r>
                      <a:endParaRPr lang="en-GB" sz="65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  <a:sym typeface="Wingdings 2" panose="05020102010507070707" pitchFamily="18" charset="2"/>
                        </a:rPr>
                        <a:t></a:t>
                      </a:r>
                      <a:r>
                        <a:rPr lang="en-GB" sz="700" dirty="0">
                          <a:effectLst/>
                        </a:rPr>
                        <a:t>±±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  <a:sym typeface="Wingdings 2" panose="05020102010507070707" pitchFamily="18" charset="2"/>
                        </a:rPr>
                        <a:t></a:t>
                      </a:r>
                      <a:r>
                        <a:rPr lang="en-GB" sz="700" dirty="0">
                          <a:effectLst/>
                        </a:rPr>
                        <a:t>±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  <a:sym typeface="Wingdings 2" panose="05020102010507070707" pitchFamily="18" charset="2"/>
                        </a:rPr>
                        <a:t>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700" dirty="0">
                          <a:effectLst/>
                        </a:rPr>
                        <a:t>±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  <a:sym typeface="Wingdings 2" panose="05020102010507070707" pitchFamily="18" charset="2"/>
                        </a:rPr>
                        <a:t></a:t>
                      </a:r>
                      <a:r>
                        <a:rPr lang="en-GB" sz="700" dirty="0">
                          <a:effectLst/>
                        </a:rPr>
                        <a:t>±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  <a:sym typeface="Wingdings 2" panose="05020102010507070707" pitchFamily="18" charset="2"/>
                        </a:rPr>
                        <a:t></a:t>
                      </a:r>
                      <a:r>
                        <a:rPr lang="en-GB" sz="700" dirty="0">
                          <a:effectLst/>
                        </a:rPr>
                        <a:t>±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700" dirty="0">
                          <a:effectLst/>
                        </a:rPr>
                        <a:t>±±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6F6F6">
                        <a:alpha val="9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07075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50" dirty="0">
                          <a:effectLst/>
                        </a:rPr>
                        <a:t>Responsiveness</a:t>
                      </a:r>
                      <a:endParaRPr lang="en-GB" sz="65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700" dirty="0">
                          <a:effectLst/>
                        </a:rPr>
                        <a:t>±</a:t>
                      </a:r>
                      <a:r>
                        <a:rPr lang="en-GB" sz="600" dirty="0">
                          <a:effectLst/>
                          <a:sym typeface="Wingdings 2" panose="05020102010507070707" pitchFamily="18" charset="2"/>
                        </a:rPr>
                        <a:t>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700" dirty="0">
                          <a:effectLst/>
                        </a:rPr>
                        <a:t>±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  <a:sym typeface="Wingdings 2" panose="05020102010507070707" pitchFamily="18" charset="2"/>
                        </a:rPr>
                        <a:t>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GB" sz="7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63236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50" dirty="0">
                          <a:effectLst/>
                        </a:rPr>
                        <a:t>Test-retest reliability</a:t>
                      </a:r>
                      <a:endParaRPr lang="en-GB" sz="65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700" dirty="0">
                          <a:effectLst/>
                        </a:rPr>
                        <a:t>±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  <a:sym typeface="Wingdings 2" panose="05020102010507070707" pitchFamily="18" charset="2"/>
                        </a:rPr>
                        <a:t></a:t>
                      </a:r>
                      <a:r>
                        <a:rPr lang="en-GB" sz="700" dirty="0">
                          <a:effectLst/>
                        </a:rPr>
                        <a:t>±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700" dirty="0">
                          <a:effectLst/>
                        </a:rPr>
                        <a:t>±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6F6F6">
                        <a:alpha val="9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26053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50" dirty="0">
                          <a:effectLst/>
                        </a:rPr>
                        <a:t>Ceiling effect</a:t>
                      </a:r>
                      <a:endParaRPr lang="en-GB" sz="65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  <a:sym typeface="Wingdings 2" panose="05020102010507070707" pitchFamily="18" charset="2"/>
                        </a:rPr>
                        <a:t>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  <a:sym typeface="Wingdings 2" panose="05020102010507070707" pitchFamily="18" charset="2"/>
                        </a:rPr>
                        <a:t>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  <a:sym typeface="Wingdings 2" panose="05020102010507070707" pitchFamily="18" charset="2"/>
                        </a:rPr>
                        <a:t>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  <a:sym typeface="Wingdings 2" panose="05020102010507070707" pitchFamily="18" charset="2"/>
                        </a:rPr>
                        <a:t>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3225636"/>
                  </a:ext>
                </a:extLst>
              </a:tr>
              <a:tr h="0">
                <a:tc gridSpan="8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50" dirty="0">
                          <a:solidFill>
                            <a:schemeClr val="bg1"/>
                          </a:solidFill>
                          <a:effectLst/>
                        </a:rPr>
                        <a:t>Children care recipients (n=6)</a:t>
                      </a:r>
                      <a:endParaRPr lang="en-GB" sz="65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505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11887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50" dirty="0">
                          <a:effectLst/>
                        </a:rPr>
                        <a:t>Known-group validity</a:t>
                      </a:r>
                      <a:endParaRPr lang="en-GB" sz="65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  <a:sym typeface="Wingdings 2" panose="05020102010507070707" pitchFamily="18" charset="2"/>
                        </a:rPr>
                        <a:t></a:t>
                      </a:r>
                      <a:r>
                        <a:rPr lang="en-GB" sz="700" dirty="0">
                          <a:effectLst/>
                        </a:rPr>
                        <a:t>±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700" dirty="0">
                          <a:effectLst/>
                        </a:rPr>
                        <a:t>±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  <a:sym typeface="Wingdings 2" panose="05020102010507070707" pitchFamily="18" charset="2"/>
                        </a:rPr>
                        <a:t>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 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  <a:sym typeface="Wingdings 2" panose="05020102010507070707" pitchFamily="18" charset="2"/>
                        </a:rPr>
                        <a:t>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  <a:sym typeface="Wingdings 2" panose="05020102010507070707" pitchFamily="18" charset="2"/>
                        </a:rPr>
                        <a:t></a:t>
                      </a:r>
                      <a:r>
                        <a:rPr lang="en-GB" sz="700" dirty="0">
                          <a:effectLst/>
                        </a:rPr>
                        <a:t>±±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  <a:sym typeface="Wingdings 2" panose="05020102010507070707" pitchFamily="18" charset="2"/>
                        </a:rPr>
                        <a:t>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90713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50" dirty="0">
                          <a:effectLst/>
                        </a:rPr>
                        <a:t>Convergent validity</a:t>
                      </a:r>
                      <a:endParaRPr lang="en-GB" sz="65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  <a:sym typeface="Wingdings 2" panose="05020102010507070707" pitchFamily="18" charset="2"/>
                        </a:rPr>
                        <a:t>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700" dirty="0">
                          <a:effectLst/>
                        </a:rPr>
                        <a:t>±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  <a:sym typeface="Wingdings 2" panose="05020102010507070707" pitchFamily="18" charset="2"/>
                        </a:rPr>
                        <a:t></a:t>
                      </a:r>
                      <a:r>
                        <a:rPr lang="en-GB" sz="600" dirty="0">
                          <a:effectLst/>
                        </a:rPr>
                        <a:t> 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 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700" dirty="0">
                          <a:effectLst/>
                        </a:rPr>
                        <a:t>±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  <a:sym typeface="Wingdings 2" panose="05020102010507070707" pitchFamily="18" charset="2"/>
                        </a:rPr>
                        <a:t></a:t>
                      </a:r>
                      <a:r>
                        <a:rPr lang="en-GB" sz="700" dirty="0">
                          <a:effectLst/>
                        </a:rPr>
                        <a:t>±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700" dirty="0">
                          <a:effectLst/>
                        </a:rPr>
                        <a:t>±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6F6F6">
                        <a:alpha val="9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35637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50" dirty="0">
                          <a:effectLst/>
                        </a:rPr>
                        <a:t>Responsiveness</a:t>
                      </a:r>
                      <a:endParaRPr lang="en-GB" sz="65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 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700" dirty="0">
                          <a:effectLst/>
                        </a:rPr>
                        <a:t>±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700" dirty="0">
                          <a:effectLst/>
                        </a:rPr>
                        <a:t>±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 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 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  <a:sym typeface="Wingdings 2" panose="05020102010507070707" pitchFamily="18" charset="2"/>
                        </a:rPr>
                        <a:t>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>
                          <a:effectLst/>
                        </a:rPr>
                        <a:t> </a:t>
                      </a:r>
                      <a:endParaRPr lang="en-GB" sz="7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37251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50" dirty="0">
                          <a:effectLst/>
                        </a:rPr>
                        <a:t>Test-retest reliability</a:t>
                      </a:r>
                      <a:endParaRPr lang="en-GB" sz="65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 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 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700" dirty="0">
                          <a:effectLst/>
                        </a:rPr>
                        <a:t>±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 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 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 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 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6F6F6">
                        <a:alpha val="9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02892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50" dirty="0">
                          <a:effectLst/>
                        </a:rPr>
                        <a:t>Ceiling effect</a:t>
                      </a:r>
                      <a:endParaRPr lang="en-GB" sz="65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  <a:sym typeface="Wingdings 2" panose="05020102010507070707" pitchFamily="18" charset="2"/>
                        </a:rPr>
                        <a:t>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>
                          <a:effectLst/>
                        </a:rPr>
                        <a:t> </a:t>
                      </a:r>
                      <a:endParaRPr lang="en-GB" sz="7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>
                          <a:effectLst/>
                        </a:rPr>
                        <a:t> </a:t>
                      </a:r>
                      <a:endParaRPr lang="en-GB" sz="7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 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 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 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 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4519008"/>
                  </a:ext>
                </a:extLst>
              </a:tr>
              <a:tr h="0">
                <a:tc gridSpan="8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50" dirty="0">
                          <a:solidFill>
                            <a:schemeClr val="bg1"/>
                          </a:solidFill>
                          <a:effectLst/>
                        </a:rPr>
                        <a:t>Adult care recipients (n=8)</a:t>
                      </a:r>
                      <a:r>
                        <a:rPr lang="en-GB" sz="6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GB" sz="700" dirty="0"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505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 </a:t>
                      </a:r>
                      <a:endParaRPr lang="en-GB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 </a:t>
                      </a:r>
                      <a:endParaRPr lang="en-GB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>
                          <a:effectLst/>
                        </a:rPr>
                        <a:t> 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 </a:t>
                      </a:r>
                      <a:endParaRPr lang="en-GB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>
                          <a:effectLst/>
                        </a:rPr>
                        <a:t> 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>
                          <a:effectLst/>
                        </a:rPr>
                        <a:t> 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 </a:t>
                      </a:r>
                      <a:endParaRPr lang="en-GB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493276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50" dirty="0">
                          <a:effectLst/>
                        </a:rPr>
                        <a:t>Known-group validity</a:t>
                      </a:r>
                      <a:endParaRPr lang="en-GB" sz="65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700" dirty="0">
                          <a:effectLst/>
                        </a:rPr>
                        <a:t>±±±±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  <a:sym typeface="Wingdings 2" panose="05020102010507070707" pitchFamily="18" charset="2"/>
                        </a:rPr>
                        <a:t></a:t>
                      </a:r>
                      <a:r>
                        <a:rPr lang="en-GB" sz="600" dirty="0">
                          <a:effectLst/>
                        </a:rPr>
                        <a:t> </a:t>
                      </a:r>
                      <a:r>
                        <a:rPr lang="en-GB" sz="600" dirty="0">
                          <a:effectLst/>
                          <a:sym typeface="Wingdings 2" panose="05020102010507070707" pitchFamily="18" charset="2"/>
                        </a:rPr>
                        <a:t></a:t>
                      </a:r>
                      <a:r>
                        <a:rPr lang="en-GB" sz="700" dirty="0">
                          <a:effectLst/>
                        </a:rPr>
                        <a:t> ±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>
                          <a:effectLst/>
                        </a:rPr>
                        <a:t>±</a:t>
                      </a:r>
                      <a:endParaRPr lang="en-GB" sz="7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>
                          <a:effectLst/>
                        </a:rPr>
                        <a:t> </a:t>
                      </a:r>
                      <a:endParaRPr lang="en-GB" sz="7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700">
                          <a:effectLst/>
                        </a:rPr>
                        <a:t>±</a:t>
                      </a:r>
                      <a:endParaRPr lang="en-GB" sz="7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700" dirty="0">
                          <a:effectLst/>
                        </a:rPr>
                        <a:t>±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>
                          <a:effectLst/>
                        </a:rPr>
                        <a:t> </a:t>
                      </a:r>
                      <a:endParaRPr lang="en-GB" sz="7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83745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50" dirty="0">
                          <a:effectLst/>
                        </a:rPr>
                        <a:t>Convergent validity</a:t>
                      </a:r>
                      <a:endParaRPr lang="en-GB" sz="65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  <a:sym typeface="Wingdings 2" panose="05020102010507070707" pitchFamily="18" charset="2"/>
                        </a:rPr>
                        <a:t></a:t>
                      </a:r>
                      <a:r>
                        <a:rPr lang="en-GB" sz="700" dirty="0">
                          <a:effectLst/>
                          <a:sym typeface="Wingdings 2" panose="05020102010507070707" pitchFamily="18" charset="2"/>
                        </a:rPr>
                        <a:t></a:t>
                      </a:r>
                      <a:r>
                        <a:rPr lang="en-GB" sz="700" dirty="0">
                          <a:effectLst/>
                        </a:rPr>
                        <a:t>±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  <a:sym typeface="Wingdings 2" panose="05020102010507070707" pitchFamily="18" charset="2"/>
                        </a:rPr>
                        <a:t></a:t>
                      </a:r>
                      <a:r>
                        <a:rPr lang="en-GB" sz="600" dirty="0">
                          <a:effectLst/>
                        </a:rPr>
                        <a:t> </a:t>
                      </a:r>
                      <a:r>
                        <a:rPr lang="en-GB" sz="600" dirty="0">
                          <a:effectLst/>
                          <a:sym typeface="Wingdings 2" panose="05020102010507070707" pitchFamily="18" charset="2"/>
                        </a:rPr>
                        <a:t></a:t>
                      </a:r>
                      <a:r>
                        <a:rPr lang="en-GB" sz="700" dirty="0">
                          <a:effectLst/>
                          <a:sym typeface="Wingdings 2" panose="05020102010507070707" pitchFamily="18" charset="2"/>
                        </a:rPr>
                        <a:t>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  <a:sym typeface="Wingdings 2" panose="05020102010507070707" pitchFamily="18" charset="2"/>
                        </a:rPr>
                        <a:t>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 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  <a:sym typeface="Wingdings 2" panose="05020102010507070707" pitchFamily="18" charset="2"/>
                        </a:rPr>
                        <a:t>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  <a:sym typeface="Wingdings 2" panose="05020102010507070707" pitchFamily="18" charset="2"/>
                        </a:rPr>
                        <a:t>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700" dirty="0">
                          <a:effectLst/>
                        </a:rPr>
                        <a:t>±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6F6F6">
                        <a:alpha val="9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62502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50" dirty="0">
                          <a:effectLst/>
                        </a:rPr>
                        <a:t>Test-retest reliability</a:t>
                      </a:r>
                      <a:endParaRPr lang="en-GB" sz="65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700">
                          <a:effectLst/>
                        </a:rPr>
                        <a:t>±</a:t>
                      </a:r>
                      <a:endParaRPr lang="en-GB" sz="7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>
                          <a:effectLst/>
                          <a:sym typeface="Wingdings 2" panose="05020102010507070707" pitchFamily="18" charset="2"/>
                        </a:rPr>
                        <a:t></a:t>
                      </a:r>
                      <a:r>
                        <a:rPr lang="en-GB" sz="600">
                          <a:effectLst/>
                        </a:rPr>
                        <a:t> </a:t>
                      </a:r>
                      <a:r>
                        <a:rPr lang="en-GB" sz="700">
                          <a:effectLst/>
                        </a:rPr>
                        <a:t>±</a:t>
                      </a:r>
                      <a:endParaRPr lang="en-GB" sz="7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 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 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 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 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 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08807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50" dirty="0">
                          <a:effectLst/>
                        </a:rPr>
                        <a:t>Ceiling effect</a:t>
                      </a:r>
                      <a:endParaRPr lang="en-GB" sz="65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  <a:sym typeface="Wingdings 2" panose="05020102010507070707" pitchFamily="18" charset="2"/>
                        </a:rPr>
                        <a:t>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>
                          <a:effectLst/>
                          <a:sym typeface="Wingdings 2" panose="05020102010507070707" pitchFamily="18" charset="2"/>
                        </a:rPr>
                        <a:t></a:t>
                      </a:r>
                      <a:r>
                        <a:rPr lang="en-GB" sz="600">
                          <a:effectLst/>
                        </a:rPr>
                        <a:t> </a:t>
                      </a:r>
                      <a:r>
                        <a:rPr lang="en-GB" sz="600">
                          <a:effectLst/>
                          <a:sym typeface="Wingdings 2" panose="05020102010507070707" pitchFamily="18" charset="2"/>
                        </a:rPr>
                        <a:t></a:t>
                      </a:r>
                      <a:endParaRPr lang="en-GB" sz="7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  <a:sym typeface="Wingdings 2" panose="05020102010507070707" pitchFamily="18" charset="2"/>
                        </a:rPr>
                        <a:t>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>
                          <a:effectLst/>
                        </a:rPr>
                        <a:t> </a:t>
                      </a:r>
                      <a:endParaRPr lang="en-GB" sz="7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>
                          <a:effectLst/>
                        </a:rPr>
                        <a:t> </a:t>
                      </a:r>
                      <a:endParaRPr lang="en-GB" sz="7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  <a:sym typeface="Wingdings 2" panose="05020102010507070707" pitchFamily="18" charset="2"/>
                        </a:rPr>
                        <a:t>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 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6F6F6">
                        <a:alpha val="9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4708164"/>
                  </a:ext>
                </a:extLst>
              </a:tr>
              <a:tr h="0">
                <a:tc gridSpan="8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50" dirty="0">
                          <a:solidFill>
                            <a:schemeClr val="bg1"/>
                          </a:solidFill>
                          <a:effectLst/>
                        </a:rPr>
                        <a:t>Older adult care recipients (n=4)</a:t>
                      </a:r>
                      <a:endParaRPr lang="en-GB" sz="65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505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93714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50" dirty="0">
                          <a:effectLst/>
                        </a:rPr>
                        <a:t>Known-group validity</a:t>
                      </a:r>
                      <a:endParaRPr lang="en-GB" sz="65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  <a:sym typeface="Wingdings 2" panose="05020102010507070707" pitchFamily="18" charset="2"/>
                        </a:rPr>
                        <a:t>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700">
                          <a:effectLst/>
                        </a:rPr>
                        <a:t>±</a:t>
                      </a:r>
                      <a:endParaRPr lang="en-GB" sz="7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 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>
                          <a:effectLst/>
                          <a:sym typeface="Wingdings 2" panose="05020102010507070707" pitchFamily="18" charset="2"/>
                        </a:rPr>
                        <a:t></a:t>
                      </a:r>
                      <a:endParaRPr lang="en-GB" sz="7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>
                          <a:effectLst/>
                        </a:rPr>
                        <a:t> </a:t>
                      </a:r>
                      <a:endParaRPr lang="en-GB" sz="7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 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 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9230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50" dirty="0">
                          <a:effectLst/>
                        </a:rPr>
                        <a:t>Convergent validity</a:t>
                      </a:r>
                      <a:endParaRPr lang="en-GB" sz="65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  <a:sym typeface="Wingdings 2" panose="05020102010507070707" pitchFamily="18" charset="2"/>
                        </a:rPr>
                        <a:t></a:t>
                      </a:r>
                      <a:r>
                        <a:rPr lang="en-GB" sz="700" dirty="0">
                          <a:effectLst/>
                        </a:rPr>
                        <a:t>±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  <a:sym typeface="Wingdings 2" panose="05020102010507070707" pitchFamily="18" charset="2"/>
                        </a:rPr>
                        <a:t>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 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700">
                          <a:effectLst/>
                        </a:rPr>
                        <a:t>±</a:t>
                      </a:r>
                      <a:endParaRPr lang="en-GB" sz="7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 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 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 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6F6F6">
                        <a:alpha val="9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4878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50" dirty="0">
                          <a:effectLst/>
                        </a:rPr>
                        <a:t>Responsiveness</a:t>
                      </a:r>
                      <a:endParaRPr lang="en-GB" sz="65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>
                          <a:effectLst/>
                        </a:rPr>
                        <a:t> </a:t>
                      </a:r>
                      <a:endParaRPr lang="en-GB" sz="7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  <a:sym typeface="Wingdings 2" panose="05020102010507070707" pitchFamily="18" charset="2"/>
                        </a:rPr>
                        <a:t>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 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 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 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 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 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28940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50" dirty="0">
                          <a:effectLst/>
                        </a:rPr>
                        <a:t>Ceiling effect</a:t>
                      </a:r>
                      <a:endParaRPr lang="en-GB" sz="65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>
                          <a:effectLst/>
                          <a:sym typeface="Wingdings 2" panose="05020102010507070707" pitchFamily="18" charset="2"/>
                        </a:rPr>
                        <a:t></a:t>
                      </a:r>
                      <a:endParaRPr lang="en-GB" sz="7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>
                          <a:effectLst/>
                        </a:rPr>
                        <a:t> </a:t>
                      </a:r>
                      <a:endParaRPr lang="en-GB" sz="7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 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 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 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 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 </a:t>
                      </a:r>
                      <a:endParaRPr lang="en-GB" sz="7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6F6F6">
                        <a:alpha val="9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1196664"/>
                  </a:ext>
                </a:extLst>
              </a:tr>
              <a:tr h="0">
                <a:tc gridSpan="8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50" dirty="0">
                          <a:solidFill>
                            <a:schemeClr val="bg1"/>
                          </a:solidFill>
                          <a:effectLst/>
                        </a:rPr>
                        <a:t>General population (n=1)</a:t>
                      </a:r>
                      <a:endParaRPr lang="en-GB" sz="65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505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1962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50" dirty="0">
                          <a:effectLst/>
                        </a:rPr>
                        <a:t>Known-group validity</a:t>
                      </a:r>
                      <a:endParaRPr lang="en-GB" sz="65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GB" sz="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700" dirty="0">
                          <a:effectLst/>
                          <a:sym typeface="Wingdings 2" panose="05020102010507070707" pitchFamily="18" charset="2"/>
                        </a:rPr>
                        <a:t></a:t>
                      </a:r>
                      <a:endParaRPr lang="en-GB" sz="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700" dirty="0">
                          <a:effectLst/>
                          <a:sym typeface="Wingdings 2" panose="05020102010507070707" pitchFamily="18" charset="2"/>
                        </a:rPr>
                        <a:t></a:t>
                      </a:r>
                      <a:endParaRPr lang="en-GB" sz="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GB" sz="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GB" sz="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GB" sz="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GB" sz="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8968525"/>
                  </a:ext>
                </a:extLst>
              </a:tr>
              <a:tr h="0">
                <a:tc gridSpan="8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5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Known-group validity: </a:t>
                      </a:r>
                      <a:r>
                        <a:rPr lang="en-GB" sz="5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 2" panose="05020102010507070707" pitchFamily="18" charset="2"/>
                        </a:rPr>
                        <a:t></a:t>
                      </a:r>
                      <a:r>
                        <a:rPr lang="en-GB" sz="5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discrimination evidence; ± - mixed evidence; </a:t>
                      </a:r>
                      <a:r>
                        <a:rPr lang="en-GB" sz="5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 2" panose="05020102010507070707" pitchFamily="18" charset="2"/>
                        </a:rPr>
                        <a:t></a:t>
                      </a:r>
                      <a:r>
                        <a:rPr lang="en-GB" sz="5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non-discrimination evidence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5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Convergent validity: </a:t>
                      </a:r>
                      <a:r>
                        <a:rPr lang="en-GB" sz="5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 2" panose="05020102010507070707" pitchFamily="18" charset="2"/>
                        </a:rPr>
                        <a:t></a:t>
                      </a:r>
                      <a:r>
                        <a:rPr lang="en-GB" sz="5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significant correlation; ± - mixed evidence; </a:t>
                      </a:r>
                      <a:r>
                        <a:rPr lang="en-GB" sz="5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 2" panose="05020102010507070707" pitchFamily="18" charset="2"/>
                        </a:rPr>
                        <a:t></a:t>
                      </a:r>
                      <a:r>
                        <a:rPr lang="en-GB" sz="5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non-significant correlation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5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Responsiveness: </a:t>
                      </a:r>
                      <a:r>
                        <a:rPr lang="en-GB" sz="5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 2" panose="05020102010507070707" pitchFamily="18" charset="2"/>
                        </a:rPr>
                        <a:t></a:t>
                      </a:r>
                      <a:r>
                        <a:rPr lang="en-GB" sz="5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significant gradient effect observed; ± - mixed evidence; </a:t>
                      </a:r>
                      <a:r>
                        <a:rPr lang="en-GB" sz="5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 2" panose="05020102010507070707" pitchFamily="18" charset="2"/>
                        </a:rPr>
                        <a:t></a:t>
                      </a:r>
                      <a:r>
                        <a:rPr lang="en-GB" sz="5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non-significant gradient effect observed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5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Test-retest reliability: </a:t>
                      </a:r>
                      <a:r>
                        <a:rPr lang="en-GB" sz="5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 2" panose="05020102010507070707" pitchFamily="18" charset="2"/>
                        </a:rPr>
                        <a:t></a:t>
                      </a:r>
                      <a:r>
                        <a:rPr lang="en-GB" sz="5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ICC or weighted Kappa ≥0.70; ± - mixed evidence; </a:t>
                      </a:r>
                      <a:r>
                        <a:rPr lang="en-GB" sz="5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 2" panose="05020102010507070707" pitchFamily="18" charset="2"/>
                        </a:rPr>
                        <a:t></a:t>
                      </a:r>
                      <a:r>
                        <a:rPr lang="en-GB" sz="5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ICC or weighted Kappa &lt;0.70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5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Ceiling effect: </a:t>
                      </a:r>
                      <a:r>
                        <a:rPr lang="en-GB" sz="5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 2" panose="05020102010507070707" pitchFamily="18" charset="2"/>
                        </a:rPr>
                        <a:t></a:t>
                      </a:r>
                      <a:r>
                        <a:rPr lang="en-GB" sz="5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effect present; </a:t>
                      </a:r>
                      <a:r>
                        <a:rPr lang="en-GB" sz="5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 2" panose="05020102010507070707" pitchFamily="18" charset="2"/>
                        </a:rPr>
                        <a:t></a:t>
                      </a:r>
                      <a:r>
                        <a:rPr lang="en-GB" sz="5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effect not present    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6F6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6706516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AC0351BB-1016-4059-AE4B-3C8B4F2302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3372060"/>
              </p:ext>
            </p:extLst>
          </p:nvPr>
        </p:nvGraphicFramePr>
        <p:xfrm>
          <a:off x="4115996" y="1764266"/>
          <a:ext cx="3961112" cy="2451600"/>
        </p:xfrm>
        <a:graphic>
          <a:graphicData uri="http://schemas.openxmlformats.org/drawingml/2006/table">
            <a:tbl>
              <a:tblPr firstRow="1" firstCol="1" bandRow="1">
                <a:tableStyleId>{5FD0F851-EC5A-4D38-B0AD-8093EC10F338}</a:tableStyleId>
              </a:tblPr>
              <a:tblGrid>
                <a:gridCol w="1587600">
                  <a:extLst>
                    <a:ext uri="{9D8B030D-6E8A-4147-A177-3AD203B41FA5}">
                      <a16:colId xmlns:a16="http://schemas.microsoft.com/office/drawing/2014/main" val="1523305828"/>
                    </a:ext>
                  </a:extLst>
                </a:gridCol>
                <a:gridCol w="334800">
                  <a:extLst>
                    <a:ext uri="{9D8B030D-6E8A-4147-A177-3AD203B41FA5}">
                      <a16:colId xmlns:a16="http://schemas.microsoft.com/office/drawing/2014/main" val="4286254314"/>
                    </a:ext>
                  </a:extLst>
                </a:gridCol>
                <a:gridCol w="334800">
                  <a:extLst>
                    <a:ext uri="{9D8B030D-6E8A-4147-A177-3AD203B41FA5}">
                      <a16:colId xmlns:a16="http://schemas.microsoft.com/office/drawing/2014/main" val="208935792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441509614"/>
                    </a:ext>
                  </a:extLst>
                </a:gridCol>
                <a:gridCol w="335978">
                  <a:extLst>
                    <a:ext uri="{9D8B030D-6E8A-4147-A177-3AD203B41FA5}">
                      <a16:colId xmlns:a16="http://schemas.microsoft.com/office/drawing/2014/main" val="1004755882"/>
                    </a:ext>
                  </a:extLst>
                </a:gridCol>
                <a:gridCol w="335978">
                  <a:extLst>
                    <a:ext uri="{9D8B030D-6E8A-4147-A177-3AD203B41FA5}">
                      <a16:colId xmlns:a16="http://schemas.microsoft.com/office/drawing/2014/main" val="3815080399"/>
                    </a:ext>
                  </a:extLst>
                </a:gridCol>
                <a:gridCol w="335978">
                  <a:extLst>
                    <a:ext uri="{9D8B030D-6E8A-4147-A177-3AD203B41FA5}">
                      <a16:colId xmlns:a16="http://schemas.microsoft.com/office/drawing/2014/main" val="2867284715"/>
                    </a:ext>
                  </a:extLst>
                </a:gridCol>
                <a:gridCol w="335978">
                  <a:extLst>
                    <a:ext uri="{9D8B030D-6E8A-4147-A177-3AD203B41FA5}">
                      <a16:colId xmlns:a16="http://schemas.microsoft.com/office/drawing/2014/main" val="1254150067"/>
                    </a:ext>
                  </a:extLst>
                </a:gridCol>
              </a:tblGrid>
              <a:tr h="108000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650" cap="all" dirty="0">
                          <a:solidFill>
                            <a:schemeClr val="bg1"/>
                          </a:solidFill>
                          <a:effectLst/>
                        </a:rPr>
                        <a:t> Known-Group validity </a:t>
                      </a:r>
                      <a:r>
                        <a:rPr lang="en-GB" sz="650" cap="none" baseline="0" dirty="0">
                          <a:solidFill>
                            <a:schemeClr val="bg1"/>
                          </a:solidFill>
                          <a:effectLst/>
                        </a:rPr>
                        <a:t>(groups relating to)</a:t>
                      </a:r>
                      <a:endParaRPr lang="en-GB" sz="650" cap="none" baseline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45" marR="68445" marT="0" marB="0" anchor="ctr">
                    <a:lnL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05050">
                        <a:alpha val="9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65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DA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65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DA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65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DA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65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DA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65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DA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65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DA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3265131"/>
                  </a:ext>
                </a:extLst>
              </a:tr>
              <a:tr h="108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650" cap="none" baseline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45" marR="68445" marT="0" marB="0" anchor="ctr">
                    <a:lnL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DA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50" cap="all" dirty="0">
                          <a:solidFill>
                            <a:schemeClr val="bg1"/>
                          </a:solidFill>
                          <a:effectLst/>
                        </a:rPr>
                        <a:t>EQ-5D-3L</a:t>
                      </a:r>
                      <a:endParaRPr lang="en-GB" sz="650" cap="none" baseline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DA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50" cap="all" dirty="0">
                          <a:solidFill>
                            <a:schemeClr val="bg1"/>
                          </a:solidFill>
                          <a:effectLst/>
                        </a:rPr>
                        <a:t>EQ-5D-5L</a:t>
                      </a:r>
                      <a:endParaRPr lang="en-GB" sz="65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DA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50" cap="all" dirty="0">
                          <a:solidFill>
                            <a:schemeClr val="bg1"/>
                          </a:solidFill>
                          <a:effectLst/>
                        </a:rPr>
                        <a:t>EQ-HWB-S</a:t>
                      </a:r>
                      <a:endParaRPr lang="en-GB" sz="65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DA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50" cap="all" dirty="0">
                          <a:solidFill>
                            <a:schemeClr val="bg1"/>
                          </a:solidFill>
                          <a:effectLst/>
                        </a:rPr>
                        <a:t>HUI2</a:t>
                      </a:r>
                      <a:endParaRPr lang="en-GB" sz="65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DA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50" cap="all" dirty="0">
                          <a:solidFill>
                            <a:schemeClr val="bg1"/>
                          </a:solidFill>
                          <a:effectLst/>
                        </a:rPr>
                        <a:t>HUI3</a:t>
                      </a:r>
                      <a:endParaRPr lang="en-GB" sz="65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DA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50" cap="all" dirty="0">
                          <a:solidFill>
                            <a:schemeClr val="bg1"/>
                          </a:solidFill>
                          <a:effectLst/>
                        </a:rPr>
                        <a:t>SF-6D</a:t>
                      </a:r>
                      <a:endParaRPr lang="en-GB" sz="65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DA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50" cap="all" dirty="0">
                          <a:solidFill>
                            <a:schemeClr val="bg1"/>
                          </a:solidFill>
                          <a:effectLst/>
                        </a:rPr>
                        <a:t>QWB-SA</a:t>
                      </a:r>
                      <a:endParaRPr lang="en-GB" sz="65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DA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0529542"/>
                  </a:ext>
                </a:extLst>
              </a:tr>
              <a:tr h="104400">
                <a:tc gridSpan="8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50" dirty="0">
                          <a:solidFill>
                            <a:schemeClr val="bg1"/>
                          </a:solidFill>
                          <a:effectLst/>
                        </a:rPr>
                        <a:t>Children</a:t>
                      </a:r>
                      <a:r>
                        <a:rPr lang="en-GB" sz="600" dirty="0">
                          <a:solidFill>
                            <a:schemeClr val="bg1"/>
                          </a:solidFill>
                          <a:effectLst/>
                        </a:rPr>
                        <a:t> care recipients</a:t>
                      </a:r>
                      <a:endParaRPr lang="en-GB" sz="900" dirty="0"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505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T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 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 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080864450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50" dirty="0">
                          <a:effectLst/>
                        </a:rPr>
                        <a:t>Carer quality of life</a:t>
                      </a:r>
                      <a:endParaRPr lang="en-GB" sz="65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</a:rPr>
                        <a:t>1/1</a:t>
                      </a:r>
                      <a:endParaRPr lang="en-GB" sz="65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>
                          <a:effectLst/>
                        </a:rPr>
                        <a:t>-</a:t>
                      </a:r>
                      <a:endParaRPr lang="en-GB" sz="9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>
                          <a:effectLst/>
                        </a:rPr>
                        <a:t>-</a:t>
                      </a:r>
                      <a:endParaRPr lang="en-GB" sz="9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1/1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3991635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50" dirty="0">
                          <a:effectLst/>
                        </a:rPr>
                        <a:t>Carer health &amp; wellbeing, inc. mental health</a:t>
                      </a:r>
                      <a:endParaRPr lang="en-GB" sz="65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</a:rPr>
                        <a:t>1/1</a:t>
                      </a:r>
                      <a:endParaRPr lang="en-GB" sz="65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1/1 (1)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3/3 (3)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1/1 (1)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2/3 (2)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0/1 (1)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6F6F6">
                        <a:alpha val="9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0729000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50" dirty="0">
                          <a:effectLst/>
                        </a:rPr>
                        <a:t>Caring situation and burden</a:t>
                      </a:r>
                      <a:endParaRPr lang="en-GB" sz="65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</a:rPr>
                        <a:t>2/2</a:t>
                      </a:r>
                      <a:endParaRPr lang="en-GB" sz="65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3/11 (11)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1/1 (1)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7/13 (11)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286208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50" dirty="0">
                          <a:effectLst/>
                        </a:rPr>
                        <a:t>Patient characteristics, inc. health</a:t>
                      </a:r>
                      <a:endParaRPr lang="en-GB" sz="65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</a:rPr>
                        <a:t>3/10 (1)</a:t>
                      </a:r>
                      <a:endParaRPr lang="en-GB" sz="65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4/4 (4)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4/9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6F6F6">
                        <a:alpha val="9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0274535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50" dirty="0">
                          <a:effectLst/>
                        </a:rPr>
                        <a:t>Other: Carer vs non-carers</a:t>
                      </a:r>
                      <a:endParaRPr lang="en-GB" sz="65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65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1/1 (1)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>
                          <a:effectLst/>
                        </a:rPr>
                        <a:t>-</a:t>
                      </a:r>
                      <a:endParaRPr lang="en-GB" sz="9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8348307"/>
                  </a:ext>
                </a:extLst>
              </a:tr>
              <a:tr h="104400">
                <a:tc gridSpan="8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50" dirty="0">
                          <a:solidFill>
                            <a:schemeClr val="bg1"/>
                          </a:solidFill>
                          <a:effectLst/>
                        </a:rPr>
                        <a:t>Adult care recipients</a:t>
                      </a:r>
                      <a:endParaRPr lang="en-GB" sz="900" dirty="0"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505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 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 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755273457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50" dirty="0">
                          <a:effectLst/>
                        </a:rPr>
                        <a:t>Carer characteristics</a:t>
                      </a:r>
                      <a:endParaRPr lang="en-GB" sz="65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</a:rPr>
                        <a:t>10/14</a:t>
                      </a:r>
                      <a:endParaRPr lang="en-GB" sz="65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3/3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5/6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4/4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>
                          <a:effectLst/>
                        </a:rPr>
                        <a:t>-</a:t>
                      </a:r>
                      <a:endParaRPr lang="en-GB" sz="9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3984004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50" dirty="0">
                          <a:effectLst/>
                        </a:rPr>
                        <a:t>Carer quality of life</a:t>
                      </a:r>
                      <a:endParaRPr lang="en-GB" sz="65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</a:rPr>
                        <a:t>1/1</a:t>
                      </a:r>
                      <a:endParaRPr lang="en-GB" sz="65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1/1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6F6F6">
                        <a:alpha val="9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0534344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50" dirty="0">
                          <a:effectLst/>
                        </a:rPr>
                        <a:t>Carer health &amp; wellbeing, inc. mental health</a:t>
                      </a:r>
                      <a:endParaRPr lang="en-GB" sz="65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effectLst/>
                        </a:rPr>
                        <a:t>4/5</a:t>
                      </a:r>
                      <a:endParaRPr lang="en-GB" sz="65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3/3 (1)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1/1 (1)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1/1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1/1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>
                          <a:effectLst/>
                        </a:rPr>
                        <a:t>-</a:t>
                      </a:r>
                      <a:endParaRPr lang="en-GB" sz="9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8414161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50" dirty="0">
                          <a:effectLst/>
                        </a:rPr>
                        <a:t>Caring situation and burden</a:t>
                      </a:r>
                      <a:endParaRPr lang="en-GB" sz="65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</a:rPr>
                        <a:t>3/4</a:t>
                      </a:r>
                      <a:endParaRPr lang="en-GB" sz="65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6/10 (7)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6/10 (7)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1/1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2/3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6F6F6">
                        <a:alpha val="9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9527250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50" dirty="0">
                          <a:effectLst/>
                        </a:rPr>
                        <a:t>Patient characteristics, inc. health</a:t>
                      </a:r>
                      <a:endParaRPr lang="en-GB" sz="65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</a:rPr>
                        <a:t>4/7</a:t>
                      </a:r>
                      <a:endParaRPr lang="en-GB" sz="65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3/3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>
                          <a:effectLst/>
                        </a:rPr>
                        <a:t>-</a:t>
                      </a:r>
                      <a:endParaRPr lang="en-GB" sz="9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2/5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485430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50" dirty="0">
                          <a:effectLst/>
                        </a:rPr>
                        <a:t>Other: Recipient perceived burden to carer</a:t>
                      </a:r>
                      <a:endParaRPr lang="en-GB" sz="65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65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1/1 (1)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1/1 (1)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>
                          <a:effectLst/>
                        </a:rPr>
                        <a:t>-</a:t>
                      </a:r>
                      <a:endParaRPr lang="en-GB" sz="9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6F6F6">
                        <a:alpha val="9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941721"/>
                  </a:ext>
                </a:extLst>
              </a:tr>
              <a:tr h="104400">
                <a:tc gridSpan="8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50" dirty="0">
                          <a:solidFill>
                            <a:schemeClr val="bg1"/>
                          </a:solidFill>
                          <a:effectLst/>
                        </a:rPr>
                        <a:t>Older adult care recipients</a:t>
                      </a:r>
                      <a:endParaRPr lang="en-GB" sz="900" dirty="0"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505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 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 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964813401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50" dirty="0">
                          <a:effectLst/>
                        </a:rPr>
                        <a:t>Carer characteristics</a:t>
                      </a:r>
                      <a:endParaRPr lang="en-GB" sz="65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</a:rPr>
                        <a:t>-</a:t>
                      </a:r>
                      <a:endParaRPr lang="en-GB" sz="65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1/2 (2)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>
                          <a:effectLst/>
                        </a:rPr>
                        <a:t>-</a:t>
                      </a:r>
                      <a:endParaRPr lang="en-GB" sz="9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>
                          <a:effectLst/>
                        </a:rPr>
                        <a:t>-</a:t>
                      </a:r>
                      <a:endParaRPr lang="en-GB" sz="9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5529588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50" dirty="0">
                          <a:effectLst/>
                        </a:rPr>
                        <a:t>Caring situation and burden</a:t>
                      </a:r>
                      <a:endParaRPr lang="en-GB" sz="65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</a:rPr>
                        <a:t>-</a:t>
                      </a:r>
                      <a:endParaRPr lang="en-GB" sz="65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5/6 (5)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0/1 (1)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6F6F6">
                        <a:alpha val="9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5950241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50" dirty="0">
                          <a:effectLst/>
                        </a:rPr>
                        <a:t>Patient characteristics, inc. health</a:t>
                      </a:r>
                      <a:endParaRPr lang="en-GB" sz="65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effectLst/>
                        </a:rPr>
                        <a:t>1/1</a:t>
                      </a:r>
                      <a:endParaRPr lang="en-GB" sz="65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2/2 (2)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9720668"/>
                  </a:ext>
                </a:extLst>
              </a:tr>
              <a:tr h="104400">
                <a:tc gridSpan="8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50" dirty="0">
                          <a:solidFill>
                            <a:schemeClr val="bg1"/>
                          </a:solidFill>
                          <a:effectLst/>
                        </a:rPr>
                        <a:t>General population</a:t>
                      </a:r>
                      <a:r>
                        <a:rPr lang="en-GB" sz="6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GB" sz="900" dirty="0"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505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 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 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995761129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50" dirty="0">
                          <a:effectLst/>
                        </a:rPr>
                        <a:t>Other: Carer vs non-carers</a:t>
                      </a:r>
                      <a:endParaRPr lang="en-GB" sz="65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65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0/1 (1)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0/1 (1)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3661650"/>
                  </a:ext>
                </a:extLst>
              </a:tr>
              <a:tr h="252000">
                <a:tc gridSpan="8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500" b="0" dirty="0">
                          <a:effectLst/>
                        </a:rPr>
                        <a:t>Numerators are the number of significant observed differences between groups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500" b="0" dirty="0">
                          <a:effectLst/>
                        </a:rPr>
                        <a:t>Denominators are the total number of known-group analyses conducted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500" b="0" dirty="0">
                          <a:effectLst/>
                        </a:rPr>
                        <a:t>Numbers inside parenthesis are the number of hypotheses explored by the included studies</a:t>
                      </a:r>
                      <a:endParaRPr lang="en-GB" sz="500" b="0" dirty="0">
                        <a:effectLst/>
                        <a:latin typeface="+mn-lt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6F6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0690278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2E33C3FE-45F1-4531-8D07-C08C237A8D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6381942"/>
              </p:ext>
            </p:extLst>
          </p:nvPr>
        </p:nvGraphicFramePr>
        <p:xfrm>
          <a:off x="4115991" y="4269810"/>
          <a:ext cx="3960003" cy="2513177"/>
        </p:xfrm>
        <a:graphic>
          <a:graphicData uri="http://schemas.openxmlformats.org/drawingml/2006/table">
            <a:tbl>
              <a:tblPr firstRow="1" firstCol="1" bandRow="1">
                <a:tableStyleId>{5FD0F851-EC5A-4D38-B0AD-8093EC10F338}</a:tableStyleId>
              </a:tblPr>
              <a:tblGrid>
                <a:gridCol w="1589045">
                  <a:extLst>
                    <a:ext uri="{9D8B030D-6E8A-4147-A177-3AD203B41FA5}">
                      <a16:colId xmlns:a16="http://schemas.microsoft.com/office/drawing/2014/main" val="1626540154"/>
                    </a:ext>
                  </a:extLst>
                </a:gridCol>
                <a:gridCol w="335105">
                  <a:extLst>
                    <a:ext uri="{9D8B030D-6E8A-4147-A177-3AD203B41FA5}">
                      <a16:colId xmlns:a16="http://schemas.microsoft.com/office/drawing/2014/main" val="1229482907"/>
                    </a:ext>
                  </a:extLst>
                </a:gridCol>
                <a:gridCol w="335105">
                  <a:extLst>
                    <a:ext uri="{9D8B030D-6E8A-4147-A177-3AD203B41FA5}">
                      <a16:colId xmlns:a16="http://schemas.microsoft.com/office/drawing/2014/main" val="2194263178"/>
                    </a:ext>
                  </a:extLst>
                </a:gridCol>
                <a:gridCol w="360328">
                  <a:extLst>
                    <a:ext uri="{9D8B030D-6E8A-4147-A177-3AD203B41FA5}">
                      <a16:colId xmlns:a16="http://schemas.microsoft.com/office/drawing/2014/main" val="3017512796"/>
                    </a:ext>
                  </a:extLst>
                </a:gridCol>
                <a:gridCol w="335105">
                  <a:extLst>
                    <a:ext uri="{9D8B030D-6E8A-4147-A177-3AD203B41FA5}">
                      <a16:colId xmlns:a16="http://schemas.microsoft.com/office/drawing/2014/main" val="825935644"/>
                    </a:ext>
                  </a:extLst>
                </a:gridCol>
                <a:gridCol w="335105">
                  <a:extLst>
                    <a:ext uri="{9D8B030D-6E8A-4147-A177-3AD203B41FA5}">
                      <a16:colId xmlns:a16="http://schemas.microsoft.com/office/drawing/2014/main" val="3805426999"/>
                    </a:ext>
                  </a:extLst>
                </a:gridCol>
                <a:gridCol w="335105">
                  <a:extLst>
                    <a:ext uri="{9D8B030D-6E8A-4147-A177-3AD203B41FA5}">
                      <a16:colId xmlns:a16="http://schemas.microsoft.com/office/drawing/2014/main" val="2753505324"/>
                    </a:ext>
                  </a:extLst>
                </a:gridCol>
                <a:gridCol w="335105">
                  <a:extLst>
                    <a:ext uri="{9D8B030D-6E8A-4147-A177-3AD203B41FA5}">
                      <a16:colId xmlns:a16="http://schemas.microsoft.com/office/drawing/2014/main" val="2568702458"/>
                    </a:ext>
                  </a:extLst>
                </a:gridCol>
              </a:tblGrid>
              <a:tr h="108000">
                <a:tc gridSpan="8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50" b="1" cap="all" dirty="0">
                          <a:solidFill>
                            <a:schemeClr val="bg1"/>
                          </a:solidFill>
                          <a:effectLst/>
                        </a:rPr>
                        <a:t>Convergent validity </a:t>
                      </a:r>
                      <a:r>
                        <a:rPr lang="en-GB" sz="650" cap="none" baseline="0" dirty="0">
                          <a:solidFill>
                            <a:schemeClr val="bg1"/>
                          </a:solidFill>
                          <a:effectLst/>
                        </a:rPr>
                        <a:t>(relating to measures)</a:t>
                      </a:r>
                      <a:endParaRPr lang="en-GB" sz="65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445" marR="68445" marT="0" marB="0" anchor="ctr">
                    <a:lnL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05050">
                        <a:alpha val="9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n-GB" sz="65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DA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n-GB" sz="65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DA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n-GB" sz="65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DA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n-GB" sz="65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DA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n-GB" sz="65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DA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n-GB" sz="65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DA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11188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50" cap="all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GB" sz="65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445" marR="68445" marT="0" marB="0" anchor="ctr">
                    <a:lnL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DA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50" cap="all" dirty="0">
                          <a:solidFill>
                            <a:schemeClr val="bg1"/>
                          </a:solidFill>
                          <a:effectLst/>
                        </a:rPr>
                        <a:t>EQ-5D-3L</a:t>
                      </a:r>
                      <a:endParaRPr lang="en-GB" sz="65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DA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50" cap="all" dirty="0">
                          <a:solidFill>
                            <a:schemeClr val="bg1"/>
                          </a:solidFill>
                          <a:effectLst/>
                        </a:rPr>
                        <a:t>EQ-5D-5L</a:t>
                      </a:r>
                      <a:endParaRPr lang="en-GB" sz="65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DA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50" cap="all" dirty="0">
                          <a:solidFill>
                            <a:schemeClr val="bg1"/>
                          </a:solidFill>
                          <a:effectLst/>
                        </a:rPr>
                        <a:t>EQ-HWB-S</a:t>
                      </a:r>
                      <a:endParaRPr lang="en-GB" sz="65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DA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50" cap="all" dirty="0">
                          <a:solidFill>
                            <a:schemeClr val="bg1"/>
                          </a:solidFill>
                          <a:effectLst/>
                        </a:rPr>
                        <a:t>HUI2*</a:t>
                      </a:r>
                      <a:endParaRPr lang="en-GB" sz="65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DA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50" cap="all" dirty="0">
                          <a:solidFill>
                            <a:schemeClr val="bg1"/>
                          </a:solidFill>
                          <a:effectLst/>
                        </a:rPr>
                        <a:t>HUI3</a:t>
                      </a:r>
                      <a:endParaRPr lang="en-GB" sz="65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DA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50" cap="all" dirty="0">
                          <a:solidFill>
                            <a:schemeClr val="bg1"/>
                          </a:solidFill>
                          <a:effectLst/>
                        </a:rPr>
                        <a:t>SF-6D</a:t>
                      </a:r>
                      <a:endParaRPr lang="en-GB" sz="65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DA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50" cap="all" dirty="0">
                          <a:solidFill>
                            <a:schemeClr val="bg1"/>
                          </a:solidFill>
                          <a:effectLst/>
                        </a:rPr>
                        <a:t>QWB-SA</a:t>
                      </a:r>
                      <a:endParaRPr lang="en-GB" sz="65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DA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646174"/>
                  </a:ext>
                </a:extLst>
              </a:tr>
              <a:tr h="104400">
                <a:tc gridSpan="8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50" dirty="0">
                          <a:solidFill>
                            <a:schemeClr val="bg1"/>
                          </a:solidFill>
                          <a:effectLst/>
                        </a:rPr>
                        <a:t>Children</a:t>
                      </a:r>
                      <a:r>
                        <a:rPr lang="en-GB" sz="600" dirty="0">
                          <a:solidFill>
                            <a:schemeClr val="bg1"/>
                          </a:solidFill>
                          <a:effectLst/>
                        </a:rPr>
                        <a:t> care recipients</a:t>
                      </a:r>
                      <a:endParaRPr lang="en-GB" sz="900" dirty="0"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505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T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10818216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Other GPBMs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1/1 (1)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>
                          <a:effectLst/>
                        </a:rPr>
                        <a:t>-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2/2 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3/3 (1)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2/2 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7508199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Carer-specific quality of life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1/1 (1)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0/1 (1)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2/2 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3/4 (2)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2/2 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6F6F6">
                        <a:alpha val="9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8797209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Carer health &amp; wellbeing, inc. mental health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11/11 (1)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>
                          <a:effectLst/>
                        </a:rPr>
                        <a:t>-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14/15 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1/1 (1)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2/2 (2)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1/1 (1)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7300460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Carer burden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0/1 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0/1 (1)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0/1 (1)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0/2 (2)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0/1 (1)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6F6F6">
                        <a:alpha val="9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0309234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Patient health &amp; wellbeing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0/7 (7)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>
                          <a:effectLst/>
                        </a:rPr>
                        <a:t>-</a:t>
                      </a:r>
                      <a:endParaRPr lang="en-GB" sz="6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>
                          <a:effectLst/>
                        </a:rPr>
                        <a:t>-</a:t>
                      </a:r>
                      <a:endParaRPr lang="en-GB" sz="6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0/7 (7)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5959775"/>
                  </a:ext>
                </a:extLst>
              </a:tr>
              <a:tr h="104400">
                <a:tc gridSpan="8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solidFill>
                            <a:schemeClr val="bg1"/>
                          </a:solidFill>
                          <a:effectLst/>
                        </a:rPr>
                        <a:t>Adult care recipients</a:t>
                      </a:r>
                      <a:endParaRPr lang="en-GB" sz="800" dirty="0"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505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endParaRPr lang="en-GB" sz="6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35155337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Other GPBMs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2/2 (1)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2/2 (2)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1/1 (1)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1/1 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7102837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Carer-specific quality of life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1/3 (1)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>
                          <a:effectLst/>
                        </a:rPr>
                        <a:t>-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3/3 (2)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1/1 (1)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6F6F6">
                        <a:alpha val="9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4822685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Carer health &amp; wellbeing, inc. mental health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5/5 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6/8 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1/1 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2/2 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1/11 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8875676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Carer burden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1/11 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0/5 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6F6F6">
                        <a:alpha val="9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3274548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Relationships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0/1 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>
                          <a:effectLst/>
                        </a:rPr>
                        <a:t>-</a:t>
                      </a:r>
                      <a:endParaRPr lang="en-GB" sz="6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2824033"/>
                  </a:ext>
                </a:extLst>
              </a:tr>
              <a:tr h="104400">
                <a:tc gridSpan="8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solidFill>
                            <a:schemeClr val="bg1"/>
                          </a:solidFill>
                          <a:effectLst/>
                        </a:rPr>
                        <a:t>Older adult care recipients</a:t>
                      </a:r>
                      <a:endParaRPr lang="en-GB" sz="800" dirty="0"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505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endParaRPr lang="en-GB" sz="6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12544472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Carer-specific quality of life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2/3 (3)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>
                          <a:effectLst/>
                        </a:rPr>
                        <a:t>-</a:t>
                      </a:r>
                      <a:endParaRPr lang="en-GB" sz="6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8058715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Carer health &amp; wellbeing, inc. mental health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4/5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2/2 (2)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1/1 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>
                          <a:effectLst/>
                        </a:rPr>
                        <a:t>-</a:t>
                      </a:r>
                      <a:endParaRPr lang="en-GB" sz="6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6F6F6">
                        <a:alpha val="9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87129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Carer burden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0/7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0/1 (1)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2/4 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1444876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Relationships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0/3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1/1 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6F6F6">
                        <a:alpha val="9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479707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Patient health &amp; wellbeing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0/3 (3)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1/1 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1618442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Other: Carer age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0/1 (1)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</a:rPr>
                        <a:t>-</a:t>
                      </a: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>
                        <a:alpha val="9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5453498"/>
                  </a:ext>
                </a:extLst>
              </a:tr>
              <a:tr h="0">
                <a:tc gridSpan="8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5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 - OLS regression used in the analysis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5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Numerators are the number of at least moderate correlations and significant regression results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5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Denominators are the number of analyses conducted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5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Numbers inside parenthesis are the number of hypotheses explored by the included studies</a:t>
                      </a:r>
                    </a:p>
                  </a:txBody>
                  <a:tcPr marL="36000" marR="36000" marT="0" marB="0">
                    <a:lnL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6F6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2762763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7F2ADD52-7672-4C1C-9BB5-F860B4CB33A5}"/>
              </a:ext>
            </a:extLst>
          </p:cNvPr>
          <p:cNvSpPr txBox="1"/>
          <p:nvPr/>
        </p:nvSpPr>
        <p:spPr>
          <a:xfrm>
            <a:off x="79014" y="1013087"/>
            <a:ext cx="3959999" cy="738664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algn="just"/>
            <a:r>
              <a:rPr lang="en-GB" sz="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International guidelines now support the inclusion of informal carer costs and benefits in economic evaluations. HTA bodies (e.g. NICE in the UK and PBAC in Australia) recommend using generic preference-based measures (GBPMs), like the EQ-5D, across evaluations to combine patient QALYs and carer QALYs using the same outcome measure. It is currently unknown how well GBPMs perform in informal carers. Hence, the aim of this </a:t>
            </a:r>
            <a:r>
              <a:rPr lang="en-GB" sz="800" dirty="0">
                <a:ea typeface="Calibri" panose="020F0502020204030204" pitchFamily="34" charset="0"/>
                <a:cs typeface="Arial" panose="020B0604020202020204" pitchFamily="34" charset="0"/>
              </a:rPr>
              <a:t>study </a:t>
            </a:r>
            <a:r>
              <a:rPr lang="en-GB" sz="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was to examine the literature around the psychometric performance of GBPMs in informal carers. </a:t>
            </a:r>
            <a:endParaRPr lang="en-GB" sz="800" dirty="0"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8327683-F856-48AC-8F9E-797C8CA67D1E}"/>
              </a:ext>
            </a:extLst>
          </p:cNvPr>
          <p:cNvSpPr txBox="1"/>
          <p:nvPr/>
        </p:nvSpPr>
        <p:spPr>
          <a:xfrm>
            <a:off x="79013" y="1749749"/>
            <a:ext cx="3959999" cy="169277"/>
          </a:xfrm>
          <a:prstGeom prst="rect">
            <a:avLst/>
          </a:prstGeom>
          <a:solidFill>
            <a:srgbClr val="006DAE"/>
          </a:solidFill>
          <a:ln>
            <a:solidFill>
              <a:schemeClr val="accent1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AU" sz="1100" b="1" cap="all" dirty="0">
                <a:solidFill>
                  <a:schemeClr val="bg1"/>
                </a:solidFill>
              </a:rPr>
              <a:t>Methodology</a:t>
            </a:r>
            <a:endParaRPr lang="en-GB" sz="1100" b="1" cap="all" dirty="0">
              <a:solidFill>
                <a:schemeClr val="bg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1F2E246-8338-490C-BCB9-8FC940876D88}"/>
              </a:ext>
            </a:extLst>
          </p:cNvPr>
          <p:cNvSpPr txBox="1"/>
          <p:nvPr/>
        </p:nvSpPr>
        <p:spPr>
          <a:xfrm>
            <a:off x="79013" y="1981621"/>
            <a:ext cx="3959999" cy="984885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algn="just"/>
            <a:r>
              <a:rPr lang="en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 systematic search was conducted in March 2024 in CINAHL, </a:t>
            </a:r>
            <a:r>
              <a:rPr lang="en-GB" sz="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PsycInfo</a:t>
            </a:r>
            <a:r>
              <a:rPr lang="en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Embase, and Medline databases and supplemented with forward and backward citation search. </a:t>
            </a:r>
            <a:r>
              <a:rPr lang="en-US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Search terms and </a:t>
            </a:r>
            <a:r>
              <a:rPr lang="en-US" sz="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MeSH</a:t>
            </a:r>
            <a:r>
              <a:rPr lang="en-US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headings relating to three themes were used: 1) GPBMs; 2) psychometric properties; and 3) informal </a:t>
            </a:r>
            <a:r>
              <a:rPr lang="en-US" sz="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carers</a:t>
            </a:r>
            <a:r>
              <a:rPr lang="en-US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Screening followed PRISMA guidelines. Publications were included if they reported the psychometric performance of GBPMs such as the EQ-5D-3/5L, EQ-HWB-S, SF-6D, HUI2/3, AQoL-4/6/8D, QWB and 15D in informal carers, regardless of care recipient condition. Risk of bias assessment will be conducted using the COSMIN risk of bias checklist. PROSPERO registration: CRD42023434651.</a:t>
            </a:r>
            <a:endParaRPr lang="en-GB" sz="8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BBE64E4-1AAA-49AE-81FA-20B43CD4928E}"/>
              </a:ext>
            </a:extLst>
          </p:cNvPr>
          <p:cNvSpPr txBox="1"/>
          <p:nvPr/>
        </p:nvSpPr>
        <p:spPr>
          <a:xfrm>
            <a:off x="79013" y="2962558"/>
            <a:ext cx="3959999" cy="169277"/>
          </a:xfrm>
          <a:prstGeom prst="rect">
            <a:avLst/>
          </a:prstGeom>
          <a:solidFill>
            <a:srgbClr val="006DAE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AU" sz="1100" b="1" cap="all" dirty="0">
                <a:solidFill>
                  <a:schemeClr val="bg1"/>
                </a:solidFill>
              </a:rPr>
              <a:t>results</a:t>
            </a:r>
            <a:endParaRPr lang="en-GB" sz="1100" b="1" cap="all" dirty="0">
              <a:solidFill>
                <a:schemeClr val="bg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9447D96-B7D5-412A-AED1-AD7B8D2E5D87}"/>
              </a:ext>
            </a:extLst>
          </p:cNvPr>
          <p:cNvSpPr txBox="1"/>
          <p:nvPr/>
        </p:nvSpPr>
        <p:spPr>
          <a:xfrm>
            <a:off x="8152988" y="5086758"/>
            <a:ext cx="3959999" cy="169277"/>
          </a:xfrm>
          <a:prstGeom prst="rect">
            <a:avLst/>
          </a:prstGeom>
          <a:solidFill>
            <a:srgbClr val="006DAE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AU" sz="1100" b="1" cap="all" dirty="0">
                <a:solidFill>
                  <a:schemeClr val="bg1"/>
                </a:solidFill>
              </a:rPr>
              <a:t>Conclusion</a:t>
            </a:r>
            <a:endParaRPr lang="en-GB" sz="1100" b="1" cap="all" dirty="0">
              <a:solidFill>
                <a:schemeClr val="bg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42ECFAD-73B3-434F-83BC-FD9941783D6C}"/>
              </a:ext>
            </a:extLst>
          </p:cNvPr>
          <p:cNvSpPr txBox="1"/>
          <p:nvPr/>
        </p:nvSpPr>
        <p:spPr>
          <a:xfrm>
            <a:off x="79013" y="3143152"/>
            <a:ext cx="3959999" cy="369332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algn="just"/>
            <a:r>
              <a:rPr lang="en-US" sz="800" b="1" dirty="0">
                <a:ea typeface="Calibri" panose="020F0502020204030204" pitchFamily="34" charset="0"/>
                <a:cs typeface="Times New Roman" panose="02020603050405020304" pitchFamily="18" charset="0"/>
              </a:rPr>
              <a:t>GPBMs</a:t>
            </a:r>
            <a:r>
              <a:rPr lang="en-US" sz="800" dirty="0">
                <a:ea typeface="Calibri" panose="020F0502020204030204" pitchFamily="34" charset="0"/>
                <a:cs typeface="Times New Roman" panose="02020603050405020304" pitchFamily="18" charset="0"/>
              </a:rPr>
              <a:t> 1</a:t>
            </a:r>
            <a:r>
              <a:rPr lang="en-US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9 articles were identified. </a:t>
            </a:r>
            <a:r>
              <a:rPr kumimoji="0" lang="en-GB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There were 11 studies that validated a single GPBM and eight studies validating at least 2 GPBMs. The breakdown per GPBM is EQ-5D-3L (n=9), EQ-5D-5L (n=6), EQ-HWB-S (n=4), HUI2 (n=1), HUI3 (n=2), SF-6D (n=4), and QWB-SA, n=2. </a:t>
            </a:r>
            <a:endParaRPr kumimoji="0" lang="en-GB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A34F6E6-AC3F-461B-A931-AE12FC6BB120}"/>
              </a:ext>
            </a:extLst>
          </p:cNvPr>
          <p:cNvSpPr txBox="1"/>
          <p:nvPr/>
        </p:nvSpPr>
        <p:spPr>
          <a:xfrm>
            <a:off x="4116000" y="888313"/>
            <a:ext cx="3959999" cy="861774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800" b="1" i="0" u="none" strike="noStrike" cap="none" normalizeH="0" baseline="0" dirty="0">
                <a:ln>
                  <a:noFill/>
                </a:ln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Carer and recipient population</a:t>
            </a:r>
            <a:r>
              <a:rPr kumimoji="0" lang="en-GB" altLang="en-US" sz="800" b="0" i="0" u="none" strike="noStrike" cap="none" normalizeH="0" baseline="0" dirty="0">
                <a:ln>
                  <a:noFill/>
                </a:ln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GB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Six </a:t>
            </a:r>
            <a:r>
              <a:rPr lang="en-GB" altLang="en-US" sz="800" b="1" dirty="0">
                <a:solidFill>
                  <a:srgbClr val="00739D"/>
                </a:solidFill>
                <a:cs typeface="Times New Roman" panose="02020603050405020304" pitchFamily="18" charset="0"/>
              </a:rPr>
              <a:t>children studies with mostly parent carers</a:t>
            </a:r>
            <a:r>
              <a:rPr lang="en-GB" altLang="en-US" sz="800" dirty="0">
                <a:solidFill>
                  <a:srgbClr val="00739D"/>
                </a:solidFill>
                <a:cs typeface="Times New Roman" panose="02020603050405020304" pitchFamily="18" charset="0"/>
              </a:rPr>
              <a:t> </a:t>
            </a:r>
            <a:r>
              <a:rPr kumimoji="0" lang="en-GB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across conditions craniofacial malformations, meningitis, autism, and non-specific conditions. Eight </a:t>
            </a:r>
            <a:r>
              <a:rPr lang="en-GB" altLang="en-US" sz="800" b="1" dirty="0">
                <a:solidFill>
                  <a:srgbClr val="00739D"/>
                </a:solidFill>
                <a:cs typeface="Times New Roman" panose="02020603050405020304" pitchFamily="18" charset="0"/>
              </a:rPr>
              <a:t>adult studies with various carers (i.e. spouse/partners, parents, children, relatives, friends) </a:t>
            </a:r>
            <a:r>
              <a:rPr kumimoji="0" lang="en-GB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across conditions non-specified conditions, adults using long-term or social care, multiple sclerosis and cancers. Four </a:t>
            </a:r>
            <a:r>
              <a:rPr lang="en-GB" altLang="en-US" sz="800" b="1" dirty="0">
                <a:solidFill>
                  <a:srgbClr val="00739D"/>
                </a:solidFill>
                <a:cs typeface="Times New Roman" panose="02020603050405020304" pitchFamily="18" charset="0"/>
              </a:rPr>
              <a:t>older adult studies with carers mostly spouse/partners and children</a:t>
            </a:r>
            <a:r>
              <a:rPr kumimoji="0" lang="en-GB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across conditions Alzheimer’s disease, dementia, stroke, mental illness or rheumatoid arthritis. </a:t>
            </a:r>
            <a:r>
              <a:rPr lang="en-GB" altLang="en-US" sz="800" dirty="0">
                <a:ea typeface="Calibri" panose="020F0502020204030204" pitchFamily="34" charset="0"/>
                <a:cs typeface="Times New Roman" panose="02020603050405020304" pitchFamily="18" charset="0"/>
              </a:rPr>
              <a:t>One</a:t>
            </a:r>
            <a:r>
              <a:rPr kumimoji="0" lang="en-GB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general population study compared informal carers and non-carers.</a:t>
            </a:r>
            <a:r>
              <a:rPr kumimoji="0" lang="en-GB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4DCD8444-5EEE-4C19-AA05-B2B3C9585BF2}"/>
              </a:ext>
            </a:extLst>
          </p:cNvPr>
          <p:cNvCxnSpPr/>
          <p:nvPr/>
        </p:nvCxnSpPr>
        <p:spPr>
          <a:xfrm>
            <a:off x="4115991" y="853388"/>
            <a:ext cx="3956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196A686E-ED1A-4635-89DD-AB4806FEF00B}"/>
              </a:ext>
            </a:extLst>
          </p:cNvPr>
          <p:cNvCxnSpPr/>
          <p:nvPr/>
        </p:nvCxnSpPr>
        <p:spPr>
          <a:xfrm>
            <a:off x="8152985" y="853388"/>
            <a:ext cx="3956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EE907A7F-1920-4163-9A9A-D38BA635A849}"/>
              </a:ext>
            </a:extLst>
          </p:cNvPr>
          <p:cNvSpPr txBox="1"/>
          <p:nvPr/>
        </p:nvSpPr>
        <p:spPr>
          <a:xfrm>
            <a:off x="8149386" y="5281908"/>
            <a:ext cx="3959999" cy="738664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GB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psychometric evidence across all GPBMs in informal carers is still limited.</a:t>
            </a:r>
            <a:r>
              <a:rPr lang="en-GB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GB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EQ-5D-3L and EQ-5D-5L have the most psychometric evidence.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GB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EQ-HWB-S, although in limited studies, has demonstrated promising evidence across the psychometric properties reported.</a:t>
            </a:r>
            <a:endParaRPr lang="en-GB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GB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Current f</a:t>
            </a:r>
            <a:r>
              <a:rPr lang="en-GB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indings indicate that the EQ-5D-3L, EQ-5D-5L, and EQ-HWB-S are valid tools to use in informal carers, but may fall short in capturing caring-specific dimensions. 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2BB944BC-DB4F-48B4-94CD-82BA6A1F9B72}"/>
              </a:ext>
            </a:extLst>
          </p:cNvPr>
          <p:cNvCxnSpPr/>
          <p:nvPr/>
        </p:nvCxnSpPr>
        <p:spPr>
          <a:xfrm>
            <a:off x="77849" y="852679"/>
            <a:ext cx="3956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B5001D33-8ED7-48F6-9094-2BC83FA76E0D}"/>
              </a:ext>
            </a:extLst>
          </p:cNvPr>
          <p:cNvSpPr txBox="1"/>
          <p:nvPr/>
        </p:nvSpPr>
        <p:spPr>
          <a:xfrm>
            <a:off x="8149385" y="6035812"/>
            <a:ext cx="3959999" cy="169277"/>
          </a:xfrm>
          <a:prstGeom prst="rect">
            <a:avLst/>
          </a:prstGeom>
          <a:solidFill>
            <a:srgbClr val="006DAE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AU" sz="1100" b="1" cap="all" dirty="0">
                <a:solidFill>
                  <a:schemeClr val="bg1"/>
                </a:solidFill>
              </a:rPr>
              <a:t>Further research</a:t>
            </a:r>
            <a:endParaRPr lang="en-GB" sz="1100" b="1" cap="all" dirty="0">
              <a:solidFill>
                <a:schemeClr val="bg1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2393681-17EB-40DD-B42C-39F91F651AD0}"/>
              </a:ext>
            </a:extLst>
          </p:cNvPr>
          <p:cNvSpPr txBox="1"/>
          <p:nvPr/>
        </p:nvSpPr>
        <p:spPr>
          <a:xfrm>
            <a:off x="8149385" y="6241595"/>
            <a:ext cx="3959999" cy="492443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marL="180975" lvl="1" indent="-171450" algn="just">
              <a:buFont typeface="Arial" panose="020B0604020202020204" pitchFamily="34" charset="0"/>
              <a:buChar char="•"/>
            </a:pPr>
            <a:r>
              <a:rPr lang="en-GB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Exploring the psychometric performance in informal carers of people with other health conditions and other countries, ideally using longitudinal study designs. </a:t>
            </a:r>
          </a:p>
          <a:p>
            <a:pPr marL="180975" lvl="1" indent="-171450" algn="just">
              <a:buFont typeface="Arial" panose="020B0604020202020204" pitchFamily="34" charset="0"/>
              <a:buChar char="•"/>
            </a:pPr>
            <a:r>
              <a:rPr lang="en-GB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Evaluating how much GPBMs capture caring-specific </a:t>
            </a:r>
            <a:r>
              <a:rPr lang="en-GB" sz="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spil</a:t>
            </a:r>
            <a:r>
              <a:rPr lang="en-GB" sz="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lover</a:t>
            </a:r>
            <a:r>
              <a:rPr lang="en-GB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effects </a:t>
            </a:r>
            <a:r>
              <a:rPr lang="en-GB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determine whether using solely GPBMs would be sufficient.</a:t>
            </a:r>
            <a:endParaRPr kumimoji="0" lang="en-GB" altLang="en-US" sz="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464971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296E15BAF57041A774F4D5316366FF" ma:contentTypeVersion="14" ma:contentTypeDescription="Create a new document." ma:contentTypeScope="" ma:versionID="5b3d31f9406923266e19a251e7e1925f">
  <xsd:schema xmlns:xsd="http://www.w3.org/2001/XMLSchema" xmlns:xs="http://www.w3.org/2001/XMLSchema" xmlns:p="http://schemas.microsoft.com/office/2006/metadata/properties" xmlns:ns2="d7e201e0-7ba1-4fd0-b022-03ac33d052c0" xmlns:ns3="e25f615b-eebd-4e2a-b1e3-b3bb6a011368" targetNamespace="http://schemas.microsoft.com/office/2006/metadata/properties" ma:root="true" ma:fieldsID="4218752b27ed29a11fa65fc7df10aeab" ns2:_="" ns3:_="">
    <xsd:import namespace="d7e201e0-7ba1-4fd0-b022-03ac33d052c0"/>
    <xsd:import namespace="e25f615b-eebd-4e2a-b1e3-b3bb6a01136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e201e0-7ba1-4fd0-b022-03ac33d052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6f72f27b-f989-48c3-999a-f20f870c1ee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5f615b-eebd-4e2a-b1e3-b3bb6a011368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d28c4e3b-88eb-4c14-8dcb-be66e22babc3}" ma:internalName="TaxCatchAll" ma:showField="CatchAllData" ma:web="e25f615b-eebd-4e2a-b1e3-b3bb6a01136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E8F3DE5-0863-4331-9700-BB943C222F63}"/>
</file>

<file path=customXml/itemProps2.xml><?xml version="1.0" encoding="utf-8"?>
<ds:datastoreItem xmlns:ds="http://schemas.openxmlformats.org/officeDocument/2006/customXml" ds:itemID="{AB757CBF-26E4-407D-92D7-724395AE03F4}"/>
</file>

<file path=docProps/app.xml><?xml version="1.0" encoding="utf-8"?>
<Properties xmlns="http://schemas.openxmlformats.org/officeDocument/2006/extended-properties" xmlns:vt="http://schemas.openxmlformats.org/officeDocument/2006/docPropsVTypes">
  <TotalTime>2227</TotalTime>
  <Words>1950</Words>
  <Application>Microsoft Office PowerPoint</Application>
  <PresentationFormat>Widescreen</PresentationFormat>
  <Paragraphs>490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Roboto Condensed Regular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 Faller</dc:creator>
  <cp:lastModifiedBy>Jan Faller</cp:lastModifiedBy>
  <cp:revision>108</cp:revision>
  <dcterms:created xsi:type="dcterms:W3CDTF">2024-06-24T01:12:13Z</dcterms:created>
  <dcterms:modified xsi:type="dcterms:W3CDTF">2024-07-03T10:00:36Z</dcterms:modified>
</cp:coreProperties>
</file>