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hart2.xml" ContentType="application/vnd.openxmlformats-officedocument.drawingml.chart+xml"/>
  <Override PartName="/ppt/charts/colors4.xml" ContentType="application/vnd.ms-office.chartcolorstyle+xml"/>
  <Override PartName="/ppt/charts/chart3.xml" ContentType="application/vnd.openxmlformats-officedocument.drawingml.chart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2.xml" ContentType="application/vnd.ms-office.chart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4" r:id="rId2"/>
  </p:sldIdLst>
  <p:sldSz cx="39014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2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A63"/>
    <a:srgbClr val="25FF88"/>
    <a:srgbClr val="CC99FF"/>
    <a:srgbClr val="00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404" autoAdjust="0"/>
  </p:normalViewPr>
  <p:slideViewPr>
    <p:cSldViewPr snapToGrid="0">
      <p:cViewPr>
        <p:scale>
          <a:sx n="20" d="100"/>
          <a:sy n="20" d="100"/>
        </p:scale>
        <p:origin x="744" y="232"/>
      </p:cViewPr>
      <p:guideLst>
        <p:guide orient="horz" pos="6912"/>
        <p:guide pos="1228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dre\Documents\nBox\PaRIS-SG%20main%20folder\Abstract%20and%20manuscript\1_EQ5D%20PROMIS\2024.09_EuroQol%20Plenary%20(Noordwijk)\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dre\Documents\nBox\PaRIS-SG%20main%20folder\Abstract%20and%20manuscript\1_EQ5D%20PROMIS\2024.09_EuroQol%20Plenary%20(Noordwijk)\Graph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dre\Documents\nBox\PaRIS-SG%20main%20folder\Abstract%20and%20manuscript\1_EQ5D%20PROMIS\2024.09_EuroQol%20Plenary%20(Noordwijk)\Grap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udre\Documents\nBox\PaRIS-SG%20main%20folder\Abstract%20and%20manuscript\1_EQ5D%20PROMIS\2024.09_EuroQol%20Plenary%20(Noordwijk)\Graph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Line!$B$1</c:f>
              <c:strCache>
                <c:ptCount val="1"/>
                <c:pt idx="0">
                  <c:v>EQPhy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9525">
                <a:solidFill>
                  <a:srgbClr val="00808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952341987164513E-2"/>
                  <c:y val="-6.1202698352814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56-4B4F-925A-62BC976D722D}"/>
                </c:ext>
              </c:extLst>
            </c:dLbl>
            <c:dLbl>
              <c:idx val="5"/>
              <c:layout>
                <c:manualLayout>
                  <c:x val="-1.9448161652207266E-2"/>
                  <c:y val="7.3500838436862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56-4B4F-925A-62BC976D722D}"/>
                </c:ext>
              </c:extLst>
            </c:dLbl>
            <c:dLbl>
              <c:idx val="6"/>
              <c:layout>
                <c:manualLayout>
                  <c:x val="-2.1388436359248197E-2"/>
                  <c:y val="0.1316792432195975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56-4B4F-925A-62BC976D722D}"/>
                </c:ext>
              </c:extLst>
            </c:dLbl>
            <c:dLbl>
              <c:idx val="7"/>
              <c:layout>
                <c:manualLayout>
                  <c:x val="-2.2072618077912675E-2"/>
                  <c:y val="7.08533829104694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56-4B4F-925A-62BC976D722D}"/>
                </c:ext>
              </c:extLst>
            </c:dLbl>
            <c:dLbl>
              <c:idx val="9"/>
              <c:layout>
                <c:manualLayout>
                  <c:x val="-1.947886902068276E-2"/>
                  <c:y val="-0.1180879082822980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56-4B4F-925A-62BC976D722D}"/>
                </c:ext>
              </c:extLst>
            </c:dLbl>
            <c:dLbl>
              <c:idx val="10"/>
              <c:layout>
                <c:manualLayout>
                  <c:x val="-2.153141417667619E-2"/>
                  <c:y val="9.2215751676873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56-4B4F-925A-62BC976D722D}"/>
                </c:ext>
              </c:extLst>
            </c:dLbl>
            <c:dLbl>
              <c:idx val="11"/>
              <c:layout>
                <c:manualLayout>
                  <c:x val="-2.2899777614005246E-2"/>
                  <c:y val="7.08533829104695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56-4B4F-925A-62BC976D722D}"/>
                </c:ext>
              </c:extLst>
            </c:dLbl>
            <c:dLbl>
              <c:idx val="14"/>
              <c:layout>
                <c:manualLayout>
                  <c:x val="-2.1929640260484679E-2"/>
                  <c:y val="9.449411271507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56-4B4F-925A-62BC976D72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(Line!$A$1,Line!$A$4,Line!$A$7,Line!$A$10,Line!$A$13,Line!$A$16,Line!$A$19,Line!$A$22,Line!$A$25,Line!$A$28,Line!$A$31,Line!$A$34,Line!$A$37,Line!$A$40,Line!$A$43)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(Line!$B$2,Line!$B$5,Line!$B$8,Line!$B$11,Line!$B$14,Line!$B$17,Line!$B$20,Line!$B$23,Line!$B$26,Line!$B$29,Line!$B$32,Line!$B$35,Line!$B$38,Line!$B$41,Line!$B$44)</c:f>
              <c:numCache>
                <c:formatCode>0.00</c:formatCode>
                <c:ptCount val="15"/>
                <c:pt idx="0">
                  <c:v>0.16</c:v>
                </c:pt>
                <c:pt idx="1">
                  <c:v>0.01</c:v>
                </c:pt>
                <c:pt idx="2">
                  <c:v>0.1</c:v>
                </c:pt>
                <c:pt idx="3">
                  <c:v>0.47</c:v>
                </c:pt>
                <c:pt idx="4">
                  <c:v>0.21</c:v>
                </c:pt>
                <c:pt idx="5">
                  <c:v>0.26</c:v>
                </c:pt>
                <c:pt idx="6">
                  <c:v>0.75</c:v>
                </c:pt>
                <c:pt idx="7">
                  <c:v>0.34</c:v>
                </c:pt>
                <c:pt idx="8">
                  <c:v>0.79</c:v>
                </c:pt>
                <c:pt idx="9">
                  <c:v>0.39</c:v>
                </c:pt>
                <c:pt idx="10">
                  <c:v>0.53</c:v>
                </c:pt>
                <c:pt idx="11">
                  <c:v>0.28000000000000003</c:v>
                </c:pt>
                <c:pt idx="12">
                  <c:v>0.25</c:v>
                </c:pt>
                <c:pt idx="13">
                  <c:v>0.21</c:v>
                </c:pt>
                <c:pt idx="14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56-4B4F-925A-62BC976D722D}"/>
            </c:ext>
          </c:extLst>
        </c:ser>
        <c:ser>
          <c:idx val="1"/>
          <c:order val="1"/>
          <c:tx>
            <c:strRef>
              <c:f>Line!$C$1</c:f>
              <c:strCache>
                <c:ptCount val="1"/>
                <c:pt idx="0">
                  <c:v>PROPhy</c:v>
                </c:pt>
              </c:strCache>
            </c:strRef>
          </c:tx>
          <c:spPr>
            <a:ln w="28575" cap="rnd">
              <a:solidFill>
                <a:srgbClr val="CC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9FF"/>
              </a:solidFill>
              <a:ln w="9525">
                <a:solidFill>
                  <a:srgbClr val="CC9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8736343301914839E-2"/>
                  <c:y val="9.1391896325459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56-4B4F-925A-62BC976D722D}"/>
                </c:ext>
              </c:extLst>
            </c:dLbl>
            <c:dLbl>
              <c:idx val="1"/>
              <c:layout>
                <c:manualLayout>
                  <c:x val="2.2519073022940705E-3"/>
                  <c:y val="2.357201944799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56-4B4F-925A-62BC976D722D}"/>
                </c:ext>
              </c:extLst>
            </c:dLbl>
            <c:dLbl>
              <c:idx val="2"/>
              <c:layout>
                <c:manualLayout>
                  <c:x val="-3.7934814286967227E-3"/>
                  <c:y val="7.87299763303252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56-4B4F-925A-62BC976D722D}"/>
                </c:ext>
              </c:extLst>
            </c:dLbl>
            <c:dLbl>
              <c:idx val="3"/>
              <c:layout>
                <c:manualLayout>
                  <c:x val="-1.9420525020579376E-2"/>
                  <c:y val="9.13918963254592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56-4B4F-925A-62BC976D722D}"/>
                </c:ext>
              </c:extLst>
            </c:dLbl>
            <c:dLbl>
              <c:idx val="4"/>
              <c:layout>
                <c:manualLayout>
                  <c:x val="-2.0163050739347238E-2"/>
                  <c:y val="6.77138013998250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56-4B4F-925A-62BC976D722D}"/>
                </c:ext>
              </c:extLst>
            </c:dLbl>
            <c:dLbl>
              <c:idx val="5"/>
              <c:layout>
                <c:manualLayout>
                  <c:x val="-3.0997741661602643E-2"/>
                  <c:y val="-9.4939760134149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56-4B4F-925A-62BC976D722D}"/>
                </c:ext>
              </c:extLst>
            </c:dLbl>
            <c:dLbl>
              <c:idx val="9"/>
              <c:layout>
                <c:manualLayout>
                  <c:x val="-2.4952341987164606E-2"/>
                  <c:y val="2.357201944799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56-4B4F-925A-62BC976D722D}"/>
                </c:ext>
              </c:extLst>
            </c:dLbl>
            <c:dLbl>
              <c:idx val="11"/>
              <c:layout>
                <c:manualLayout>
                  <c:x val="-1.2861564525182912E-2"/>
                  <c:y val="-5.1783285263835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56-4B4F-925A-62BC976D722D}"/>
                </c:ext>
              </c:extLst>
            </c:dLbl>
            <c:dLbl>
              <c:idx val="12"/>
              <c:layout>
                <c:manualLayout>
                  <c:x val="-2.5524287912286826E-2"/>
                  <c:y val="6.7221219743365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56-4B4F-925A-62BC976D722D}"/>
                </c:ext>
              </c:extLst>
            </c:dLbl>
            <c:dLbl>
              <c:idx val="13"/>
              <c:layout>
                <c:manualLayout>
                  <c:x val="-2.6463689169912194E-2"/>
                  <c:y val="3.6131236899969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56-4B4F-925A-62BC976D722D}"/>
                </c:ext>
              </c:extLst>
            </c:dLbl>
            <c:dLbl>
              <c:idx val="14"/>
              <c:layout>
                <c:manualLayout>
                  <c:x val="-4.3685272099608236E-3"/>
                  <c:y val="-1.2774770341207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56-4B4F-925A-62BC976D72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(Line!$A$1,Line!$A$4,Line!$A$7,Line!$A$10,Line!$A$13,Line!$A$16,Line!$A$19,Line!$A$22,Line!$A$25,Line!$A$28,Line!$A$31,Line!$A$34,Line!$A$37,Line!$A$40,Line!$A$43)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(Line!$C$2,Line!$C$5,Line!$C$8,Line!$C$11,Line!$C$14,Line!$C$17,Line!$C$20,Line!$C$23,Line!$C$26,Line!$C$29,Line!$C$32,Line!$C$35,Line!$C$38,Line!$C$41,Line!$C$44)</c:f>
              <c:numCache>
                <c:formatCode>0.00</c:formatCode>
                <c:ptCount val="15"/>
                <c:pt idx="0">
                  <c:v>0.13</c:v>
                </c:pt>
                <c:pt idx="1">
                  <c:v>0</c:v>
                </c:pt>
                <c:pt idx="2">
                  <c:v>7.0000000000000007E-2</c:v>
                </c:pt>
                <c:pt idx="3">
                  <c:v>0.35</c:v>
                </c:pt>
                <c:pt idx="4">
                  <c:v>0.19</c:v>
                </c:pt>
                <c:pt idx="5">
                  <c:v>0.33</c:v>
                </c:pt>
                <c:pt idx="6">
                  <c:v>0.81</c:v>
                </c:pt>
                <c:pt idx="7">
                  <c:v>0.5</c:v>
                </c:pt>
                <c:pt idx="8">
                  <c:v>0.55000000000000004</c:v>
                </c:pt>
                <c:pt idx="9">
                  <c:v>0.32</c:v>
                </c:pt>
                <c:pt idx="10">
                  <c:v>0.66</c:v>
                </c:pt>
                <c:pt idx="11">
                  <c:v>0.34</c:v>
                </c:pt>
                <c:pt idx="12">
                  <c:v>0.24</c:v>
                </c:pt>
                <c:pt idx="13">
                  <c:v>0.13</c:v>
                </c:pt>
                <c:pt idx="14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E56-4B4F-925A-62BC976D722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5366799"/>
        <c:axId val="665366319"/>
      </c:lineChart>
      <c:catAx>
        <c:axId val="665366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5366319"/>
        <c:crosses val="autoZero"/>
        <c:auto val="1"/>
        <c:lblAlgn val="ctr"/>
        <c:lblOffset val="100"/>
        <c:noMultiLvlLbl val="0"/>
      </c:catAx>
      <c:valAx>
        <c:axId val="66536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36679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t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Line!$F$1</c:f>
              <c:strCache>
                <c:ptCount val="1"/>
                <c:pt idx="0">
                  <c:v>EQAd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9525">
                <a:solidFill>
                  <a:srgbClr val="00808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762825982959025E-2"/>
                  <c:y val="5.3930400627004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683360700602071E-2"/>
                      <c:h val="0.118142588947214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498-46E5-98AF-347415D328F5}"/>
                </c:ext>
              </c:extLst>
            </c:dLbl>
            <c:dLbl>
              <c:idx val="1"/>
              <c:layout>
                <c:manualLayout>
                  <c:x val="-2.5247490615397227E-2"/>
                  <c:y val="6.1980078011081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98-46E5-98AF-347415D328F5}"/>
                </c:ext>
              </c:extLst>
            </c:dLbl>
            <c:dLbl>
              <c:idx val="3"/>
              <c:layout>
                <c:manualLayout>
                  <c:x val="-1.771007072391818E-2"/>
                  <c:y val="5.6525909521726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682813355227149E-2"/>
                      <c:h val="0.118142588947214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A498-46E5-98AF-347415D328F5}"/>
                </c:ext>
              </c:extLst>
            </c:dLbl>
            <c:dLbl>
              <c:idx val="5"/>
              <c:layout>
                <c:manualLayout>
                  <c:x val="-1.9420525020579376E-2"/>
                  <c:y val="6.82437481773110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498-46E5-98AF-347415D328F5}"/>
                </c:ext>
              </c:extLst>
            </c:dLbl>
            <c:dLbl>
              <c:idx val="6"/>
              <c:layout>
                <c:manualLayout>
                  <c:x val="-2.0104706739243802E-2"/>
                  <c:y val="7.9817822251385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498-46E5-98AF-347415D328F5}"/>
                </c:ext>
              </c:extLst>
            </c:dLbl>
            <c:dLbl>
              <c:idx val="7"/>
              <c:layout>
                <c:manualLayout>
                  <c:x val="-1.8736343301914846E-2"/>
                  <c:y val="0.1087530074365703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98-46E5-98AF-347415D328F5}"/>
                </c:ext>
              </c:extLst>
            </c:dLbl>
            <c:dLbl>
              <c:idx val="10"/>
              <c:layout>
                <c:manualLayout>
                  <c:x val="-2.2157251895237234E-2"/>
                  <c:y val="0.102965970399533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498-46E5-98AF-347415D328F5}"/>
                </c:ext>
              </c:extLst>
            </c:dLbl>
            <c:dLbl>
              <c:idx val="11"/>
              <c:layout>
                <c:manualLayout>
                  <c:x val="-1.8736343301914846E-2"/>
                  <c:y val="-0.17481180737824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498-46E5-98AF-347415D328F5}"/>
                </c:ext>
              </c:extLst>
            </c:dLbl>
            <c:dLbl>
              <c:idx val="12"/>
              <c:layout>
                <c:manualLayout>
                  <c:x val="-3.2419977675204395E-2"/>
                  <c:y val="3.930856299212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498-46E5-98AF-347415D328F5}"/>
                </c:ext>
              </c:extLst>
            </c:dLbl>
            <c:dLbl>
              <c:idx val="14"/>
              <c:layout>
                <c:manualLayout>
                  <c:x val="-4.3685272099608236E-3"/>
                  <c:y val="-1.8561807378244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498-46E5-98AF-347415D328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(Line!$E$1,Line!$E$4,Line!$E$7,Line!$E$10,Line!$E$13,Line!$E$16,Line!$E$19,Line!$E$22,Line!$E$25,Line!$E$28,Line!$E$31,Line!$E$34,Line!$E$37,Line!$E$40,Line!$E$43)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(Line!$F$2,Line!$F$5,Line!$F$8,Line!$F$11,Line!$F$14,Line!$F$17,Line!$F$20,Line!$F$23,Line!$F$26,Line!$F$29,Line!$F$32,Line!$F$35,Line!$F$38,Line!$F$41,Line!$F$44)</c:f>
              <c:numCache>
                <c:formatCode>0.00</c:formatCode>
                <c:ptCount val="15"/>
                <c:pt idx="0">
                  <c:v>0.03</c:v>
                </c:pt>
                <c:pt idx="1">
                  <c:v>0.08</c:v>
                </c:pt>
                <c:pt idx="2">
                  <c:v>0.03</c:v>
                </c:pt>
                <c:pt idx="3">
                  <c:v>0.03</c:v>
                </c:pt>
                <c:pt idx="4">
                  <c:v>0.05</c:v>
                </c:pt>
                <c:pt idx="5">
                  <c:v>0.2</c:v>
                </c:pt>
                <c:pt idx="6">
                  <c:v>0.28999999999999998</c:v>
                </c:pt>
                <c:pt idx="7">
                  <c:v>1</c:v>
                </c:pt>
                <c:pt idx="8">
                  <c:v>0.48</c:v>
                </c:pt>
                <c:pt idx="9">
                  <c:v>0.63</c:v>
                </c:pt>
                <c:pt idx="10">
                  <c:v>0.26</c:v>
                </c:pt>
                <c:pt idx="11">
                  <c:v>0.25</c:v>
                </c:pt>
                <c:pt idx="12">
                  <c:v>0.04</c:v>
                </c:pt>
                <c:pt idx="13">
                  <c:v>0.06</c:v>
                </c:pt>
                <c:pt idx="14">
                  <c:v>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98-46E5-98AF-347415D328F5}"/>
            </c:ext>
          </c:extLst>
        </c:ser>
        <c:ser>
          <c:idx val="1"/>
          <c:order val="1"/>
          <c:tx>
            <c:strRef>
              <c:f>Line!$G$1</c:f>
              <c:strCache>
                <c:ptCount val="1"/>
                <c:pt idx="0">
                  <c:v>PROMen</c:v>
                </c:pt>
              </c:strCache>
            </c:strRef>
          </c:tx>
          <c:spPr>
            <a:ln w="28575" cap="rnd">
              <a:solidFill>
                <a:srgbClr val="CC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9FF"/>
              </a:solidFill>
              <a:ln w="9525">
                <a:solidFill>
                  <a:srgbClr val="CC9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247478316635708E-2"/>
                  <c:y val="-6.1301830945074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98-46E5-98AF-347415D328F5}"/>
                </c:ext>
              </c:extLst>
            </c:dLbl>
            <c:dLbl>
              <c:idx val="1"/>
              <c:layout>
                <c:manualLayout>
                  <c:x val="-2.2189031518739216E-2"/>
                  <c:y val="-7.7026281127911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98-46E5-98AF-347415D328F5}"/>
                </c:ext>
              </c:extLst>
            </c:dLbl>
            <c:dLbl>
              <c:idx val="2"/>
              <c:layout>
                <c:manualLayout>
                  <c:x val="-2.5247490615397213E-2"/>
                  <c:y val="3.7615740740740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946633825944171E-2"/>
                      <c:h val="0.123929625984251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498-46E5-98AF-347415D328F5}"/>
                </c:ext>
              </c:extLst>
            </c:dLbl>
            <c:dLbl>
              <c:idx val="3"/>
              <c:layout>
                <c:manualLayout>
                  <c:x val="-1.8052161583250369E-2"/>
                  <c:y val="-0.20953402960046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498-46E5-98AF-347415D328F5}"/>
                </c:ext>
              </c:extLst>
            </c:dLbl>
            <c:dLbl>
              <c:idx val="4"/>
              <c:layout>
                <c:manualLayout>
                  <c:x val="-9.4759168035030356E-4"/>
                  <c:y val="4.113170749489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51724137931026E-2"/>
                      <c:h val="0.127576370662000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A498-46E5-98AF-347415D328F5}"/>
                </c:ext>
              </c:extLst>
            </c:dLbl>
            <c:dLbl>
              <c:idx val="5"/>
              <c:layout>
                <c:manualLayout>
                  <c:x val="-1.9420525020579376E-2"/>
                  <c:y val="-0.1285155110819480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498-46E5-98AF-347415D328F5}"/>
                </c:ext>
              </c:extLst>
            </c:dLbl>
            <c:dLbl>
              <c:idx val="6"/>
              <c:layout>
                <c:manualLayout>
                  <c:x val="-1.9420525020579376E-2"/>
                  <c:y val="-0.134302548118985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498-46E5-98AF-347415D328F5}"/>
                </c:ext>
              </c:extLst>
            </c:dLbl>
            <c:dLbl>
              <c:idx val="8"/>
              <c:layout>
                <c:manualLayout>
                  <c:x val="-1.8736343301914947E-2"/>
                  <c:y val="0.131901155584718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98-46E5-98AF-347415D328F5}"/>
                </c:ext>
              </c:extLst>
            </c:dLbl>
            <c:dLbl>
              <c:idx val="9"/>
              <c:layout>
                <c:manualLayout>
                  <c:x val="-1.8052161583250369E-2"/>
                  <c:y val="9.717893336249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498-46E5-98AF-347415D328F5}"/>
                </c:ext>
              </c:extLst>
            </c:dLbl>
            <c:dLbl>
              <c:idx val="11"/>
              <c:layout>
                <c:manualLayout>
                  <c:x val="-2.2841433613901813E-2"/>
                  <c:y val="3.93085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498-46E5-98AF-347415D328F5}"/>
                </c:ext>
              </c:extLst>
            </c:dLbl>
            <c:dLbl>
              <c:idx val="12"/>
              <c:layout>
                <c:manualLayout>
                  <c:x val="-1.9420525020579324E-2"/>
                  <c:y val="-0.2211081036745406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498-46E5-98AF-347415D328F5}"/>
                </c:ext>
              </c:extLst>
            </c:dLbl>
            <c:dLbl>
              <c:idx val="13"/>
              <c:layout>
                <c:manualLayout>
                  <c:x val="-3.0001637726318692E-3"/>
                  <c:y val="3.0932396471274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498-46E5-98AF-347415D328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(Line!$E$1,Line!$E$4,Line!$E$7,Line!$E$10,Line!$E$13,Line!$E$16,Line!$E$19,Line!$E$22,Line!$E$25,Line!$E$28,Line!$E$31,Line!$E$34,Line!$E$37,Line!$E$40,Line!$E$43)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(Line!$G$2,Line!$G$5,Line!$G$8,Line!$G$11,Line!$G$14,Line!$G$17,Line!$G$20,Line!$G$23,Line!$G$26,Line!$G$29,Line!$G$32,Line!$G$35,Line!$G$38,Line!$G$41,Line!$G$44)</c:f>
              <c:numCache>
                <c:formatCode>0.00</c:formatCode>
                <c:ptCount val="15"/>
                <c:pt idx="0">
                  <c:v>7.0000000000000007E-2</c:v>
                </c:pt>
                <c:pt idx="1">
                  <c:v>0.18</c:v>
                </c:pt>
                <c:pt idx="2">
                  <c:v>0</c:v>
                </c:pt>
                <c:pt idx="3">
                  <c:v>0.11</c:v>
                </c:pt>
                <c:pt idx="4">
                  <c:v>0.01</c:v>
                </c:pt>
                <c:pt idx="5">
                  <c:v>0.28000000000000003</c:v>
                </c:pt>
                <c:pt idx="6">
                  <c:v>0.42</c:v>
                </c:pt>
                <c:pt idx="7">
                  <c:v>1.0900000000000001</c:v>
                </c:pt>
                <c:pt idx="8">
                  <c:v>0.46</c:v>
                </c:pt>
                <c:pt idx="9">
                  <c:v>0.28000000000000003</c:v>
                </c:pt>
                <c:pt idx="10">
                  <c:v>0.45</c:v>
                </c:pt>
                <c:pt idx="11">
                  <c:v>0.16</c:v>
                </c:pt>
                <c:pt idx="12">
                  <c:v>7.0000000000000007E-2</c:v>
                </c:pt>
                <c:pt idx="13">
                  <c:v>0.02</c:v>
                </c:pt>
                <c:pt idx="14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498-46E5-98AF-347415D328F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5366799"/>
        <c:axId val="665366319"/>
      </c:lineChart>
      <c:catAx>
        <c:axId val="665366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5366319"/>
        <c:crosses val="autoZero"/>
        <c:auto val="1"/>
        <c:lblAlgn val="ctr"/>
        <c:lblOffset val="100"/>
        <c:noMultiLvlLbl val="0"/>
      </c:catAx>
      <c:valAx>
        <c:axId val="66536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366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Line!$J$1</c:f>
              <c:strCache>
                <c:ptCount val="1"/>
                <c:pt idx="0">
                  <c:v>EQUa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9525">
                <a:solidFill>
                  <a:srgbClr val="008080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8736343301914822E-2"/>
                  <c:y val="-0.151663659230096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77-4B09-9B46-1A58C69CB348}"/>
                </c:ext>
              </c:extLst>
            </c:dLbl>
            <c:dLbl>
              <c:idx val="7"/>
              <c:layout>
                <c:manualLayout>
                  <c:x val="-1.8052161583250369E-2"/>
                  <c:y val="8.5604859288422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77-4B09-9B46-1A58C69CB348}"/>
                </c:ext>
              </c:extLst>
            </c:dLbl>
            <c:dLbl>
              <c:idx val="9"/>
              <c:layout>
                <c:manualLayout>
                  <c:x val="-1.8736343301914846E-2"/>
                  <c:y val="9.13918963254593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77-4B09-9B46-1A58C69CB348}"/>
                </c:ext>
              </c:extLst>
            </c:dLbl>
            <c:dLbl>
              <c:idx val="14"/>
              <c:layout>
                <c:manualLayout>
                  <c:x val="-2.0788888457908279E-2"/>
                  <c:y val="9.71789333624961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377-4B09-9B46-1A58C69CB3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(Line!$I$1,Line!$I$4,Line!$I$7,Line!$I$10,Line!$I$13,Line!$I$16,Line!$I$19,Line!$I$22,Line!$I$25,Line!$I$28,Line!$I$31,Line!$I$34,Line!$I$37,Line!$I$40,Line!$I$43)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(Line!$J$2,Line!$J$5,Line!$J$8,Line!$J$11,Line!$J$14,Line!$J$17,Line!$J$20,Line!$J$23,Line!$J$26,Line!$J$29,Line!$J$32,Line!$J$35,Line!$J$38,Line!$J$41,Line!$J$44)</c:f>
              <c:numCache>
                <c:formatCode>0.00</c:formatCode>
                <c:ptCount val="15"/>
                <c:pt idx="0">
                  <c:v>0.19</c:v>
                </c:pt>
                <c:pt idx="1">
                  <c:v>0</c:v>
                </c:pt>
                <c:pt idx="2">
                  <c:v>0.15</c:v>
                </c:pt>
                <c:pt idx="3">
                  <c:v>0.31</c:v>
                </c:pt>
                <c:pt idx="4">
                  <c:v>0.31</c:v>
                </c:pt>
                <c:pt idx="5">
                  <c:v>0.35</c:v>
                </c:pt>
                <c:pt idx="6">
                  <c:v>0.82</c:v>
                </c:pt>
                <c:pt idx="7">
                  <c:v>0.48</c:v>
                </c:pt>
                <c:pt idx="8">
                  <c:v>0.72</c:v>
                </c:pt>
                <c:pt idx="9">
                  <c:v>0.37</c:v>
                </c:pt>
                <c:pt idx="10">
                  <c:v>0.48</c:v>
                </c:pt>
                <c:pt idx="11">
                  <c:v>0.22</c:v>
                </c:pt>
                <c:pt idx="12">
                  <c:v>0.13</c:v>
                </c:pt>
                <c:pt idx="13">
                  <c:v>0.2</c:v>
                </c:pt>
                <c:pt idx="14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77-4B09-9B46-1A58C69CB348}"/>
            </c:ext>
          </c:extLst>
        </c:ser>
        <c:ser>
          <c:idx val="1"/>
          <c:order val="1"/>
          <c:tx>
            <c:strRef>
              <c:f>Line!$K$1</c:f>
              <c:strCache>
                <c:ptCount val="1"/>
                <c:pt idx="0">
                  <c:v>PROSoc</c:v>
                </c:pt>
              </c:strCache>
            </c:strRef>
          </c:tx>
          <c:spPr>
            <a:ln w="28575" cap="rnd">
              <a:solidFill>
                <a:srgbClr val="CC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9FF"/>
              </a:solidFill>
              <a:ln w="9525">
                <a:solidFill>
                  <a:srgbClr val="CC9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8736343301914839E-2"/>
                  <c:y val="6.02968248760571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77-4B09-9B46-1A58C69CB348}"/>
                </c:ext>
              </c:extLst>
            </c:dLbl>
            <c:dLbl>
              <c:idx val="2"/>
              <c:layout>
                <c:manualLayout>
                  <c:x val="-2.2157251895237234E-2"/>
                  <c:y val="8.8498149970836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946633825944171E-2"/>
                      <c:h val="9.49944407990667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377-4B09-9B46-1A58C69CB348}"/>
                </c:ext>
              </c:extLst>
            </c:dLbl>
            <c:dLbl>
              <c:idx val="5"/>
              <c:layout>
                <c:manualLayout>
                  <c:x val="-2.010470673924385E-2"/>
                  <c:y val="8.5604859288422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77-4B09-9B46-1A58C69CB348}"/>
                </c:ext>
              </c:extLst>
            </c:dLbl>
            <c:dLbl>
              <c:idx val="10"/>
              <c:layout>
                <c:manualLayout>
                  <c:x val="-2.2157251895237234E-2"/>
                  <c:y val="0.1145400444736074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77-4B09-9B46-1A58C69CB348}"/>
                </c:ext>
              </c:extLst>
            </c:dLbl>
            <c:dLbl>
              <c:idx val="11"/>
              <c:layout>
                <c:manualLayout>
                  <c:x val="-1.9420525020579324E-2"/>
                  <c:y val="0.1029659703995332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77-4B09-9B46-1A58C69CB348}"/>
                </c:ext>
              </c:extLst>
            </c:dLbl>
            <c:dLbl>
              <c:idx val="12"/>
              <c:layout>
                <c:manualLayout>
                  <c:x val="-2.2841433613901715E-2"/>
                  <c:y val="2.1947224044911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03721948549534E-2"/>
                      <c:h val="0.135503700058326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377-4B09-9B46-1A58C69CB348}"/>
                </c:ext>
              </c:extLst>
            </c:dLbl>
            <c:dLbl>
              <c:idx val="13"/>
              <c:layout>
                <c:manualLayout>
                  <c:x val="-1.8052161583250469E-2"/>
                  <c:y val="9.233012540099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77-4B09-9B46-1A58C69CB348}"/>
                </c:ext>
              </c:extLst>
            </c:dLbl>
            <c:dLbl>
              <c:idx val="14"/>
              <c:layout>
                <c:manualLayout>
                  <c:x val="-1.8052161583250369E-2"/>
                  <c:y val="-0.134302548118985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77-4B09-9B46-1A58C69CB3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(Line!$I$1,Line!$I$4,Line!$I$7,Line!$I$10,Line!$I$13,Line!$I$16,Line!$I$19,Line!$I$22,Line!$I$25,Line!$I$28,Line!$I$31,Line!$I$34,Line!$I$37,Line!$I$40,Line!$I$43)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(Line!$K$2,Line!$K$5,Line!$K$8,Line!$K$11,Line!$K$14,Line!$K$17,Line!$K$20,Line!$K$23,Line!$K$26,Line!$K$29,Line!$K$32,Line!$K$35,Line!$K$38,Line!$K$41,Line!$K$44)</c:f>
              <c:numCache>
                <c:formatCode>0.00</c:formatCode>
                <c:ptCount val="15"/>
                <c:pt idx="0">
                  <c:v>0.05</c:v>
                </c:pt>
                <c:pt idx="1">
                  <c:v>0</c:v>
                </c:pt>
                <c:pt idx="2">
                  <c:v>0.05</c:v>
                </c:pt>
                <c:pt idx="3">
                  <c:v>0.04</c:v>
                </c:pt>
                <c:pt idx="4">
                  <c:v>0</c:v>
                </c:pt>
                <c:pt idx="5">
                  <c:v>0.26</c:v>
                </c:pt>
                <c:pt idx="6">
                  <c:v>0.53</c:v>
                </c:pt>
                <c:pt idx="7">
                  <c:v>0.59</c:v>
                </c:pt>
                <c:pt idx="8">
                  <c:v>0.35</c:v>
                </c:pt>
                <c:pt idx="9">
                  <c:v>0.52</c:v>
                </c:pt>
                <c:pt idx="10">
                  <c:v>0.46</c:v>
                </c:pt>
                <c:pt idx="11">
                  <c:v>0.11</c:v>
                </c:pt>
                <c:pt idx="12">
                  <c:v>0.01</c:v>
                </c:pt>
                <c:pt idx="13">
                  <c:v>0.09</c:v>
                </c:pt>
                <c:pt idx="14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77-4B09-9B46-1A58C69CB34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5366799"/>
        <c:axId val="665366319"/>
      </c:lineChart>
      <c:catAx>
        <c:axId val="66536679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5366319"/>
        <c:crosses val="autoZero"/>
        <c:auto val="1"/>
        <c:lblAlgn val="ctr"/>
        <c:lblOffset val="100"/>
        <c:noMultiLvlLbl val="0"/>
      </c:catAx>
      <c:valAx>
        <c:axId val="66536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366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Line!$N$1</c:f>
              <c:strCache>
                <c:ptCount val="1"/>
                <c:pt idx="0">
                  <c:v>EQVAS</c:v>
                </c:pt>
              </c:strCache>
            </c:strRef>
          </c:tx>
          <c:spPr>
            <a:ln w="28575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9525">
                <a:solidFill>
                  <a:srgbClr val="00808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419977675204402E-2"/>
                  <c:y val="4.5550221861500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B8E-459C-8DDB-170D6D2AA308}"/>
                </c:ext>
              </c:extLst>
            </c:dLbl>
            <c:dLbl>
              <c:idx val="2"/>
              <c:layout>
                <c:manualLayout>
                  <c:x val="-1.6318003353028897E-3"/>
                  <c:y val="-3.275327185642811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B8E-459C-8DDB-170D6D2AA308}"/>
                </c:ext>
              </c:extLst>
            </c:dLbl>
            <c:dLbl>
              <c:idx val="4"/>
              <c:layout>
                <c:manualLayout>
                  <c:x val="-1.9420525020579324E-2"/>
                  <c:y val="3.1987569348405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8E-459C-8DDB-170D6D2AA308}"/>
                </c:ext>
              </c:extLst>
            </c:dLbl>
            <c:dLbl>
              <c:idx val="5"/>
              <c:layout>
                <c:manualLayout>
                  <c:x val="-1.8736343301914898E-2"/>
                  <c:y val="6.4537935379834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8E-459C-8DDB-170D6D2AA308}"/>
                </c:ext>
              </c:extLst>
            </c:dLbl>
            <c:dLbl>
              <c:idx val="8"/>
              <c:layout>
                <c:manualLayout>
                  <c:x val="-1.9420525020579324E-2"/>
                  <c:y val="3.7412630353643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8E-459C-8DDB-170D6D2AA308}"/>
                </c:ext>
              </c:extLst>
            </c:dLbl>
            <c:dLbl>
              <c:idx val="9"/>
              <c:layout>
                <c:manualLayout>
                  <c:x val="-1.8736343301914846E-2"/>
                  <c:y val="-3.582569321707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8E-459C-8DDB-170D6D2AA308}"/>
                </c:ext>
              </c:extLst>
            </c:dLbl>
            <c:dLbl>
              <c:idx val="10"/>
              <c:layout>
                <c:manualLayout>
                  <c:x val="-1.8052161583250369E-2"/>
                  <c:y val="4.2837691358881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8E-459C-8DDB-170D6D2AA308}"/>
                </c:ext>
              </c:extLst>
            </c:dLbl>
            <c:dLbl>
              <c:idx val="11"/>
              <c:layout>
                <c:manualLayout>
                  <c:x val="-2.2157251895237234E-2"/>
                  <c:y val="3.7412630353643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B8E-459C-8DDB-170D6D2AA308}"/>
                </c:ext>
              </c:extLst>
            </c:dLbl>
            <c:dLbl>
              <c:idx val="14"/>
              <c:layout>
                <c:manualLayout>
                  <c:x val="-1.4631252989927982E-2"/>
                  <c:y val="8.08131183955488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B8E-459C-8DDB-170D6D2AA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(Line!$M$1,Line!$M$4,Line!$M$7,Line!$M$10,Line!$M$13,Line!$M$16,Line!$M$19,Line!$M$22,Line!$M$25,Line!$M$28,Line!$M$31,Line!$M$34,Line!$M$37,Line!$M$40,Line!$M$43)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 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(Line!$N$2,Line!$N$5,Line!$N$8,Line!$N$11,Line!$N$14,Line!$N$17,Line!$N$20,Line!$N$23,Line!$N$26,Line!$N$29,Line!$N$32,Line!$N$35,Line!$N$38,Line!$N$41,Line!$N$44)</c:f>
              <c:numCache>
                <c:formatCode>0.00</c:formatCode>
                <c:ptCount val="15"/>
                <c:pt idx="0">
                  <c:v>0.16</c:v>
                </c:pt>
                <c:pt idx="1">
                  <c:v>0.7</c:v>
                </c:pt>
                <c:pt idx="2">
                  <c:v>0</c:v>
                </c:pt>
                <c:pt idx="3">
                  <c:v>0.17</c:v>
                </c:pt>
                <c:pt idx="4">
                  <c:v>0.06</c:v>
                </c:pt>
                <c:pt idx="5">
                  <c:v>0.26</c:v>
                </c:pt>
                <c:pt idx="6">
                  <c:v>0.16</c:v>
                </c:pt>
                <c:pt idx="7">
                  <c:v>0.72</c:v>
                </c:pt>
                <c:pt idx="8">
                  <c:v>0.33</c:v>
                </c:pt>
                <c:pt idx="9">
                  <c:v>0.11</c:v>
                </c:pt>
                <c:pt idx="10">
                  <c:v>0.37</c:v>
                </c:pt>
                <c:pt idx="11">
                  <c:v>0.28000000000000003</c:v>
                </c:pt>
                <c:pt idx="12">
                  <c:v>0.01</c:v>
                </c:pt>
                <c:pt idx="13">
                  <c:v>0.03</c:v>
                </c:pt>
                <c:pt idx="14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8E-459C-8DDB-170D6D2AA308}"/>
            </c:ext>
          </c:extLst>
        </c:ser>
        <c:ser>
          <c:idx val="1"/>
          <c:order val="1"/>
          <c:tx>
            <c:strRef>
              <c:f>Line!$O$1</c:f>
              <c:strCache>
                <c:ptCount val="1"/>
                <c:pt idx="0">
                  <c:v>EQIndex</c:v>
                </c:pt>
              </c:strCache>
            </c:strRef>
          </c:tx>
          <c:spPr>
            <a:ln w="28575" cap="rnd">
              <a:solidFill>
                <a:srgbClr val="00DA6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rgbClr val="00DA6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9945976580513638E-2"/>
                  <c:y val="-2.49755712065955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B8E-459C-8DDB-170D6D2AA308}"/>
                </c:ext>
              </c:extLst>
            </c:dLbl>
            <c:dLbl>
              <c:idx val="2"/>
              <c:layout>
                <c:manualLayout>
                  <c:x val="-1.8052161583250369E-2"/>
                  <c:y val="-9.27888337720727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B8E-459C-8DDB-170D6D2AA308}"/>
                </c:ext>
              </c:extLst>
            </c:dLbl>
            <c:dLbl>
              <c:idx val="5"/>
              <c:layout>
                <c:manualLayout>
                  <c:x val="-1.7367979864585943E-2"/>
                  <c:y val="1.5712386332690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8E-459C-8DDB-170D6D2AA308}"/>
                </c:ext>
              </c:extLst>
            </c:dLbl>
            <c:dLbl>
              <c:idx val="11"/>
              <c:layout>
                <c:manualLayout>
                  <c:x val="-2.3159820539674922E-3"/>
                  <c:y val="-3.58256932170718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B8E-459C-8DDB-170D6D2AA308}"/>
                </c:ext>
              </c:extLst>
            </c:dLbl>
            <c:dLbl>
              <c:idx val="13"/>
              <c:layout>
                <c:manualLayout>
                  <c:x val="-2.0788888457908279E-2"/>
                  <c:y val="-9.2788833772072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B8E-459C-8DDB-170D6D2AA308}"/>
                </c:ext>
              </c:extLst>
            </c:dLbl>
            <c:dLbl>
              <c:idx val="14"/>
              <c:layout>
                <c:manualLayout>
                  <c:x val="3.1574716953484262E-3"/>
                  <c:y val="4.862264322214399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B8E-459C-8DDB-170D6D2AA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(Line!$M$1,Line!$M$4,Line!$M$7,Line!$M$10,Line!$M$13,Line!$M$16,Line!$M$19,Line!$M$22,Line!$M$25,Line!$M$28,Line!$M$31,Line!$M$34,Line!$M$37,Line!$M$40,Line!$M$43)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 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(Line!$O$2,Line!$O$5,Line!$O$8,Line!$O$11,Line!$O$14,Line!$O$17,Line!$O$20,Line!$O$23,Line!$O$26,Line!$O$29,Line!$O$32,Line!$O$35,Line!$O$38,Line!$O$41,Line!$O$44)</c:f>
              <c:numCache>
                <c:formatCode>0.00</c:formatCode>
                <c:ptCount val="15"/>
                <c:pt idx="0">
                  <c:v>0.17</c:v>
                </c:pt>
                <c:pt idx="1">
                  <c:v>0.01</c:v>
                </c:pt>
                <c:pt idx="2">
                  <c:v>0.12</c:v>
                </c:pt>
                <c:pt idx="3">
                  <c:v>0.4</c:v>
                </c:pt>
                <c:pt idx="4">
                  <c:v>0.28999999999999998</c:v>
                </c:pt>
                <c:pt idx="5">
                  <c:v>0.36</c:v>
                </c:pt>
                <c:pt idx="6">
                  <c:v>0.77</c:v>
                </c:pt>
                <c:pt idx="7">
                  <c:v>0.72</c:v>
                </c:pt>
                <c:pt idx="8">
                  <c:v>0.87</c:v>
                </c:pt>
                <c:pt idx="9">
                  <c:v>0.5</c:v>
                </c:pt>
                <c:pt idx="10">
                  <c:v>0.56999999999999995</c:v>
                </c:pt>
                <c:pt idx="11">
                  <c:v>0.31</c:v>
                </c:pt>
                <c:pt idx="12">
                  <c:v>0.19</c:v>
                </c:pt>
                <c:pt idx="13">
                  <c:v>0.2</c:v>
                </c:pt>
                <c:pt idx="1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8E-459C-8DDB-170D6D2AA308}"/>
            </c:ext>
          </c:extLst>
        </c:ser>
        <c:ser>
          <c:idx val="2"/>
          <c:order val="2"/>
          <c:tx>
            <c:strRef>
              <c:f>Line!$P$1</c:f>
              <c:strCache>
                <c:ptCount val="1"/>
                <c:pt idx="0">
                  <c:v>PROOverall</c:v>
                </c:pt>
              </c:strCache>
            </c:strRef>
          </c:tx>
          <c:spPr>
            <a:ln w="28575" cap="rnd">
              <a:solidFill>
                <a:srgbClr val="CC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C99FF"/>
              </a:solidFill>
              <a:ln w="9525">
                <a:solidFill>
                  <a:srgbClr val="CC9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8736343301914839E-2"/>
                  <c:y val="-9.27888337720726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8E-459C-8DDB-170D6D2AA308}"/>
                </c:ext>
              </c:extLst>
            </c:dLbl>
            <c:dLbl>
              <c:idx val="1"/>
              <c:layout>
                <c:manualLayout>
                  <c:x val="-1.8736343301914846E-2"/>
                  <c:y val="-0.1172016082956444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8E-459C-8DDB-170D6D2AA308}"/>
                </c:ext>
              </c:extLst>
            </c:dLbl>
            <c:dLbl>
              <c:idx val="4"/>
              <c:layout>
                <c:manualLayout>
                  <c:x val="-1.8736343301914898E-2"/>
                  <c:y val="-4.3963284724929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8E-459C-8DDB-170D6D2AA308}"/>
                </c:ext>
              </c:extLst>
            </c:dLbl>
            <c:dLbl>
              <c:idx val="5"/>
              <c:layout>
                <c:manualLayout>
                  <c:x val="-1.9420525020579376E-2"/>
                  <c:y val="-9.5501364274691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8E-459C-8DDB-170D6D2AA308}"/>
                </c:ext>
              </c:extLst>
            </c:dLbl>
            <c:dLbl>
              <c:idx val="7"/>
              <c:layout>
                <c:manualLayout>
                  <c:x val="-1.8736343301914846E-2"/>
                  <c:y val="5.9112874374596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8E-459C-8DDB-170D6D2AA308}"/>
                </c:ext>
              </c:extLst>
            </c:dLbl>
            <c:dLbl>
              <c:idx val="10"/>
              <c:layout>
                <c:manualLayout>
                  <c:x val="-1.9420525020579324E-2"/>
                  <c:y val="1.299985583007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8E-459C-8DDB-170D6D2AA308}"/>
                </c:ext>
              </c:extLst>
            </c:dLbl>
            <c:dLbl>
              <c:idx val="11"/>
              <c:layout>
                <c:manualLayout>
                  <c:x val="-1.8736343301914846E-2"/>
                  <c:y val="-9.5501364274691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B8E-459C-8DDB-170D6D2AA308}"/>
                </c:ext>
              </c:extLst>
            </c:dLbl>
            <c:dLbl>
              <c:idx val="12"/>
              <c:layout>
                <c:manualLayout>
                  <c:x val="-2.0104706739243802E-2"/>
                  <c:y val="-9.8213894777310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B8E-459C-8DDB-170D6D2AA308}"/>
                </c:ext>
              </c:extLst>
            </c:dLbl>
            <c:dLbl>
              <c:idx val="13"/>
              <c:layout>
                <c:manualLayout>
                  <c:x val="-1.531543470859246E-2"/>
                  <c:y val="-4.9388345730167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B8E-459C-8DDB-170D6D2AA308}"/>
                </c:ext>
              </c:extLst>
            </c:dLbl>
            <c:dLbl>
              <c:idx val="14"/>
              <c:layout>
                <c:manualLayout>
                  <c:x val="-4.336688517383603E-2"/>
                  <c:y val="-3.0400632211833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B8E-459C-8DDB-170D6D2AA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(Line!$M$1,Line!$M$4,Line!$M$7,Line!$M$10,Line!$M$13,Line!$M$16,Line!$M$19,Line!$M$22,Line!$M$25,Line!$M$28,Line!$M$31,Line!$M$34,Line!$M$37,Line!$M$40,Line!$M$43)</c:f>
              <c:strCache>
                <c:ptCount val="15"/>
                <c:pt idx="0">
                  <c:v>Type 2 diabetes</c:v>
                </c:pt>
                <c:pt idx="1">
                  <c:v>Hypertension</c:v>
                </c:pt>
                <c:pt idx="2">
                  <c:v>High cholesterol</c:v>
                </c:pt>
                <c:pt idx="3">
                  <c:v>Musculoskeletal disease</c:v>
                </c:pt>
                <c:pt idx="4">
                  <c:v>Respiratory conditions</c:v>
                </c:pt>
                <c:pt idx="5">
                  <c:v>Cardiovascular disease</c:v>
                </c:pt>
                <c:pt idx="6">
                  <c:v>Chronic kidney disease</c:v>
                </c:pt>
                <c:pt idx="7">
                  <c:v>Anxiety/ depression</c:v>
                </c:pt>
                <c:pt idx="8">
                  <c:v>Stroke episode</c:v>
                </c:pt>
                <c:pt idx="9">
                  <c:v>Liver conditions</c:v>
                </c:pt>
                <c:pt idx="10">
                  <c:v>1-year hospitalization</c:v>
                </c:pt>
                <c:pt idx="11">
                  <c:v>1-year ED visit</c:v>
                </c:pt>
                <c:pt idx="12">
                  <c:v>Not obese vs. Obese</c:v>
                </c:pt>
                <c:pt idx="13">
                  <c:v>Never drinker vs. Drinker</c:v>
                </c:pt>
                <c:pt idx="14">
                  <c:v>Never smoker vs. Current / Ex-smoker</c:v>
                </c:pt>
              </c:strCache>
            </c:strRef>
          </c:cat>
          <c:val>
            <c:numRef>
              <c:f>(Line!$P$2,Line!$P$5,Line!$P$8,Line!$P$11,Line!$P$14,Line!$P$17,Line!$P$20,Line!$P$23,Line!$P$26,Line!$P$29,Line!$P$32,Line!$P$35,Line!$P$38,Line!$P$41,Line!$P$44)</c:f>
              <c:numCache>
                <c:formatCode>0.00</c:formatCode>
                <c:ptCount val="15"/>
                <c:pt idx="0">
                  <c:v>0.2</c:v>
                </c:pt>
                <c:pt idx="1">
                  <c:v>0.02</c:v>
                </c:pt>
                <c:pt idx="2">
                  <c:v>0.06</c:v>
                </c:pt>
                <c:pt idx="3">
                  <c:v>0.26</c:v>
                </c:pt>
                <c:pt idx="4">
                  <c:v>0.08</c:v>
                </c:pt>
                <c:pt idx="5">
                  <c:v>0.39</c:v>
                </c:pt>
                <c:pt idx="6">
                  <c:v>0.34</c:v>
                </c:pt>
                <c:pt idx="7">
                  <c:v>0.67</c:v>
                </c:pt>
                <c:pt idx="8">
                  <c:v>0.4</c:v>
                </c:pt>
                <c:pt idx="9">
                  <c:v>0.25</c:v>
                </c:pt>
                <c:pt idx="10">
                  <c:v>0.47</c:v>
                </c:pt>
                <c:pt idx="11">
                  <c:v>0.4</c:v>
                </c:pt>
                <c:pt idx="12">
                  <c:v>0.22</c:v>
                </c:pt>
                <c:pt idx="13">
                  <c:v>0.16</c:v>
                </c:pt>
                <c:pt idx="14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8E-459C-8DDB-170D6D2AA30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65366799"/>
        <c:axId val="665366319"/>
      </c:lineChart>
      <c:catAx>
        <c:axId val="6653667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pPr>
            <a:endParaRPr lang="en-US"/>
          </a:p>
        </c:txPr>
        <c:crossAx val="665366319"/>
        <c:crosses val="autoZero"/>
        <c:auto val="1"/>
        <c:lblAlgn val="ctr"/>
        <c:lblOffset val="100"/>
        <c:noMultiLvlLbl val="0"/>
      </c:catAx>
      <c:valAx>
        <c:axId val="665366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366799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tr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63B3B-6FF5-4FF5-AEFA-5F737B0362B7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64058-92A1-493A-BEEE-6C285A10210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921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B64058-92A1-493A-BEEE-6C285A102101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862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3591562"/>
            <a:ext cx="2926080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11526522"/>
            <a:ext cx="29260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7442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397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19680" y="1168400"/>
            <a:ext cx="841248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82240" y="1168400"/>
            <a:ext cx="2474976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1115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567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920" y="5471163"/>
            <a:ext cx="336499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1920" y="14686283"/>
            <a:ext cx="336499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82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82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82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82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82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82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82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75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2240" y="5842000"/>
            <a:ext cx="165811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51040" y="5842000"/>
            <a:ext cx="165811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084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322" y="1168401"/>
            <a:ext cx="336499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7323" y="5379722"/>
            <a:ext cx="1650491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7323" y="8016240"/>
            <a:ext cx="1650491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751040" y="5379722"/>
            <a:ext cx="16586202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751040" y="8016240"/>
            <a:ext cx="16586202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540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618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871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323" y="1463040"/>
            <a:ext cx="12583158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6202" y="3159762"/>
            <a:ext cx="197510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7323" y="6583680"/>
            <a:ext cx="12583158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5973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7323" y="1463040"/>
            <a:ext cx="12583158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586202" y="3159762"/>
            <a:ext cx="197510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7323" y="6583680"/>
            <a:ext cx="12583158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2779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2240" y="1168401"/>
            <a:ext cx="336499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240" y="5842000"/>
            <a:ext cx="336499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82240" y="20340322"/>
            <a:ext cx="87782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28CADE-1836-49F5-B3B1-BAC944868CA2}" type="datetimeFigureOut">
              <a:rPr lang="en-SG" smtClean="0"/>
              <a:t>4/7/2024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23520" y="20340322"/>
            <a:ext cx="131673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53920" y="20340322"/>
            <a:ext cx="87782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A097F1-6FA4-4ABF-B31F-9279D5E2E8C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8397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13644F6-DF6B-4C2D-C3E0-7B122A39092F}"/>
              </a:ext>
            </a:extLst>
          </p:cNvPr>
          <p:cNvSpPr txBox="1">
            <a:spLocks/>
          </p:cNvSpPr>
          <p:nvPr/>
        </p:nvSpPr>
        <p:spPr>
          <a:xfrm>
            <a:off x="10316289" y="3113046"/>
            <a:ext cx="28791112" cy="1608625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SG" sz="36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0CCC7-E7DA-8287-65EC-DDDA8ACE0811}"/>
              </a:ext>
            </a:extLst>
          </p:cNvPr>
          <p:cNvSpPr/>
          <p:nvPr/>
        </p:nvSpPr>
        <p:spPr>
          <a:xfrm>
            <a:off x="0" y="-75954"/>
            <a:ext cx="39014400" cy="2464342"/>
          </a:xfrm>
          <a:prstGeom prst="rect">
            <a:avLst/>
          </a:prstGeom>
          <a:solidFill>
            <a:srgbClr val="003D7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8215B-9D7D-AF2C-4C88-28DFA1153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981" y="323804"/>
            <a:ext cx="3761344" cy="17181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1282F8-7AFF-AA0B-F310-D7C014E35588}"/>
              </a:ext>
            </a:extLst>
          </p:cNvPr>
          <p:cNvSpPr txBox="1"/>
          <p:nvPr/>
        </p:nvSpPr>
        <p:spPr>
          <a:xfrm>
            <a:off x="5847905" y="71434"/>
            <a:ext cx="32132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A head-to-head comparison of EQ-5D-5L and PROMIS-10 in community dwellers with chronic disease</a:t>
            </a:r>
            <a:endParaRPr lang="en-SG" sz="5400" b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F0ECF7-FFB8-72A8-DB38-F6367595278C}"/>
              </a:ext>
            </a:extLst>
          </p:cNvPr>
          <p:cNvSpPr txBox="1"/>
          <p:nvPr/>
        </p:nvSpPr>
        <p:spPr>
          <a:xfrm>
            <a:off x="8689076" y="995435"/>
            <a:ext cx="2544700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SG" sz="3600" dirty="0">
                <a:solidFill>
                  <a:schemeClr val="bg1"/>
                </a:solidFill>
              </a:rPr>
              <a:t>Jia </a:t>
            </a:r>
            <a:r>
              <a:rPr lang="en-SG" sz="3600" dirty="0" err="1">
                <a:solidFill>
                  <a:schemeClr val="bg1"/>
                </a:solidFill>
              </a:rPr>
              <a:t>Jia</a:t>
            </a:r>
            <a:r>
              <a:rPr lang="en-SG" sz="3600" dirty="0">
                <a:solidFill>
                  <a:schemeClr val="bg1"/>
                </a:solidFill>
              </a:rPr>
              <a:t> LEE</a:t>
            </a:r>
            <a:r>
              <a:rPr lang="en-SG" sz="3600" baseline="30000" dirty="0">
                <a:solidFill>
                  <a:schemeClr val="bg1"/>
                </a:solidFill>
              </a:rPr>
              <a:t> 1</a:t>
            </a:r>
            <a:r>
              <a:rPr lang="en-SG" sz="3600" dirty="0">
                <a:solidFill>
                  <a:schemeClr val="bg1"/>
                </a:solidFill>
              </a:rPr>
              <a:t>, Nan LUO</a:t>
            </a:r>
            <a:r>
              <a:rPr lang="en-SG" sz="3600" baseline="30000" dirty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en-US" altLang="zh-CN" sz="2800" dirty="0">
                <a:solidFill>
                  <a:schemeClr val="bg1"/>
                </a:solidFill>
              </a:rPr>
              <a:t>Saw </a:t>
            </a:r>
            <a:r>
              <a:rPr lang="en-US" altLang="zh-CN" sz="2800" dirty="0" err="1">
                <a:solidFill>
                  <a:schemeClr val="bg1"/>
                </a:solidFill>
              </a:rPr>
              <a:t>Swee</a:t>
            </a:r>
            <a:r>
              <a:rPr lang="en-US" altLang="zh-CN" sz="2800" dirty="0">
                <a:solidFill>
                  <a:schemeClr val="bg1"/>
                </a:solidFill>
              </a:rPr>
              <a:t> Hock School of Public Health, National University of Singapore, Singapore.</a:t>
            </a:r>
            <a:endParaRPr lang="en-SG" sz="2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36C33E2-7981-C72F-BADB-5E4FD15A5C42}"/>
              </a:ext>
            </a:extLst>
          </p:cNvPr>
          <p:cNvSpPr txBox="1">
            <a:spLocks/>
          </p:cNvSpPr>
          <p:nvPr/>
        </p:nvSpPr>
        <p:spPr>
          <a:xfrm>
            <a:off x="-14772" y="3098057"/>
            <a:ext cx="10136194" cy="19367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5975" indent="-457200"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sz="3000" dirty="0"/>
              <a:t>Both EQ-5D-5L and PROMIS-10 are brief health-related quality of life measures suitable for use in large scale population health surveys. </a:t>
            </a:r>
            <a:r>
              <a:rPr lang="en-US" sz="3000" dirty="0"/>
              <a:t>However, little is known about their relative efficiency for this purpose.</a:t>
            </a:r>
            <a:endParaRPr lang="en-SG" sz="30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69FD17F-6E04-F561-6274-53471EC46849}"/>
              </a:ext>
            </a:extLst>
          </p:cNvPr>
          <p:cNvSpPr txBox="1">
            <a:spLocks/>
          </p:cNvSpPr>
          <p:nvPr/>
        </p:nvSpPr>
        <p:spPr>
          <a:xfrm>
            <a:off x="-14772" y="2403545"/>
            <a:ext cx="10136194" cy="69451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32C6658-7CAB-A096-E3E4-BB087EA206F2}"/>
              </a:ext>
            </a:extLst>
          </p:cNvPr>
          <p:cNvSpPr txBox="1">
            <a:spLocks/>
          </p:cNvSpPr>
          <p:nvPr/>
        </p:nvSpPr>
        <p:spPr>
          <a:xfrm>
            <a:off x="-14772" y="5729365"/>
            <a:ext cx="10136194" cy="18844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5975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3000" dirty="0"/>
              <a:t>To assess the correlations between EQ-5D-5L &amp; PROMIS-10</a:t>
            </a:r>
          </a:p>
          <a:p>
            <a:pPr marL="815975" indent="-45720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3000" dirty="0"/>
              <a:t>To c</a:t>
            </a:r>
            <a:r>
              <a:rPr lang="en-US" sz="3000" dirty="0"/>
              <a:t>ompare known-groups validity of EQ-5D-5L &amp; PROMIS-10</a:t>
            </a:r>
            <a:endParaRPr lang="en-SG" sz="300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B7F7E6D-DBFB-19FB-50B7-393A22992E64}"/>
              </a:ext>
            </a:extLst>
          </p:cNvPr>
          <p:cNvSpPr txBox="1">
            <a:spLocks/>
          </p:cNvSpPr>
          <p:nvPr/>
        </p:nvSpPr>
        <p:spPr>
          <a:xfrm>
            <a:off x="-14772" y="5023795"/>
            <a:ext cx="10136194" cy="69451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solidFill>
                  <a:schemeClr val="bg1"/>
                </a:solidFill>
              </a:rPr>
              <a:t>OBJECTIVES</a:t>
            </a:r>
            <a:endParaRPr lang="en-SG" sz="36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15F2EFD-E224-9974-AFAC-DFAFF4DD4892}"/>
              </a:ext>
            </a:extLst>
          </p:cNvPr>
          <p:cNvSpPr txBox="1">
            <a:spLocks/>
          </p:cNvSpPr>
          <p:nvPr/>
        </p:nvSpPr>
        <p:spPr>
          <a:xfrm>
            <a:off x="-14772" y="8327299"/>
            <a:ext cx="10136194" cy="136229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3000" dirty="0"/>
              <a:t>We analyzed data collected from a cross-sectional household survey involving individuals aged ≥45 years old with ≥1 chronic disease in Singapore.</a:t>
            </a:r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Besides EQ-5D-5L and PROMIS-10, participants’ demographics, health characteristics, and lifestyle were captured via a questionnaire-based personal interview.</a:t>
            </a:r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Scores used for head-to-head comparison:</a:t>
            </a:r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b="1" dirty="0"/>
              <a:t>Correlations </a:t>
            </a:r>
            <a:r>
              <a:rPr lang="en-US" sz="3000" dirty="0"/>
              <a:t>between scores were evaluated using Spearman’s correlation.</a:t>
            </a:r>
          </a:p>
          <a:p>
            <a:pPr marL="815975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b="1" dirty="0"/>
              <a:t>Known-groups validity: </a:t>
            </a:r>
            <a:r>
              <a:rPr lang="en-US" sz="3000" dirty="0"/>
              <a:t>Propensity score matching was conducted to match individuals according to age, sex, and ethnicity </a:t>
            </a:r>
            <a:r>
              <a:rPr lang="en-US" altLang="zh-CN" sz="3000" dirty="0"/>
              <a:t>before known-groups validity testing</a:t>
            </a:r>
            <a:r>
              <a:rPr lang="en-US" sz="3000" dirty="0"/>
              <a:t>. Cohen’s effect size (ES) was calculated to compare the two instruments’ relative efficiency.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0336C30-C305-2C58-3DCE-9B57BD412233}"/>
              </a:ext>
            </a:extLst>
          </p:cNvPr>
          <p:cNvSpPr txBox="1">
            <a:spLocks/>
          </p:cNvSpPr>
          <p:nvPr/>
        </p:nvSpPr>
        <p:spPr>
          <a:xfrm>
            <a:off x="-14772" y="7618645"/>
            <a:ext cx="10136194" cy="694512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bg1"/>
                </a:solidFill>
              </a:rPr>
              <a:t>METHODS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6401256-B39E-20B2-E2E0-9CFB2E9832D6}"/>
              </a:ext>
            </a:extLst>
          </p:cNvPr>
          <p:cNvGraphicFramePr>
            <a:graphicFrameLocks noGrp="1"/>
          </p:cNvGraphicFramePr>
          <p:nvPr/>
        </p:nvGraphicFramePr>
        <p:xfrm>
          <a:off x="835111" y="12325218"/>
          <a:ext cx="910858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712">
                  <a:extLst>
                    <a:ext uri="{9D8B030D-6E8A-4147-A177-3AD203B41FA5}">
                      <a16:colId xmlns:a16="http://schemas.microsoft.com/office/drawing/2014/main" val="1740065874"/>
                    </a:ext>
                  </a:extLst>
                </a:gridCol>
                <a:gridCol w="3861870">
                  <a:extLst>
                    <a:ext uri="{9D8B030D-6E8A-4147-A177-3AD203B41FA5}">
                      <a16:colId xmlns:a16="http://schemas.microsoft.com/office/drawing/2014/main" val="289720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2800" dirty="0"/>
                        <a:t>PROMIS-10</a:t>
                      </a: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2800" dirty="0"/>
                        <a:t>EQ-5D-5L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4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2800" dirty="0"/>
                        <a:t>Physical </a:t>
                      </a:r>
                      <a:r>
                        <a:rPr lang="en-US" altLang="zh-CN" sz="2800" dirty="0"/>
                        <a:t>health score </a:t>
                      </a:r>
                    </a:p>
                    <a:p>
                      <a:r>
                        <a:rPr lang="en-US" altLang="zh-CN" sz="2800" dirty="0"/>
                        <a:t>(</a:t>
                      </a:r>
                      <a:r>
                        <a:rPr lang="en-US" altLang="zh-CN" sz="2800" b="1" dirty="0" err="1"/>
                        <a:t>PROPhy</a:t>
                      </a:r>
                      <a:r>
                        <a:rPr lang="en-US" altLang="zh-CN" sz="2800" dirty="0"/>
                        <a:t>): </a:t>
                      </a:r>
                      <a:r>
                        <a:rPr lang="pt-BR" altLang="zh-CN" sz="2800" dirty="0"/>
                        <a:t>Global03, Global06, Global07r, and Global08r</a:t>
                      </a:r>
                      <a:endParaRPr lang="en-SG" sz="280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2800" dirty="0"/>
                        <a:t>Physical level sum score (</a:t>
                      </a:r>
                      <a:r>
                        <a:rPr lang="en-SG" sz="2800" b="1" dirty="0" err="1"/>
                        <a:t>EQPhy</a:t>
                      </a:r>
                      <a:r>
                        <a:rPr lang="en-SG" sz="2800" dirty="0"/>
                        <a:t>): Sum of EQ MO, SC, &amp; PD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8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2800" dirty="0"/>
                        <a:t>Mental health score </a:t>
                      </a:r>
                    </a:p>
                    <a:p>
                      <a:r>
                        <a:rPr lang="en-SG" sz="2800" dirty="0"/>
                        <a:t>(</a:t>
                      </a:r>
                      <a:r>
                        <a:rPr lang="en-SG" sz="2800" b="1" dirty="0" err="1"/>
                        <a:t>PROMen</a:t>
                      </a:r>
                      <a:r>
                        <a:rPr lang="en-SG" sz="2800" dirty="0"/>
                        <a:t>): Global 02, Global04, Global05, and Global10r</a:t>
                      </a: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Anxiety/depression dimension score (</a:t>
                      </a:r>
                      <a:r>
                        <a:rPr lang="en-US" altLang="zh-CN" sz="2800" b="1" dirty="0" err="1"/>
                        <a:t>EQAd</a:t>
                      </a:r>
                      <a:r>
                        <a:rPr lang="en-US" altLang="zh-CN" sz="2800" dirty="0"/>
                        <a:t>)</a:t>
                      </a:r>
                      <a:endParaRPr lang="en-SG" sz="2800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2800" dirty="0"/>
                        <a:t>Social role score </a:t>
                      </a:r>
                    </a:p>
                    <a:p>
                      <a:r>
                        <a:rPr lang="en-SG" sz="2800" dirty="0"/>
                        <a:t>(</a:t>
                      </a:r>
                      <a:r>
                        <a:rPr lang="en-SG" sz="2800" b="1" dirty="0" err="1"/>
                        <a:t>PROSoc</a:t>
                      </a:r>
                      <a:r>
                        <a:rPr lang="en-SG" sz="2800" dirty="0"/>
                        <a:t>): </a:t>
                      </a:r>
                      <a:r>
                        <a:rPr lang="en-US" altLang="zh-CN" sz="2800" dirty="0"/>
                        <a:t>Global09r</a:t>
                      </a:r>
                      <a:endParaRPr lang="en-SG" sz="280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2800" dirty="0"/>
                        <a:t>Usual activities dimension score (</a:t>
                      </a:r>
                      <a:r>
                        <a:rPr lang="en-SG" sz="2800" b="1" dirty="0" err="1"/>
                        <a:t>EQUa</a:t>
                      </a:r>
                      <a:r>
                        <a:rPr lang="en-SG" sz="28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3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sz="2800" dirty="0"/>
                        <a:t>Overall health score</a:t>
                      </a:r>
                    </a:p>
                    <a:p>
                      <a:r>
                        <a:rPr lang="en-SG" sz="2800" dirty="0"/>
                        <a:t>(</a:t>
                      </a:r>
                      <a:r>
                        <a:rPr lang="en-SG" sz="2800" b="1" dirty="0" err="1"/>
                        <a:t>PROOverall</a:t>
                      </a:r>
                      <a:r>
                        <a:rPr lang="en-SG" sz="2800" dirty="0"/>
                        <a:t>): Global01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2800" dirty="0"/>
                        <a:t>EQ VAS (</a:t>
                      </a:r>
                      <a:r>
                        <a:rPr lang="en-SG" sz="2800" b="1" dirty="0"/>
                        <a:t>EQ VAS</a:t>
                      </a:r>
                      <a:r>
                        <a:rPr lang="en-SG" sz="2800" dirty="0"/>
                        <a:t>)</a:t>
                      </a:r>
                    </a:p>
                    <a:p>
                      <a:r>
                        <a:rPr lang="en-SG" sz="2800" dirty="0"/>
                        <a:t>Index (</a:t>
                      </a:r>
                      <a:r>
                        <a:rPr lang="en-SG" sz="2800" b="1" dirty="0" err="1"/>
                        <a:t>EQIndex</a:t>
                      </a:r>
                      <a:r>
                        <a:rPr lang="en-SG" sz="2800" dirty="0"/>
                        <a:t>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53652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39EF7A3-828E-50A8-85C5-E5142A04D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72468"/>
              </p:ext>
            </p:extLst>
          </p:nvPr>
        </p:nvGraphicFramePr>
        <p:xfrm>
          <a:off x="10587742" y="3193985"/>
          <a:ext cx="8919458" cy="8563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3746">
                  <a:extLst>
                    <a:ext uri="{9D8B030D-6E8A-4147-A177-3AD203B41FA5}">
                      <a16:colId xmlns:a16="http://schemas.microsoft.com/office/drawing/2014/main" val="1740065874"/>
                    </a:ext>
                  </a:extLst>
                </a:gridCol>
                <a:gridCol w="3345712">
                  <a:extLst>
                    <a:ext uri="{9D8B030D-6E8A-4147-A177-3AD203B41FA5}">
                      <a16:colId xmlns:a16="http://schemas.microsoft.com/office/drawing/2014/main" val="2897205246"/>
                    </a:ext>
                  </a:extLst>
                </a:gridCol>
              </a:tblGrid>
              <a:tr h="506840">
                <a:tc gridSpan="2">
                  <a:txBody>
                    <a:bodyPr/>
                    <a:lstStyle/>
                    <a:p>
                      <a:r>
                        <a:rPr lang="en-SG" sz="2800" dirty="0">
                          <a:solidFill>
                            <a:schemeClr val="tx1"/>
                          </a:solidFill>
                        </a:rPr>
                        <a:t>Table 1. Participant characteristics (N=1503).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3200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42959"/>
                  </a:ext>
                </a:extLst>
              </a:tr>
              <a:tr h="491933">
                <a:tc>
                  <a:txBody>
                    <a:bodyPr/>
                    <a:lstStyle/>
                    <a:p>
                      <a:pPr algn="ctr"/>
                      <a:r>
                        <a:rPr lang="en-SG" sz="2700" b="1" dirty="0">
                          <a:solidFill>
                            <a:schemeClr val="bg1"/>
                          </a:solidFill>
                        </a:rPr>
                        <a:t>Characteristics</a:t>
                      </a: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b="1" dirty="0">
                          <a:solidFill>
                            <a:schemeClr val="bg1"/>
                          </a:solidFill>
                        </a:rPr>
                        <a:t>Mean ± SD / n (%)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4902"/>
                  </a:ext>
                </a:extLst>
              </a:tr>
              <a:tr h="491933">
                <a:tc>
                  <a:txBody>
                    <a:bodyPr/>
                    <a:lstStyle/>
                    <a:p>
                      <a:r>
                        <a:rPr lang="en-SG" sz="2700" b="1" dirty="0"/>
                        <a:t>Age</a:t>
                      </a: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/>
                        <a:t>65.3 ± 10.2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85538"/>
                  </a:ext>
                </a:extLst>
              </a:tr>
              <a:tr h="491933">
                <a:tc>
                  <a:txBody>
                    <a:bodyPr/>
                    <a:lstStyle/>
                    <a:p>
                      <a:r>
                        <a:rPr lang="en-SG" sz="2700" b="1" dirty="0"/>
                        <a:t>Sex: </a:t>
                      </a:r>
                      <a:r>
                        <a:rPr lang="en-SG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Female</a:t>
                      </a:r>
                      <a:endParaRPr lang="en-SG" sz="2700" b="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795 (52.9)</a:t>
                      </a:r>
                      <a:endParaRPr lang="en-SG" sz="2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41647"/>
                  </a:ext>
                </a:extLst>
              </a:tr>
              <a:tr h="491933">
                <a:tc>
                  <a:txBody>
                    <a:bodyPr/>
                    <a:lstStyle/>
                    <a:p>
                      <a:r>
                        <a:rPr lang="en-SG" sz="2700" b="1" dirty="0"/>
                        <a:t>Ethnicity: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Chinese</a:t>
                      </a:r>
                      <a:endParaRPr lang="en-SG" sz="270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1019 (67.8)</a:t>
                      </a:r>
                      <a:endParaRPr lang="en-SG" sz="2700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30697"/>
                  </a:ext>
                </a:extLst>
              </a:tr>
              <a:tr h="894424">
                <a:tc>
                  <a:txBody>
                    <a:bodyPr/>
                    <a:lstStyle/>
                    <a:p>
                      <a:r>
                        <a:rPr lang="en-SG" sz="2700" b="1" dirty="0"/>
                        <a:t>Education: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≥Secondary school</a:t>
                      </a:r>
                      <a:r>
                        <a:rPr lang="en-SG" sz="2700" dirty="0"/>
                        <a:t> vs. </a:t>
                      </a:r>
                      <a:r>
                        <a:rPr lang="en-SG" sz="2700" b="0" dirty="0">
                          <a:solidFill>
                            <a:schemeClr val="tx1"/>
                          </a:solidFill>
                        </a:rPr>
                        <a:t>≤</a:t>
                      </a:r>
                      <a:r>
                        <a:rPr lang="en-SG" sz="2700" dirty="0">
                          <a:solidFill>
                            <a:schemeClr val="tx1"/>
                          </a:solidFill>
                        </a:rPr>
                        <a:t>Primary school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1001 (66.6)</a:t>
                      </a:r>
                      <a:r>
                        <a:rPr lang="en-SG" sz="2700" dirty="0"/>
                        <a:t> </a:t>
                      </a:r>
                      <a:r>
                        <a:rPr lang="en-US" altLang="zh-CN" sz="2700" dirty="0"/>
                        <a:t>vs. </a:t>
                      </a:r>
                    </a:p>
                    <a:p>
                      <a:pPr algn="ctr"/>
                      <a:r>
                        <a:rPr lang="en-SG" sz="2700" dirty="0">
                          <a:solidFill>
                            <a:schemeClr val="tx1"/>
                          </a:solidFill>
                        </a:rPr>
                        <a:t>502 (33.4)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53652"/>
                  </a:ext>
                </a:extLst>
              </a:tr>
              <a:tr h="894424">
                <a:tc>
                  <a:txBody>
                    <a:bodyPr/>
                    <a:lstStyle/>
                    <a:p>
                      <a:r>
                        <a:rPr lang="en-SG" sz="2700" b="1" dirty="0"/>
                        <a:t>No. of chronic conditions:</a:t>
                      </a:r>
                      <a:r>
                        <a:rPr lang="en-SG" sz="2700" dirty="0"/>
                        <a:t>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One</a:t>
                      </a:r>
                      <a:r>
                        <a:rPr lang="en-SG" sz="2700" dirty="0"/>
                        <a:t> vs. &gt;1 chronic conditions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656 (43.7) </a:t>
                      </a:r>
                      <a:r>
                        <a:rPr lang="en-SG" sz="2700" dirty="0"/>
                        <a:t>vs.</a:t>
                      </a:r>
                    </a:p>
                    <a:p>
                      <a:pPr algn="ctr"/>
                      <a:r>
                        <a:rPr lang="en-SG" sz="2700" dirty="0"/>
                        <a:t> 847 (56.4)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4460"/>
                  </a:ext>
                </a:extLst>
              </a:tr>
              <a:tr h="894424">
                <a:tc>
                  <a:txBody>
                    <a:bodyPr/>
                    <a:lstStyle/>
                    <a:p>
                      <a:r>
                        <a:rPr lang="en-SG" sz="2700" b="1" dirty="0"/>
                        <a:t>1-year hospitalization: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Never</a:t>
                      </a:r>
                      <a:r>
                        <a:rPr lang="en-SG" sz="2700" dirty="0"/>
                        <a:t> vs. Hospitalized ≥1 time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1219 (81.1) </a:t>
                      </a:r>
                      <a:r>
                        <a:rPr lang="en-SG" sz="2700" dirty="0"/>
                        <a:t>vs. </a:t>
                      </a:r>
                    </a:p>
                    <a:p>
                      <a:pPr algn="ctr"/>
                      <a:r>
                        <a:rPr lang="en-SG" sz="2700" dirty="0"/>
                        <a:t>284 (18.9)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61376"/>
                  </a:ext>
                </a:extLst>
              </a:tr>
              <a:tr h="894424">
                <a:tc>
                  <a:txBody>
                    <a:bodyPr/>
                    <a:lstStyle/>
                    <a:p>
                      <a:r>
                        <a:rPr lang="en-SG" sz="2700" b="1" dirty="0"/>
                        <a:t>1-year emergency department (ED) visit:</a:t>
                      </a:r>
                      <a:r>
                        <a:rPr lang="en-SG" sz="2700" dirty="0"/>
                        <a:t>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Never</a:t>
                      </a:r>
                      <a:r>
                        <a:rPr lang="en-SG" sz="2700" dirty="0"/>
                        <a:t> vs. Visited ≥1 time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1348 (89.7) </a:t>
                      </a:r>
                      <a:r>
                        <a:rPr lang="en-SG" sz="2700" dirty="0"/>
                        <a:t>vs. </a:t>
                      </a:r>
                    </a:p>
                    <a:p>
                      <a:pPr algn="ctr"/>
                      <a:r>
                        <a:rPr lang="en-SG" sz="2700" dirty="0"/>
                        <a:t>155 (10.3)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422129"/>
                  </a:ext>
                </a:extLst>
              </a:tr>
              <a:tr h="894424">
                <a:tc>
                  <a:txBody>
                    <a:bodyPr/>
                    <a:lstStyle/>
                    <a:p>
                      <a:r>
                        <a:rPr lang="en-SG" sz="2700" b="1" dirty="0"/>
                        <a:t>BMI: </a:t>
                      </a:r>
                      <a:r>
                        <a:rPr lang="en-SG" sz="27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Not obese</a:t>
                      </a:r>
                      <a:r>
                        <a:rPr lang="en-SG" sz="2700" b="0" baseline="0" dirty="0"/>
                        <a:t> vs. </a:t>
                      </a:r>
                      <a:r>
                        <a:rPr lang="en-SG" sz="2700" dirty="0"/>
                        <a:t>Obese</a:t>
                      </a:r>
                      <a:endParaRPr lang="en-US" altLang="zh-CN" sz="2700" b="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1016 (75.7) </a:t>
                      </a:r>
                      <a:r>
                        <a:rPr lang="en-SG" sz="2700" dirty="0"/>
                        <a:t>vs. </a:t>
                      </a:r>
                    </a:p>
                    <a:p>
                      <a:pPr algn="ctr"/>
                      <a:r>
                        <a:rPr lang="en-SG" sz="2700" dirty="0"/>
                        <a:t>327 (24.4)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04154"/>
                  </a:ext>
                </a:extLst>
              </a:tr>
              <a:tr h="894424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700" b="1" dirty="0"/>
                        <a:t>Alcohol consumption: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Never drinker</a:t>
                      </a:r>
                      <a:endParaRPr lang="en-SG" sz="2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1306 (86.9)</a:t>
                      </a:r>
                      <a:endParaRPr lang="en-SG" sz="2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425719"/>
                  </a:ext>
                </a:extLst>
              </a:tr>
              <a:tr h="547609">
                <a:tc>
                  <a:txBody>
                    <a:bodyPr/>
                    <a:lstStyle/>
                    <a:p>
                      <a:pPr marL="0" marR="0" lvl="0" indent="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700" b="1" dirty="0"/>
                        <a:t>Smoking status: </a:t>
                      </a:r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Never smoker</a:t>
                      </a:r>
                      <a:endParaRPr lang="en-SG" sz="27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1230 (81.8)</a:t>
                      </a:r>
                      <a:endParaRPr lang="en-SG" sz="27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004957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4791B818-F98A-4870-6FB7-07E88E3F1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389213"/>
              </p:ext>
            </p:extLst>
          </p:nvPr>
        </p:nvGraphicFramePr>
        <p:xfrm>
          <a:off x="10612791" y="11831964"/>
          <a:ext cx="891945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0465">
                  <a:extLst>
                    <a:ext uri="{9D8B030D-6E8A-4147-A177-3AD203B41FA5}">
                      <a16:colId xmlns:a16="http://schemas.microsoft.com/office/drawing/2014/main" val="1740065874"/>
                    </a:ext>
                  </a:extLst>
                </a:gridCol>
                <a:gridCol w="3658992">
                  <a:extLst>
                    <a:ext uri="{9D8B030D-6E8A-4147-A177-3AD203B41FA5}">
                      <a16:colId xmlns:a16="http://schemas.microsoft.com/office/drawing/2014/main" val="2897205246"/>
                    </a:ext>
                  </a:extLst>
                </a:gridCol>
              </a:tblGrid>
              <a:tr h="474852">
                <a:tc gridSpan="2">
                  <a:txBody>
                    <a:bodyPr/>
                    <a:lstStyle/>
                    <a:p>
                      <a:r>
                        <a:rPr lang="en-SG" sz="2800" dirty="0">
                          <a:solidFill>
                            <a:schemeClr val="tx1"/>
                          </a:solidFill>
                        </a:rPr>
                        <a:t>Table 2. Correlations between PROMIS-10 &amp; EQ-5D-5L.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3200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42959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pPr algn="ctr"/>
                      <a:r>
                        <a:rPr lang="en-SG" sz="2700" b="1" dirty="0">
                          <a:solidFill>
                            <a:schemeClr val="bg1"/>
                          </a:solidFill>
                        </a:rPr>
                        <a:t>Scores</a:t>
                      </a:r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b="1" dirty="0">
                          <a:solidFill>
                            <a:schemeClr val="bg1"/>
                          </a:solidFill>
                        </a:rPr>
                        <a:t>Correlation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714902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r>
                        <a:rPr lang="en-SG" sz="2700" b="0" dirty="0" err="1"/>
                        <a:t>PROPhy</a:t>
                      </a:r>
                      <a:r>
                        <a:rPr lang="en-SG" sz="2700" b="0" dirty="0"/>
                        <a:t> vs. </a:t>
                      </a:r>
                      <a:r>
                        <a:rPr lang="en-SG" sz="2700" b="0" dirty="0" err="1"/>
                        <a:t>EQPhy</a:t>
                      </a:r>
                      <a:endParaRPr lang="en-SG" sz="2700" b="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/>
                        <a:t>-0.60 (Moderate)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85538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r>
                        <a:rPr lang="en-SG" sz="2700" b="0" dirty="0" err="1"/>
                        <a:t>PROMen</a:t>
                      </a:r>
                      <a:r>
                        <a:rPr lang="en-SG" sz="2700" b="0" dirty="0"/>
                        <a:t> vs. </a:t>
                      </a:r>
                      <a:r>
                        <a:rPr lang="en-SG" sz="2700" b="0" dirty="0" err="1"/>
                        <a:t>EQAd</a:t>
                      </a:r>
                      <a:endParaRPr lang="en-SG" sz="2700" b="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tx1"/>
                          </a:solidFill>
                        </a:rPr>
                        <a:t>-0.40 (Low)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41647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r>
                        <a:rPr lang="en-SG" sz="2700" b="0" dirty="0" err="1"/>
                        <a:t>PROSoc</a:t>
                      </a:r>
                      <a:r>
                        <a:rPr lang="en-SG" sz="2700" b="0" dirty="0"/>
                        <a:t> vs. </a:t>
                      </a:r>
                      <a:r>
                        <a:rPr lang="en-SG" sz="2700" b="0" dirty="0" err="1"/>
                        <a:t>EQUa</a:t>
                      </a:r>
                      <a:endParaRPr lang="en-SG" sz="2700" b="0" dirty="0"/>
                    </a:p>
                  </a:txBody>
                  <a:tcPr>
                    <a:lnR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2700" dirty="0"/>
                        <a:t>-0.36</a:t>
                      </a:r>
                      <a:r>
                        <a:rPr lang="en-SG" sz="2700" dirty="0">
                          <a:solidFill>
                            <a:schemeClr val="tx1"/>
                          </a:solidFill>
                        </a:rPr>
                        <a:t> (Low)</a:t>
                      </a:r>
                      <a:endParaRPr lang="en-SG" sz="2700" dirty="0"/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830697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r>
                        <a:rPr lang="en-SG" sz="2700" b="0" dirty="0" err="1">
                          <a:solidFill>
                            <a:schemeClr val="tx1"/>
                          </a:solidFill>
                        </a:rPr>
                        <a:t>PROOverall</a:t>
                      </a:r>
                      <a:r>
                        <a:rPr lang="en-SG" sz="2700" b="0" dirty="0">
                          <a:solidFill>
                            <a:schemeClr val="tx1"/>
                          </a:solidFill>
                        </a:rPr>
                        <a:t> vs. EQVAS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>
                          <a:solidFill>
                            <a:schemeClr val="tx1"/>
                          </a:solidFill>
                        </a:rPr>
                        <a:t>0.54</a:t>
                      </a:r>
                      <a:r>
                        <a:rPr lang="en-SG" sz="2700" dirty="0"/>
                        <a:t> (Moderate)</a:t>
                      </a:r>
                      <a:endParaRPr lang="en-SG" sz="2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053652"/>
                  </a:ext>
                </a:extLst>
              </a:tr>
              <a:tr h="460886">
                <a:tc>
                  <a:txBody>
                    <a:bodyPr/>
                    <a:lstStyle/>
                    <a:p>
                      <a:r>
                        <a:rPr lang="en-SG" sz="2700" b="0" dirty="0" err="1"/>
                        <a:t>PROOverall</a:t>
                      </a:r>
                      <a:r>
                        <a:rPr lang="en-SG" sz="2700" b="0" dirty="0"/>
                        <a:t> vs. </a:t>
                      </a:r>
                      <a:r>
                        <a:rPr lang="en-SG" sz="2700" b="0" dirty="0" err="1"/>
                        <a:t>EQIndex</a:t>
                      </a:r>
                      <a:endParaRPr lang="en-SG" sz="27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700" dirty="0"/>
                        <a:t>0.42 </a:t>
                      </a:r>
                      <a:r>
                        <a:rPr lang="en-SG" sz="2700" dirty="0">
                          <a:solidFill>
                            <a:schemeClr val="tx1"/>
                          </a:solidFill>
                        </a:rPr>
                        <a:t> (Low)</a:t>
                      </a:r>
                      <a:endParaRPr lang="en-SG" sz="2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44460"/>
                  </a:ext>
                </a:extLst>
              </a:tr>
            </a:tbl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2742887-5A38-BCE6-85AC-DA2C9602127E}"/>
              </a:ext>
            </a:extLst>
          </p:cNvPr>
          <p:cNvSpPr txBox="1">
            <a:spLocks/>
          </p:cNvSpPr>
          <p:nvPr/>
        </p:nvSpPr>
        <p:spPr>
          <a:xfrm>
            <a:off x="10301517" y="19743169"/>
            <a:ext cx="28778799" cy="22024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The low to moderate correlations between EQ-5D-5L and PROMIS-10 suggest that they measure related but different health constructs.</a:t>
            </a:r>
          </a:p>
          <a:p>
            <a:pPr marL="815975" indent="-5715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Overall, the two instruments are similarly efficient in assessing the </a:t>
            </a:r>
            <a:r>
              <a:rPr lang="en-US" sz="3000" dirty="0" err="1"/>
              <a:t>HRQoL</a:t>
            </a:r>
            <a:r>
              <a:rPr lang="en-US" sz="3000" dirty="0"/>
              <a:t> burden attributable to chronic disease or unhealthy lifestyles</a:t>
            </a:r>
            <a:r>
              <a:rPr lang="en-SG" sz="3000" dirty="0"/>
              <a:t>.</a:t>
            </a:r>
            <a:r>
              <a:rPr lang="zh-CN" altLang="en-US" sz="3000" dirty="0"/>
              <a:t> </a:t>
            </a:r>
            <a:r>
              <a:rPr lang="en-US" altLang="zh-CN" sz="3000" dirty="0"/>
              <a:t>However, there </a:t>
            </a:r>
          </a:p>
          <a:p>
            <a:pPr marL="750888" algn="just">
              <a:spcBef>
                <a:spcPts val="0"/>
              </a:spcBef>
              <a:spcAft>
                <a:spcPts val="1800"/>
              </a:spcAft>
            </a:pPr>
            <a:r>
              <a:rPr lang="en-US" altLang="zh-CN" sz="3000" dirty="0"/>
              <a:t>are noticeable differences in their efficiency depending on the specific causes of health burden.</a:t>
            </a:r>
            <a:endParaRPr lang="en-SG" sz="3000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8CCE3A5F-00B7-7292-5902-8A4EF3DFAA9B}"/>
              </a:ext>
            </a:extLst>
          </p:cNvPr>
          <p:cNvSpPr txBox="1">
            <a:spLocks/>
          </p:cNvSpPr>
          <p:nvPr/>
        </p:nvSpPr>
        <p:spPr>
          <a:xfrm>
            <a:off x="10302240" y="2402770"/>
            <a:ext cx="28712160" cy="69671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DAD741E-F0DA-7F93-1E7A-DABFC8726F21}"/>
              </a:ext>
            </a:extLst>
          </p:cNvPr>
          <p:cNvSpPr txBox="1">
            <a:spLocks/>
          </p:cNvSpPr>
          <p:nvPr/>
        </p:nvSpPr>
        <p:spPr>
          <a:xfrm>
            <a:off x="10301517" y="19032073"/>
            <a:ext cx="28712159" cy="69494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600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C7207F1-71B3-053F-5BAF-A1B8CB42C07E}"/>
              </a:ext>
            </a:extLst>
          </p:cNvPr>
          <p:cNvSpPr txBox="1">
            <a:spLocks/>
          </p:cNvSpPr>
          <p:nvPr/>
        </p:nvSpPr>
        <p:spPr>
          <a:xfrm>
            <a:off x="19844086" y="3113866"/>
            <a:ext cx="18412994" cy="6967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29260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SG" sz="2800" b="1" dirty="0">
                <a:latin typeface="+mn-lt"/>
              </a:rPr>
              <a:t>Figure 1. </a:t>
            </a:r>
            <a:r>
              <a:rPr lang="en-US" sz="2800" b="1" dirty="0">
                <a:latin typeface="+mn-lt"/>
              </a:rPr>
              <a:t>E</a:t>
            </a:r>
            <a:r>
              <a:rPr lang="en-US" altLang="zh-CN" sz="2800" b="1" dirty="0">
                <a:solidFill>
                  <a:schemeClr val="tx1"/>
                </a:solidFill>
                <a:latin typeface="+mn-lt"/>
              </a:rPr>
              <a:t>ffect size for each known-groups validity testing</a:t>
            </a:r>
            <a:r>
              <a:rPr lang="en-SG" sz="2800" b="1" dirty="0">
                <a:solidFill>
                  <a:schemeClr val="tx1"/>
                </a:solidFill>
                <a:latin typeface="+mn-lt"/>
              </a:rPr>
              <a:t>.</a:t>
            </a:r>
            <a:endParaRPr lang="en-SG" sz="2800" b="1" dirty="0">
              <a:latin typeface="+mn-lt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98FD41D-7FDD-769D-D5A5-9A5FC7D3E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093248"/>
              </p:ext>
            </p:extLst>
          </p:nvPr>
        </p:nvGraphicFramePr>
        <p:xfrm>
          <a:off x="19979640" y="3762959"/>
          <a:ext cx="1856232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17C9983-17ED-4812-A0A4-742E585D08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603339"/>
              </p:ext>
            </p:extLst>
          </p:nvPr>
        </p:nvGraphicFramePr>
        <p:xfrm>
          <a:off x="19998569" y="6070529"/>
          <a:ext cx="1856232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97168AC-4392-41E9-A339-C22B6DB208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271000"/>
              </p:ext>
            </p:extLst>
          </p:nvPr>
        </p:nvGraphicFramePr>
        <p:xfrm>
          <a:off x="19979640" y="8378099"/>
          <a:ext cx="18562320" cy="219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F3C83CAB-7BAC-4E30-A58E-BA70924C6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1461752"/>
              </p:ext>
            </p:extLst>
          </p:nvPr>
        </p:nvGraphicFramePr>
        <p:xfrm>
          <a:off x="19986045" y="10685668"/>
          <a:ext cx="18562320" cy="468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70AB32D8-363F-468B-A8F1-CE6660AF3538}"/>
              </a:ext>
            </a:extLst>
          </p:cNvPr>
          <p:cNvSpPr txBox="1">
            <a:spLocks/>
          </p:cNvSpPr>
          <p:nvPr/>
        </p:nvSpPr>
        <p:spPr>
          <a:xfrm>
            <a:off x="10406413" y="15544801"/>
            <a:ext cx="9125836" cy="3212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The highest correlations were observed between </a:t>
            </a:r>
            <a:r>
              <a:rPr lang="en-US" sz="3000" b="1" dirty="0" err="1"/>
              <a:t>PROPhy</a:t>
            </a:r>
            <a:r>
              <a:rPr lang="en-US" sz="3000" b="1" dirty="0"/>
              <a:t> vs. </a:t>
            </a:r>
            <a:r>
              <a:rPr lang="en-US" sz="3000" b="1" dirty="0" err="1"/>
              <a:t>EQPhy</a:t>
            </a:r>
            <a:r>
              <a:rPr lang="en-US" sz="3000" b="1" dirty="0"/>
              <a:t> </a:t>
            </a:r>
            <a:r>
              <a:rPr lang="en-US" sz="3000" dirty="0"/>
              <a:t>(-0.60) and between </a:t>
            </a:r>
            <a:r>
              <a:rPr lang="en-US" sz="3000" b="1" dirty="0" err="1"/>
              <a:t>PROOverall</a:t>
            </a:r>
            <a:r>
              <a:rPr lang="en-US" sz="3000" b="1" dirty="0"/>
              <a:t> vs. EQVAS </a:t>
            </a:r>
            <a:r>
              <a:rPr lang="en-US" sz="3000" dirty="0"/>
              <a:t>(0.54).</a:t>
            </a:r>
          </a:p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zh-CN" sz="3000" dirty="0"/>
              <a:t>Low correlations were observed between </a:t>
            </a:r>
            <a:r>
              <a:rPr lang="en-US" altLang="zh-CN" sz="3000" dirty="0" err="1"/>
              <a:t>PROOverall</a:t>
            </a:r>
            <a:r>
              <a:rPr lang="en-US" altLang="zh-CN" sz="3000" dirty="0"/>
              <a:t> vs. </a:t>
            </a:r>
            <a:r>
              <a:rPr lang="en-US" altLang="zh-CN" sz="3000" dirty="0" err="1"/>
              <a:t>EQIndex</a:t>
            </a:r>
            <a:r>
              <a:rPr lang="en-US" altLang="zh-CN" sz="3000" dirty="0"/>
              <a:t> (0.42), </a:t>
            </a:r>
            <a:r>
              <a:rPr lang="en-US" altLang="zh-CN" sz="3000" dirty="0" err="1"/>
              <a:t>PROMen</a:t>
            </a:r>
            <a:r>
              <a:rPr lang="en-US" altLang="zh-CN" sz="3000" dirty="0"/>
              <a:t> vs. </a:t>
            </a:r>
            <a:r>
              <a:rPr lang="en-US" altLang="zh-CN" sz="3000" dirty="0" err="1"/>
              <a:t>EQAd</a:t>
            </a:r>
            <a:r>
              <a:rPr lang="en-US" altLang="zh-CN" sz="3000" dirty="0"/>
              <a:t> (-0.40), and </a:t>
            </a:r>
            <a:r>
              <a:rPr lang="en-US" altLang="zh-CN" sz="3000" dirty="0" err="1"/>
              <a:t>PROSoc</a:t>
            </a:r>
            <a:r>
              <a:rPr lang="en-US" altLang="zh-CN" sz="3000" dirty="0"/>
              <a:t> vs. </a:t>
            </a:r>
            <a:r>
              <a:rPr lang="en-US" altLang="zh-CN" sz="3000" dirty="0" err="1"/>
              <a:t>EQUa</a:t>
            </a:r>
            <a:r>
              <a:rPr lang="en-US" altLang="zh-CN" sz="3000" dirty="0"/>
              <a:t> (-0.36).</a:t>
            </a:r>
            <a:endParaRPr lang="en-US" sz="3000" dirty="0"/>
          </a:p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3000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857BF964-B7FD-5E4F-3353-E6E6B3C7F163}"/>
              </a:ext>
            </a:extLst>
          </p:cNvPr>
          <p:cNvSpPr txBox="1">
            <a:spLocks/>
          </p:cNvSpPr>
          <p:nvPr/>
        </p:nvSpPr>
        <p:spPr>
          <a:xfrm>
            <a:off x="19979639" y="15544801"/>
            <a:ext cx="18581249" cy="33254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2926080" rtl="0" eaLnBrk="1" latinLnBrk="0" hangingPunct="1">
              <a:lnSpc>
                <a:spcPct val="90000"/>
              </a:lnSpc>
              <a:spcBef>
                <a:spcPts val="32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630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31520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77824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4128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704320" indent="0" algn="ctr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5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b="1" dirty="0" err="1"/>
              <a:t>EQPhy</a:t>
            </a:r>
            <a:r>
              <a:rPr lang="en-US" sz="3000" b="1" dirty="0"/>
              <a:t> &amp; </a:t>
            </a:r>
            <a:r>
              <a:rPr lang="en-US" sz="3000" b="1" dirty="0" err="1"/>
              <a:t>PROPhy</a:t>
            </a:r>
            <a:r>
              <a:rPr lang="en-US" sz="3000" b="1" dirty="0"/>
              <a:t> </a:t>
            </a:r>
            <a:r>
              <a:rPr lang="en-US" sz="3000" dirty="0"/>
              <a:t>generated similar ES in most known groups except for individuals with/without </a:t>
            </a:r>
            <a:r>
              <a:rPr lang="en-US" sz="3000" b="1" dirty="0"/>
              <a:t>anxiety/depression, stroke episode, hospitalization </a:t>
            </a:r>
            <a:r>
              <a:rPr lang="en-US" sz="3000" dirty="0"/>
              <a:t>in the past year. </a:t>
            </a:r>
          </a:p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ES generated by </a:t>
            </a:r>
            <a:r>
              <a:rPr lang="en-US" sz="3000" b="1" dirty="0" err="1"/>
              <a:t>EQAd</a:t>
            </a:r>
            <a:r>
              <a:rPr lang="en-US" sz="3000" b="1" dirty="0"/>
              <a:t> &amp; </a:t>
            </a:r>
            <a:r>
              <a:rPr lang="en-US" sz="3000" b="1" dirty="0" err="1"/>
              <a:t>PROMen</a:t>
            </a:r>
            <a:r>
              <a:rPr lang="en-US" sz="3000" dirty="0"/>
              <a:t> were similar in most known groups except for presence/absence of </a:t>
            </a:r>
            <a:r>
              <a:rPr lang="en-US" sz="3000" b="1" dirty="0"/>
              <a:t>liver conditions, 1-year hospitalization, and between never smokers vs. current/ex-smokers</a:t>
            </a:r>
            <a:r>
              <a:rPr lang="en-US" sz="3000" dirty="0"/>
              <a:t>. </a:t>
            </a:r>
          </a:p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zh-CN" sz="3000" dirty="0"/>
              <a:t>ES </a:t>
            </a:r>
            <a:r>
              <a:rPr lang="en-SG" altLang="zh-CN" sz="3000" dirty="0"/>
              <a:t>of</a:t>
            </a:r>
            <a:r>
              <a:rPr lang="zh-CN" altLang="en-US" sz="3000" dirty="0"/>
              <a:t> </a:t>
            </a:r>
            <a:r>
              <a:rPr lang="en-SG" altLang="zh-CN" sz="3000" b="1" dirty="0" err="1"/>
              <a:t>EQUa</a:t>
            </a:r>
            <a:r>
              <a:rPr lang="zh-CN" altLang="en-US" sz="3000" dirty="0"/>
              <a:t> </a:t>
            </a:r>
            <a:r>
              <a:rPr lang="en-SG" altLang="zh-CN" sz="3000" dirty="0"/>
              <a:t>seems</a:t>
            </a:r>
            <a:r>
              <a:rPr lang="zh-CN" altLang="en-US" sz="3000" dirty="0"/>
              <a:t> </a:t>
            </a:r>
            <a:r>
              <a:rPr lang="en-SG" altLang="zh-CN" sz="3000" dirty="0"/>
              <a:t>slightly</a:t>
            </a:r>
            <a:r>
              <a:rPr lang="zh-CN" altLang="en-US" sz="3000" dirty="0"/>
              <a:t> </a:t>
            </a:r>
            <a:r>
              <a:rPr lang="en-SG" altLang="zh-CN" sz="3000" dirty="0"/>
              <a:t>higher</a:t>
            </a:r>
            <a:r>
              <a:rPr lang="zh-CN" altLang="en-US" sz="3000" dirty="0"/>
              <a:t> </a:t>
            </a:r>
            <a:r>
              <a:rPr lang="en-SG" altLang="zh-CN" sz="3000" dirty="0"/>
              <a:t>than</a:t>
            </a:r>
            <a:r>
              <a:rPr lang="zh-CN" altLang="en-US" sz="3000" dirty="0"/>
              <a:t> </a:t>
            </a:r>
            <a:r>
              <a:rPr lang="en-SG" altLang="zh-CN" sz="3000" dirty="0" err="1"/>
              <a:t>PROSoc</a:t>
            </a:r>
            <a:r>
              <a:rPr lang="zh-CN" altLang="en-US" sz="3000" dirty="0"/>
              <a:t> </a:t>
            </a:r>
            <a:r>
              <a:rPr lang="en-SG" altLang="zh-CN" sz="3000" dirty="0"/>
              <a:t>in</a:t>
            </a:r>
            <a:r>
              <a:rPr lang="zh-CN" altLang="en-US" sz="3000" dirty="0"/>
              <a:t> </a:t>
            </a:r>
            <a:r>
              <a:rPr lang="en-SG" altLang="zh-CN" sz="3000" dirty="0"/>
              <a:t>most</a:t>
            </a:r>
            <a:r>
              <a:rPr lang="zh-CN" altLang="en-US" sz="3000" dirty="0"/>
              <a:t> </a:t>
            </a:r>
            <a:r>
              <a:rPr lang="en-SG" altLang="zh-CN" sz="3000" dirty="0"/>
              <a:t>known</a:t>
            </a:r>
            <a:r>
              <a:rPr lang="zh-CN" altLang="en-US" sz="3000" dirty="0"/>
              <a:t> </a:t>
            </a:r>
            <a:r>
              <a:rPr lang="en-SG" altLang="zh-CN" sz="3000" dirty="0"/>
              <a:t>groups</a:t>
            </a:r>
            <a:r>
              <a:rPr lang="zh-CN" altLang="en-US" sz="3000" dirty="0"/>
              <a:t> </a:t>
            </a:r>
            <a:r>
              <a:rPr lang="en-SG" altLang="zh-CN" sz="3000" dirty="0"/>
              <a:t>comparisons.</a:t>
            </a:r>
            <a:endParaRPr lang="en-US" altLang="zh-CN" sz="3000" dirty="0"/>
          </a:p>
          <a:p>
            <a:pPr marL="815975" indent="-571500" algn="just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b="1" dirty="0"/>
              <a:t>EQVAS &amp; </a:t>
            </a:r>
            <a:r>
              <a:rPr lang="en-US" sz="3000" b="1" dirty="0" err="1"/>
              <a:t>EQIndex</a:t>
            </a:r>
            <a:r>
              <a:rPr lang="en-US" sz="3000" b="1" dirty="0"/>
              <a:t> </a:t>
            </a:r>
            <a:r>
              <a:rPr lang="en-US" sz="3000" dirty="0"/>
              <a:t>seem to generate a larger ES in most known groups as compared to </a:t>
            </a:r>
            <a:r>
              <a:rPr lang="en-US" sz="3000" dirty="0" err="1"/>
              <a:t>PROOverall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34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DC91FE-6BA5-4AE5-A4D7-A267CC2C4CEC}"/>
</file>

<file path=customXml/itemProps2.xml><?xml version="1.0" encoding="utf-8"?>
<ds:datastoreItem xmlns:ds="http://schemas.openxmlformats.org/officeDocument/2006/customXml" ds:itemID="{776DD933-89BF-4414-9B6E-ABBB51C44BE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6860</TotalTime>
  <Words>783</Words>
  <Application>Microsoft Office PowerPoint</Application>
  <PresentationFormat>Custom</PresentationFormat>
  <Paragraphs>172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Audrey Jia Jia Lee</dc:creator>
  <cp:lastModifiedBy>Audrey Jia Jia Lee</cp:lastModifiedBy>
  <cp:revision>51</cp:revision>
  <cp:lastPrinted>2024-06-27T05:40:09Z</cp:lastPrinted>
  <dcterms:created xsi:type="dcterms:W3CDTF">2024-06-24T09:49:21Z</dcterms:created>
  <dcterms:modified xsi:type="dcterms:W3CDTF">2024-07-04T09:32:15Z</dcterms:modified>
</cp:coreProperties>
</file>