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hart2.xml" ContentType="application/vnd.openxmlformats-officedocument.drawingml.chart+xml"/>
  <Override PartName="/ppt/charts/colors4.xml" ContentType="application/vnd.ms-office.chartcolorstyle+xml"/>
  <Override PartName="/ppt/charts/chart3.xml" ContentType="application/vnd.openxmlformats-officedocument.drawingml.chart+xml"/>
  <Override PartName="/ppt/charts/colors2.xml" ContentType="application/vnd.ms-office.chartcolorstyle+xml"/>
  <Override PartName="/ppt/charts/style3.xml" ContentType="application/vnd.ms-office.chartstyle+xml"/>
  <Override PartName="/ppt/charts/colors3.xml" ContentType="application/vnd.ms-office.chartcolorstyle+xml"/>
  <Override PartName="/ppt/charts/style2.xml" ContentType="application/vnd.ms-office.chartstyl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64" r:id="rId2"/>
  </p:sldIdLst>
  <p:sldSz cx="39014400" cy="21945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912" userDrawn="1">
          <p15:clr>
            <a:srgbClr val="A4A3A4"/>
          </p15:clr>
        </p15:guide>
        <p15:guide id="2" pos="1228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DA63"/>
    <a:srgbClr val="25FF88"/>
    <a:srgbClr val="CC99FF"/>
    <a:srgbClr val="003D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404" autoAdjust="0"/>
  </p:normalViewPr>
  <p:slideViewPr>
    <p:cSldViewPr snapToGrid="0">
      <p:cViewPr>
        <p:scale>
          <a:sx n="20" d="100"/>
          <a:sy n="20" d="100"/>
        </p:scale>
        <p:origin x="744" y="232"/>
      </p:cViewPr>
      <p:guideLst>
        <p:guide orient="horz" pos="6912"/>
        <p:guide pos="12288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udre\Documents\nBox\PaRIS-SG%20main%20folder\Abstract%20and%20manuscript\1_EQ5D%20PROMIS\2024.09_EuroQol%20Plenary%20(Noordwijk)\Graph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udre\Documents\nBox\PaRIS-SG%20main%20folder\Abstract%20and%20manuscript\1_EQ5D%20PROMIS\2024.09_EuroQol%20Plenary%20(Noordwijk)\Graph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udre\Documents\nBox\PaRIS-SG%20main%20folder\Abstract%20and%20manuscript\1_EQ5D%20PROMIS\2024.09_EuroQol%20Plenary%20(Noordwijk)\Graph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udre\Documents\nBox\PaRIS-SG%20main%20folder\Abstract%20and%20manuscript\1_EQ5D%20PROMIS\2024.09_EuroQol%20Plenary%20(Noordwijk)\Graph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Line!$B$1</c:f>
              <c:strCache>
                <c:ptCount val="1"/>
                <c:pt idx="0">
                  <c:v>EQPhy</c:v>
                </c:pt>
              </c:strCache>
            </c:strRef>
          </c:tx>
          <c:spPr>
            <a:ln w="28575" cap="rnd">
              <a:solidFill>
                <a:srgbClr val="00808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8080"/>
              </a:solidFill>
              <a:ln w="9525">
                <a:solidFill>
                  <a:srgbClr val="008080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2.4952341987164513E-2"/>
                  <c:y val="-6.12026983528141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E56-4B4F-925A-62BC976D722D}"/>
                </c:ext>
              </c:extLst>
            </c:dLbl>
            <c:dLbl>
              <c:idx val="5"/>
              <c:layout>
                <c:manualLayout>
                  <c:x val="-1.9448161652207266E-2"/>
                  <c:y val="7.350083843686205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E56-4B4F-925A-62BC976D722D}"/>
                </c:ext>
              </c:extLst>
            </c:dLbl>
            <c:dLbl>
              <c:idx val="6"/>
              <c:layout>
                <c:manualLayout>
                  <c:x val="-2.1388436359248197E-2"/>
                  <c:y val="0.13167924321959751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E56-4B4F-925A-62BC976D722D}"/>
                </c:ext>
              </c:extLst>
            </c:dLbl>
            <c:dLbl>
              <c:idx val="7"/>
              <c:layout>
                <c:manualLayout>
                  <c:x val="-2.2072618077912675E-2"/>
                  <c:y val="7.085338291046941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E56-4B4F-925A-62BC976D722D}"/>
                </c:ext>
              </c:extLst>
            </c:dLbl>
            <c:dLbl>
              <c:idx val="9"/>
              <c:layout>
                <c:manualLayout>
                  <c:x val="-1.947886902068276E-2"/>
                  <c:y val="-0.11808790828229805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E56-4B4F-925A-62BC976D722D}"/>
                </c:ext>
              </c:extLst>
            </c:dLbl>
            <c:dLbl>
              <c:idx val="10"/>
              <c:layout>
                <c:manualLayout>
                  <c:x val="-2.153141417667619E-2"/>
                  <c:y val="9.221575167687372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E56-4B4F-925A-62BC976D722D}"/>
                </c:ext>
              </c:extLst>
            </c:dLbl>
            <c:dLbl>
              <c:idx val="11"/>
              <c:layout>
                <c:manualLayout>
                  <c:x val="-2.2899777614005246E-2"/>
                  <c:y val="7.08533829104695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E56-4B4F-925A-62BC976D722D}"/>
                </c:ext>
              </c:extLst>
            </c:dLbl>
            <c:dLbl>
              <c:idx val="14"/>
              <c:layout>
                <c:manualLayout>
                  <c:x val="-2.1929640260484679E-2"/>
                  <c:y val="9.4494112715077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E56-4B4F-925A-62BC976D722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(Line!$A$1,Line!$A$4,Line!$A$7,Line!$A$10,Line!$A$13,Line!$A$16,Line!$A$19,Line!$A$22,Line!$A$25,Line!$A$28,Line!$A$31,Line!$A$34,Line!$A$37,Line!$A$40,Line!$A$43)</c:f>
              <c:strCache>
                <c:ptCount val="15"/>
                <c:pt idx="0">
                  <c:v>Type 2 diabetes</c:v>
                </c:pt>
                <c:pt idx="1">
                  <c:v>Hypertension</c:v>
                </c:pt>
                <c:pt idx="2">
                  <c:v>High cholesterol</c:v>
                </c:pt>
                <c:pt idx="3">
                  <c:v>Musculoskeletal disease</c:v>
                </c:pt>
                <c:pt idx="4">
                  <c:v>Respiratory conditions</c:v>
                </c:pt>
                <c:pt idx="5">
                  <c:v>Cardiovascular disease</c:v>
                </c:pt>
                <c:pt idx="6">
                  <c:v>Chronic kidney disease</c:v>
                </c:pt>
                <c:pt idx="7">
                  <c:v>Anxiety/depression</c:v>
                </c:pt>
                <c:pt idx="8">
                  <c:v>Stroke episode</c:v>
                </c:pt>
                <c:pt idx="9">
                  <c:v>Liver conditions</c:v>
                </c:pt>
                <c:pt idx="10">
                  <c:v>1-year hospitalization</c:v>
                </c:pt>
                <c:pt idx="11">
                  <c:v>1-year ED visit</c:v>
                </c:pt>
                <c:pt idx="12">
                  <c:v>Not obese vs. Obese</c:v>
                </c:pt>
                <c:pt idx="13">
                  <c:v>Never drinker vs. Drinker</c:v>
                </c:pt>
                <c:pt idx="14">
                  <c:v>Never smoker vs. Current / Ex-smoker</c:v>
                </c:pt>
              </c:strCache>
            </c:strRef>
          </c:cat>
          <c:val>
            <c:numRef>
              <c:f>(Line!$B$2,Line!$B$5,Line!$B$8,Line!$B$11,Line!$B$14,Line!$B$17,Line!$B$20,Line!$B$23,Line!$B$26,Line!$B$29,Line!$B$32,Line!$B$35,Line!$B$38,Line!$B$41,Line!$B$44)</c:f>
              <c:numCache>
                <c:formatCode>0.00</c:formatCode>
                <c:ptCount val="15"/>
                <c:pt idx="0">
                  <c:v>0.16</c:v>
                </c:pt>
                <c:pt idx="1">
                  <c:v>0.01</c:v>
                </c:pt>
                <c:pt idx="2">
                  <c:v>0.1</c:v>
                </c:pt>
                <c:pt idx="3">
                  <c:v>0.47</c:v>
                </c:pt>
                <c:pt idx="4">
                  <c:v>0.21</c:v>
                </c:pt>
                <c:pt idx="5">
                  <c:v>0.26</c:v>
                </c:pt>
                <c:pt idx="6">
                  <c:v>0.75</c:v>
                </c:pt>
                <c:pt idx="7">
                  <c:v>0.34</c:v>
                </c:pt>
                <c:pt idx="8">
                  <c:v>0.79</c:v>
                </c:pt>
                <c:pt idx="9">
                  <c:v>0.39</c:v>
                </c:pt>
                <c:pt idx="10">
                  <c:v>0.53</c:v>
                </c:pt>
                <c:pt idx="11">
                  <c:v>0.28000000000000003</c:v>
                </c:pt>
                <c:pt idx="12">
                  <c:v>0.25</c:v>
                </c:pt>
                <c:pt idx="13">
                  <c:v>0.21</c:v>
                </c:pt>
                <c:pt idx="14">
                  <c:v>0.34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1E56-4B4F-925A-62BC976D722D}"/>
            </c:ext>
          </c:extLst>
        </c:ser>
        <c:ser>
          <c:idx val="1"/>
          <c:order val="1"/>
          <c:tx>
            <c:strRef>
              <c:f>Line!$C$1</c:f>
              <c:strCache>
                <c:ptCount val="1"/>
                <c:pt idx="0">
                  <c:v>PROPhy</c:v>
                </c:pt>
              </c:strCache>
            </c:strRef>
          </c:tx>
          <c:spPr>
            <a:ln w="28575" cap="rnd">
              <a:solidFill>
                <a:srgbClr val="CC99FF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CC99FF"/>
              </a:solidFill>
              <a:ln w="9525">
                <a:solidFill>
                  <a:srgbClr val="CC99FF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1.8736343301914839E-2"/>
                  <c:y val="9.139189632545931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1E56-4B4F-925A-62BC976D722D}"/>
                </c:ext>
              </c:extLst>
            </c:dLbl>
            <c:dLbl>
              <c:idx val="1"/>
              <c:layout>
                <c:manualLayout>
                  <c:x val="2.2519073022940705E-3"/>
                  <c:y val="2.35720194479976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E56-4B4F-925A-62BC976D722D}"/>
                </c:ext>
              </c:extLst>
            </c:dLbl>
            <c:dLbl>
              <c:idx val="2"/>
              <c:layout>
                <c:manualLayout>
                  <c:x val="-3.7934814286967227E-3"/>
                  <c:y val="7.8729976330325219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E56-4B4F-925A-62BC976D722D}"/>
                </c:ext>
              </c:extLst>
            </c:dLbl>
            <c:dLbl>
              <c:idx val="3"/>
              <c:layout>
                <c:manualLayout>
                  <c:x val="-1.9420525020579376E-2"/>
                  <c:y val="9.139189632545921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1E56-4B4F-925A-62BC976D722D}"/>
                </c:ext>
              </c:extLst>
            </c:dLbl>
            <c:dLbl>
              <c:idx val="4"/>
              <c:layout>
                <c:manualLayout>
                  <c:x val="-2.0163050739347238E-2"/>
                  <c:y val="6.771380139982502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E56-4B4F-925A-62BC976D722D}"/>
                </c:ext>
              </c:extLst>
            </c:dLbl>
            <c:dLbl>
              <c:idx val="5"/>
              <c:layout>
                <c:manualLayout>
                  <c:x val="-3.0997741661602643E-2"/>
                  <c:y val="-9.49397601341498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E56-4B4F-925A-62BC976D722D}"/>
                </c:ext>
              </c:extLst>
            </c:dLbl>
            <c:dLbl>
              <c:idx val="9"/>
              <c:layout>
                <c:manualLayout>
                  <c:x val="-2.4952341987164606E-2"/>
                  <c:y val="2.35720194479976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E56-4B4F-925A-62BC976D722D}"/>
                </c:ext>
              </c:extLst>
            </c:dLbl>
            <c:dLbl>
              <c:idx val="11"/>
              <c:layout>
                <c:manualLayout>
                  <c:x val="-1.2861564525182912E-2"/>
                  <c:y val="-5.17832852638350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1E56-4B4F-925A-62BC976D722D}"/>
                </c:ext>
              </c:extLst>
            </c:dLbl>
            <c:dLbl>
              <c:idx val="12"/>
              <c:layout>
                <c:manualLayout>
                  <c:x val="-2.5524287912286826E-2"/>
                  <c:y val="6.72212197433654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1E56-4B4F-925A-62BC976D722D}"/>
                </c:ext>
              </c:extLst>
            </c:dLbl>
            <c:dLbl>
              <c:idx val="13"/>
              <c:layout>
                <c:manualLayout>
                  <c:x val="-2.6463689169912194E-2"/>
                  <c:y val="3.61312368999697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1E56-4B4F-925A-62BC976D722D}"/>
                </c:ext>
              </c:extLst>
            </c:dLbl>
            <c:dLbl>
              <c:idx val="14"/>
              <c:layout>
                <c:manualLayout>
                  <c:x val="-4.3685272099608236E-3"/>
                  <c:y val="-1.277477034120734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1E56-4B4F-925A-62BC976D722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(Line!$A$1,Line!$A$4,Line!$A$7,Line!$A$10,Line!$A$13,Line!$A$16,Line!$A$19,Line!$A$22,Line!$A$25,Line!$A$28,Line!$A$31,Line!$A$34,Line!$A$37,Line!$A$40,Line!$A$43)</c:f>
              <c:strCache>
                <c:ptCount val="15"/>
                <c:pt idx="0">
                  <c:v>Type 2 diabetes</c:v>
                </c:pt>
                <c:pt idx="1">
                  <c:v>Hypertension</c:v>
                </c:pt>
                <c:pt idx="2">
                  <c:v>High cholesterol</c:v>
                </c:pt>
                <c:pt idx="3">
                  <c:v>Musculoskeletal disease</c:v>
                </c:pt>
                <c:pt idx="4">
                  <c:v>Respiratory conditions</c:v>
                </c:pt>
                <c:pt idx="5">
                  <c:v>Cardiovascular disease</c:v>
                </c:pt>
                <c:pt idx="6">
                  <c:v>Chronic kidney disease</c:v>
                </c:pt>
                <c:pt idx="7">
                  <c:v>Anxiety/depression</c:v>
                </c:pt>
                <c:pt idx="8">
                  <c:v>Stroke episode</c:v>
                </c:pt>
                <c:pt idx="9">
                  <c:v>Liver conditions</c:v>
                </c:pt>
                <c:pt idx="10">
                  <c:v>1-year hospitalization</c:v>
                </c:pt>
                <c:pt idx="11">
                  <c:v>1-year ED visit</c:v>
                </c:pt>
                <c:pt idx="12">
                  <c:v>Not obese vs. Obese</c:v>
                </c:pt>
                <c:pt idx="13">
                  <c:v>Never drinker vs. Drinker</c:v>
                </c:pt>
                <c:pt idx="14">
                  <c:v>Never smoker vs. Current / Ex-smoker</c:v>
                </c:pt>
              </c:strCache>
            </c:strRef>
          </c:cat>
          <c:val>
            <c:numRef>
              <c:f>(Line!$C$2,Line!$C$5,Line!$C$8,Line!$C$11,Line!$C$14,Line!$C$17,Line!$C$20,Line!$C$23,Line!$C$26,Line!$C$29,Line!$C$32,Line!$C$35,Line!$C$38,Line!$C$41,Line!$C$44)</c:f>
              <c:numCache>
                <c:formatCode>0.00</c:formatCode>
                <c:ptCount val="15"/>
                <c:pt idx="0">
                  <c:v>0.13</c:v>
                </c:pt>
                <c:pt idx="1">
                  <c:v>0</c:v>
                </c:pt>
                <c:pt idx="2">
                  <c:v>7.0000000000000007E-2</c:v>
                </c:pt>
                <c:pt idx="3">
                  <c:v>0.35</c:v>
                </c:pt>
                <c:pt idx="4">
                  <c:v>0.19</c:v>
                </c:pt>
                <c:pt idx="5">
                  <c:v>0.33</c:v>
                </c:pt>
                <c:pt idx="6">
                  <c:v>0.81</c:v>
                </c:pt>
                <c:pt idx="7">
                  <c:v>0.5</c:v>
                </c:pt>
                <c:pt idx="8">
                  <c:v>0.55000000000000004</c:v>
                </c:pt>
                <c:pt idx="9">
                  <c:v>0.32</c:v>
                </c:pt>
                <c:pt idx="10">
                  <c:v>0.66</c:v>
                </c:pt>
                <c:pt idx="11">
                  <c:v>0.34</c:v>
                </c:pt>
                <c:pt idx="12">
                  <c:v>0.24</c:v>
                </c:pt>
                <c:pt idx="13">
                  <c:v>0.13</c:v>
                </c:pt>
                <c:pt idx="14">
                  <c:v>0.42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1-1E56-4B4F-925A-62BC976D722D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665366799"/>
        <c:axId val="665366319"/>
      </c:lineChart>
      <c:catAx>
        <c:axId val="665366799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665366319"/>
        <c:crosses val="autoZero"/>
        <c:auto val="1"/>
        <c:lblAlgn val="ctr"/>
        <c:lblOffset val="100"/>
        <c:noMultiLvlLbl val="0"/>
      </c:catAx>
      <c:valAx>
        <c:axId val="66536631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65366799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legend>
      <c:legendPos val="tr"/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 sz="200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Line!$F$1</c:f>
              <c:strCache>
                <c:ptCount val="1"/>
                <c:pt idx="0">
                  <c:v>EQAd</c:v>
                </c:pt>
              </c:strCache>
            </c:strRef>
          </c:tx>
          <c:spPr>
            <a:ln w="28575" cap="rnd">
              <a:solidFill>
                <a:srgbClr val="00808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8080"/>
              </a:solidFill>
              <a:ln w="9525">
                <a:solidFill>
                  <a:srgbClr val="008080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2.4762825982959025E-2"/>
                  <c:y val="5.393040062700485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2683360700602071E-2"/>
                      <c:h val="0.1181425889472149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A498-46E5-98AF-347415D328F5}"/>
                </c:ext>
              </c:extLst>
            </c:dLbl>
            <c:dLbl>
              <c:idx val="1"/>
              <c:layout>
                <c:manualLayout>
                  <c:x val="-2.5247490615397227E-2"/>
                  <c:y val="6.198007801108184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498-46E5-98AF-347415D328F5}"/>
                </c:ext>
              </c:extLst>
            </c:dLbl>
            <c:dLbl>
              <c:idx val="3"/>
              <c:layout>
                <c:manualLayout>
                  <c:x val="-1.771007072391818E-2"/>
                  <c:y val="5.652590952172645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5682813355227149E-2"/>
                      <c:h val="0.1181425889472149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6-A498-46E5-98AF-347415D328F5}"/>
                </c:ext>
              </c:extLst>
            </c:dLbl>
            <c:dLbl>
              <c:idx val="5"/>
              <c:layout>
                <c:manualLayout>
                  <c:x val="-1.9420525020579376E-2"/>
                  <c:y val="6.82437481773110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498-46E5-98AF-347415D328F5}"/>
                </c:ext>
              </c:extLst>
            </c:dLbl>
            <c:dLbl>
              <c:idx val="6"/>
              <c:layout>
                <c:manualLayout>
                  <c:x val="-2.0104706739243802E-2"/>
                  <c:y val="7.981782225138524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498-46E5-98AF-347415D328F5}"/>
                </c:ext>
              </c:extLst>
            </c:dLbl>
            <c:dLbl>
              <c:idx val="7"/>
              <c:layout>
                <c:manualLayout>
                  <c:x val="-1.8736343301914846E-2"/>
                  <c:y val="0.10875300743657038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498-46E5-98AF-347415D328F5}"/>
                </c:ext>
              </c:extLst>
            </c:dLbl>
            <c:dLbl>
              <c:idx val="10"/>
              <c:layout>
                <c:manualLayout>
                  <c:x val="-2.2157251895237234E-2"/>
                  <c:y val="0.1029659703995334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A498-46E5-98AF-347415D328F5}"/>
                </c:ext>
              </c:extLst>
            </c:dLbl>
            <c:dLbl>
              <c:idx val="11"/>
              <c:layout>
                <c:manualLayout>
                  <c:x val="-1.8736343301914846E-2"/>
                  <c:y val="-0.1748118073782445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A498-46E5-98AF-347415D328F5}"/>
                </c:ext>
              </c:extLst>
            </c:dLbl>
            <c:dLbl>
              <c:idx val="12"/>
              <c:layout>
                <c:manualLayout>
                  <c:x val="-3.2419977675204395E-2"/>
                  <c:y val="3.9308562992125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A498-46E5-98AF-347415D328F5}"/>
                </c:ext>
              </c:extLst>
            </c:dLbl>
            <c:dLbl>
              <c:idx val="14"/>
              <c:layout>
                <c:manualLayout>
                  <c:x val="-4.3685272099608236E-3"/>
                  <c:y val="-1.85618073782443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498-46E5-98AF-347415D328F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(Line!$E$1,Line!$E$4,Line!$E$7,Line!$E$10,Line!$E$13,Line!$E$16,Line!$E$19,Line!$E$22,Line!$E$25,Line!$E$28,Line!$E$31,Line!$E$34,Line!$E$37,Line!$E$40,Line!$E$43)</c:f>
              <c:strCache>
                <c:ptCount val="15"/>
                <c:pt idx="0">
                  <c:v>Type 2 diabetes</c:v>
                </c:pt>
                <c:pt idx="1">
                  <c:v>Hypertension</c:v>
                </c:pt>
                <c:pt idx="2">
                  <c:v>High cholesterol</c:v>
                </c:pt>
                <c:pt idx="3">
                  <c:v>Musculoskeletal disease</c:v>
                </c:pt>
                <c:pt idx="4">
                  <c:v>Respiratory conditions</c:v>
                </c:pt>
                <c:pt idx="5">
                  <c:v>Cardiovascular disease</c:v>
                </c:pt>
                <c:pt idx="6">
                  <c:v>Chronic kidney disease</c:v>
                </c:pt>
                <c:pt idx="7">
                  <c:v>Anxiety/depression</c:v>
                </c:pt>
                <c:pt idx="8">
                  <c:v>Stroke episode</c:v>
                </c:pt>
                <c:pt idx="9">
                  <c:v>Liver conditions</c:v>
                </c:pt>
                <c:pt idx="10">
                  <c:v>1-year hospitalization</c:v>
                </c:pt>
                <c:pt idx="11">
                  <c:v>1-year ED visit</c:v>
                </c:pt>
                <c:pt idx="12">
                  <c:v>Not obese vs. Obese</c:v>
                </c:pt>
                <c:pt idx="13">
                  <c:v>Never drinker vs. Drinker</c:v>
                </c:pt>
                <c:pt idx="14">
                  <c:v>Never smoker vs. Current / Ex-smoker</c:v>
                </c:pt>
              </c:strCache>
            </c:strRef>
          </c:cat>
          <c:val>
            <c:numRef>
              <c:f>(Line!$F$2,Line!$F$5,Line!$F$8,Line!$F$11,Line!$F$14,Line!$F$17,Line!$F$20,Line!$F$23,Line!$F$26,Line!$F$29,Line!$F$32,Line!$F$35,Line!$F$38,Line!$F$41,Line!$F$44)</c:f>
              <c:numCache>
                <c:formatCode>0.00</c:formatCode>
                <c:ptCount val="15"/>
                <c:pt idx="0">
                  <c:v>0.03</c:v>
                </c:pt>
                <c:pt idx="1">
                  <c:v>0.08</c:v>
                </c:pt>
                <c:pt idx="2">
                  <c:v>0.03</c:v>
                </c:pt>
                <c:pt idx="3">
                  <c:v>0.03</c:v>
                </c:pt>
                <c:pt idx="4">
                  <c:v>0.05</c:v>
                </c:pt>
                <c:pt idx="5">
                  <c:v>0.2</c:v>
                </c:pt>
                <c:pt idx="6">
                  <c:v>0.28999999999999998</c:v>
                </c:pt>
                <c:pt idx="7">
                  <c:v>1</c:v>
                </c:pt>
                <c:pt idx="8">
                  <c:v>0.48</c:v>
                </c:pt>
                <c:pt idx="9">
                  <c:v>0.63</c:v>
                </c:pt>
                <c:pt idx="10">
                  <c:v>0.26</c:v>
                </c:pt>
                <c:pt idx="11">
                  <c:v>0.25</c:v>
                </c:pt>
                <c:pt idx="12">
                  <c:v>0.04</c:v>
                </c:pt>
                <c:pt idx="13">
                  <c:v>0.06</c:v>
                </c:pt>
                <c:pt idx="14">
                  <c:v>0.02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498-46E5-98AF-347415D328F5}"/>
            </c:ext>
          </c:extLst>
        </c:ser>
        <c:ser>
          <c:idx val="1"/>
          <c:order val="1"/>
          <c:tx>
            <c:strRef>
              <c:f>Line!$G$1</c:f>
              <c:strCache>
                <c:ptCount val="1"/>
                <c:pt idx="0">
                  <c:v>PROMen</c:v>
                </c:pt>
              </c:strCache>
            </c:strRef>
          </c:tx>
          <c:spPr>
            <a:ln w="28575" cap="rnd">
              <a:solidFill>
                <a:srgbClr val="CC99FF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CC99FF"/>
              </a:solidFill>
              <a:ln w="9525">
                <a:solidFill>
                  <a:srgbClr val="CC99FF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2.5247478316635708E-2"/>
                  <c:y val="-6.13018309450741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498-46E5-98AF-347415D328F5}"/>
                </c:ext>
              </c:extLst>
            </c:dLbl>
            <c:dLbl>
              <c:idx val="1"/>
              <c:layout>
                <c:manualLayout>
                  <c:x val="-2.2189031518739216E-2"/>
                  <c:y val="-7.702628112791115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498-46E5-98AF-347415D328F5}"/>
                </c:ext>
              </c:extLst>
            </c:dLbl>
            <c:dLbl>
              <c:idx val="2"/>
              <c:layout>
                <c:manualLayout>
                  <c:x val="-2.5247490615397213E-2"/>
                  <c:y val="3.761574074074074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9946633825944171E-2"/>
                      <c:h val="0.1239296259842519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A498-46E5-98AF-347415D328F5}"/>
                </c:ext>
              </c:extLst>
            </c:dLbl>
            <c:dLbl>
              <c:idx val="3"/>
              <c:layout>
                <c:manualLayout>
                  <c:x val="-1.8052161583250369E-2"/>
                  <c:y val="-0.2095340296004666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A498-46E5-98AF-347415D328F5}"/>
                </c:ext>
              </c:extLst>
            </c:dLbl>
            <c:dLbl>
              <c:idx val="4"/>
              <c:layout>
                <c:manualLayout>
                  <c:x val="-9.4759168035030356E-4"/>
                  <c:y val="4.11317074948963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4051724137931026E-2"/>
                      <c:h val="0.1275763706620005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E-A498-46E5-98AF-347415D328F5}"/>
                </c:ext>
              </c:extLst>
            </c:dLbl>
            <c:dLbl>
              <c:idx val="5"/>
              <c:layout>
                <c:manualLayout>
                  <c:x val="-1.9420525020579376E-2"/>
                  <c:y val="-0.12851551108194809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498-46E5-98AF-347415D328F5}"/>
                </c:ext>
              </c:extLst>
            </c:dLbl>
            <c:dLbl>
              <c:idx val="6"/>
              <c:layout>
                <c:manualLayout>
                  <c:x val="-1.9420525020579376E-2"/>
                  <c:y val="-0.1343025481189852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498-46E5-98AF-347415D328F5}"/>
                </c:ext>
              </c:extLst>
            </c:dLbl>
            <c:dLbl>
              <c:idx val="8"/>
              <c:layout>
                <c:manualLayout>
                  <c:x val="-1.8736343301914947E-2"/>
                  <c:y val="0.13190115558471846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498-46E5-98AF-347415D328F5}"/>
                </c:ext>
              </c:extLst>
            </c:dLbl>
            <c:dLbl>
              <c:idx val="9"/>
              <c:layout>
                <c:manualLayout>
                  <c:x val="-1.8052161583250369E-2"/>
                  <c:y val="9.71789333624962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A498-46E5-98AF-347415D328F5}"/>
                </c:ext>
              </c:extLst>
            </c:dLbl>
            <c:dLbl>
              <c:idx val="11"/>
              <c:layout>
                <c:manualLayout>
                  <c:x val="-2.2841433613901813E-2"/>
                  <c:y val="3.93085629921259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A498-46E5-98AF-347415D328F5}"/>
                </c:ext>
              </c:extLst>
            </c:dLbl>
            <c:dLbl>
              <c:idx val="12"/>
              <c:layout>
                <c:manualLayout>
                  <c:x val="-1.9420525020579324E-2"/>
                  <c:y val="-0.22110810367454067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A498-46E5-98AF-347415D328F5}"/>
                </c:ext>
              </c:extLst>
            </c:dLbl>
            <c:dLbl>
              <c:idx val="13"/>
              <c:layout>
                <c:manualLayout>
                  <c:x val="-3.0001637726318692E-3"/>
                  <c:y val="3.093239647127442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A498-46E5-98AF-347415D328F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(Line!$E$1,Line!$E$4,Line!$E$7,Line!$E$10,Line!$E$13,Line!$E$16,Line!$E$19,Line!$E$22,Line!$E$25,Line!$E$28,Line!$E$31,Line!$E$34,Line!$E$37,Line!$E$40,Line!$E$43)</c:f>
              <c:strCache>
                <c:ptCount val="15"/>
                <c:pt idx="0">
                  <c:v>Type 2 diabetes</c:v>
                </c:pt>
                <c:pt idx="1">
                  <c:v>Hypertension</c:v>
                </c:pt>
                <c:pt idx="2">
                  <c:v>High cholesterol</c:v>
                </c:pt>
                <c:pt idx="3">
                  <c:v>Musculoskeletal disease</c:v>
                </c:pt>
                <c:pt idx="4">
                  <c:v>Respiratory conditions</c:v>
                </c:pt>
                <c:pt idx="5">
                  <c:v>Cardiovascular disease</c:v>
                </c:pt>
                <c:pt idx="6">
                  <c:v>Chronic kidney disease</c:v>
                </c:pt>
                <c:pt idx="7">
                  <c:v>Anxiety/depression</c:v>
                </c:pt>
                <c:pt idx="8">
                  <c:v>Stroke episode</c:v>
                </c:pt>
                <c:pt idx="9">
                  <c:v>Liver conditions</c:v>
                </c:pt>
                <c:pt idx="10">
                  <c:v>1-year hospitalization</c:v>
                </c:pt>
                <c:pt idx="11">
                  <c:v>1-year ED visit</c:v>
                </c:pt>
                <c:pt idx="12">
                  <c:v>Not obese vs. Obese</c:v>
                </c:pt>
                <c:pt idx="13">
                  <c:v>Never drinker vs. Drinker</c:v>
                </c:pt>
                <c:pt idx="14">
                  <c:v>Never smoker vs. Current / Ex-smoker</c:v>
                </c:pt>
              </c:strCache>
            </c:strRef>
          </c:cat>
          <c:val>
            <c:numRef>
              <c:f>(Line!$G$2,Line!$G$5,Line!$G$8,Line!$G$11,Line!$G$14,Line!$G$17,Line!$G$20,Line!$G$23,Line!$G$26,Line!$G$29,Line!$G$32,Line!$G$35,Line!$G$38,Line!$G$41,Line!$G$44)</c:f>
              <c:numCache>
                <c:formatCode>0.00</c:formatCode>
                <c:ptCount val="15"/>
                <c:pt idx="0">
                  <c:v>7.0000000000000007E-2</c:v>
                </c:pt>
                <c:pt idx="1">
                  <c:v>0.18</c:v>
                </c:pt>
                <c:pt idx="2">
                  <c:v>0</c:v>
                </c:pt>
                <c:pt idx="3">
                  <c:v>0.11</c:v>
                </c:pt>
                <c:pt idx="4">
                  <c:v>0.01</c:v>
                </c:pt>
                <c:pt idx="5">
                  <c:v>0.28000000000000003</c:v>
                </c:pt>
                <c:pt idx="6">
                  <c:v>0.42</c:v>
                </c:pt>
                <c:pt idx="7">
                  <c:v>1.0900000000000001</c:v>
                </c:pt>
                <c:pt idx="8">
                  <c:v>0.46</c:v>
                </c:pt>
                <c:pt idx="9">
                  <c:v>0.28000000000000003</c:v>
                </c:pt>
                <c:pt idx="10">
                  <c:v>0.45</c:v>
                </c:pt>
                <c:pt idx="11">
                  <c:v>0.16</c:v>
                </c:pt>
                <c:pt idx="12">
                  <c:v>7.0000000000000007E-2</c:v>
                </c:pt>
                <c:pt idx="13">
                  <c:v>0.02</c:v>
                </c:pt>
                <c:pt idx="14">
                  <c:v>0.22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A498-46E5-98AF-347415D328F5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665366799"/>
        <c:axId val="665366319"/>
      </c:lineChart>
      <c:catAx>
        <c:axId val="665366799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665366319"/>
        <c:crosses val="autoZero"/>
        <c:auto val="1"/>
        <c:lblAlgn val="ctr"/>
        <c:lblOffset val="100"/>
        <c:noMultiLvlLbl val="0"/>
      </c:catAx>
      <c:valAx>
        <c:axId val="66536631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6536679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r"/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 sz="2000"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Line!$J$1</c:f>
              <c:strCache>
                <c:ptCount val="1"/>
                <c:pt idx="0">
                  <c:v>EQUa</c:v>
                </c:pt>
              </c:strCache>
            </c:strRef>
          </c:tx>
          <c:spPr>
            <a:ln w="28575" cap="rnd">
              <a:solidFill>
                <a:srgbClr val="00808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8080"/>
              </a:solidFill>
              <a:ln w="9525">
                <a:solidFill>
                  <a:srgbClr val="008080"/>
                </a:solidFill>
              </a:ln>
              <a:effectLst/>
            </c:spPr>
          </c:marker>
          <c:dLbls>
            <c:dLbl>
              <c:idx val="2"/>
              <c:layout>
                <c:manualLayout>
                  <c:x val="-1.8736343301914822E-2"/>
                  <c:y val="-0.1516636592300962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2377-4B09-9B46-1A58C69CB348}"/>
                </c:ext>
              </c:extLst>
            </c:dLbl>
            <c:dLbl>
              <c:idx val="7"/>
              <c:layout>
                <c:manualLayout>
                  <c:x val="-1.8052161583250369E-2"/>
                  <c:y val="8.56048592884222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377-4B09-9B46-1A58C69CB348}"/>
                </c:ext>
              </c:extLst>
            </c:dLbl>
            <c:dLbl>
              <c:idx val="9"/>
              <c:layout>
                <c:manualLayout>
                  <c:x val="-1.8736343301914846E-2"/>
                  <c:y val="9.139189632545931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377-4B09-9B46-1A58C69CB348}"/>
                </c:ext>
              </c:extLst>
            </c:dLbl>
            <c:dLbl>
              <c:idx val="14"/>
              <c:layout>
                <c:manualLayout>
                  <c:x val="-2.0788888457908279E-2"/>
                  <c:y val="9.717893336249613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377-4B09-9B46-1A58C69CB34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(Line!$I$1,Line!$I$4,Line!$I$7,Line!$I$10,Line!$I$13,Line!$I$16,Line!$I$19,Line!$I$22,Line!$I$25,Line!$I$28,Line!$I$31,Line!$I$34,Line!$I$37,Line!$I$40,Line!$I$43)</c:f>
              <c:strCache>
                <c:ptCount val="15"/>
                <c:pt idx="0">
                  <c:v>Type 2 diabetes</c:v>
                </c:pt>
                <c:pt idx="1">
                  <c:v>Hypertension</c:v>
                </c:pt>
                <c:pt idx="2">
                  <c:v>High cholesterol</c:v>
                </c:pt>
                <c:pt idx="3">
                  <c:v>Musculoskeletal disease</c:v>
                </c:pt>
                <c:pt idx="4">
                  <c:v>Respiratory conditions</c:v>
                </c:pt>
                <c:pt idx="5">
                  <c:v>Cardiovascular disease</c:v>
                </c:pt>
                <c:pt idx="6">
                  <c:v>Chronic kidney disease</c:v>
                </c:pt>
                <c:pt idx="7">
                  <c:v>Anxiety/depression</c:v>
                </c:pt>
                <c:pt idx="8">
                  <c:v>Stroke episode</c:v>
                </c:pt>
                <c:pt idx="9">
                  <c:v>Liver conditions</c:v>
                </c:pt>
                <c:pt idx="10">
                  <c:v>1-year hospitalization</c:v>
                </c:pt>
                <c:pt idx="11">
                  <c:v>1-year ED visit</c:v>
                </c:pt>
                <c:pt idx="12">
                  <c:v>Not obese vs. Obese</c:v>
                </c:pt>
                <c:pt idx="13">
                  <c:v>Never drinker vs. Drinker</c:v>
                </c:pt>
                <c:pt idx="14">
                  <c:v>Never smoker vs. Current / Ex-smoker</c:v>
                </c:pt>
              </c:strCache>
            </c:strRef>
          </c:cat>
          <c:val>
            <c:numRef>
              <c:f>(Line!$J$2,Line!$J$5,Line!$J$8,Line!$J$11,Line!$J$14,Line!$J$17,Line!$J$20,Line!$J$23,Line!$J$26,Line!$J$29,Line!$J$32,Line!$J$35,Line!$J$38,Line!$J$41,Line!$J$44)</c:f>
              <c:numCache>
                <c:formatCode>0.00</c:formatCode>
                <c:ptCount val="15"/>
                <c:pt idx="0">
                  <c:v>0.19</c:v>
                </c:pt>
                <c:pt idx="1">
                  <c:v>0</c:v>
                </c:pt>
                <c:pt idx="2">
                  <c:v>0.15</c:v>
                </c:pt>
                <c:pt idx="3">
                  <c:v>0.31</c:v>
                </c:pt>
                <c:pt idx="4">
                  <c:v>0.31</c:v>
                </c:pt>
                <c:pt idx="5">
                  <c:v>0.35</c:v>
                </c:pt>
                <c:pt idx="6">
                  <c:v>0.82</c:v>
                </c:pt>
                <c:pt idx="7">
                  <c:v>0.48</c:v>
                </c:pt>
                <c:pt idx="8">
                  <c:v>0.72</c:v>
                </c:pt>
                <c:pt idx="9">
                  <c:v>0.37</c:v>
                </c:pt>
                <c:pt idx="10">
                  <c:v>0.48</c:v>
                </c:pt>
                <c:pt idx="11">
                  <c:v>0.22</c:v>
                </c:pt>
                <c:pt idx="12">
                  <c:v>0.13</c:v>
                </c:pt>
                <c:pt idx="13">
                  <c:v>0.2</c:v>
                </c:pt>
                <c:pt idx="14">
                  <c:v>0.18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377-4B09-9B46-1A58C69CB348}"/>
            </c:ext>
          </c:extLst>
        </c:ser>
        <c:ser>
          <c:idx val="1"/>
          <c:order val="1"/>
          <c:tx>
            <c:strRef>
              <c:f>Line!$K$1</c:f>
              <c:strCache>
                <c:ptCount val="1"/>
                <c:pt idx="0">
                  <c:v>PROSoc</c:v>
                </c:pt>
              </c:strCache>
            </c:strRef>
          </c:tx>
          <c:spPr>
            <a:ln w="28575" cap="rnd">
              <a:solidFill>
                <a:srgbClr val="CC99FF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CC99FF"/>
              </a:solidFill>
              <a:ln w="9525">
                <a:solidFill>
                  <a:srgbClr val="CC99FF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1.8736343301914839E-2"/>
                  <c:y val="6.029682487605715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377-4B09-9B46-1A58C69CB348}"/>
                </c:ext>
              </c:extLst>
            </c:dLbl>
            <c:dLbl>
              <c:idx val="2"/>
              <c:layout>
                <c:manualLayout>
                  <c:x val="-2.2157251895237234E-2"/>
                  <c:y val="8.849814997083686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9946633825944171E-2"/>
                      <c:h val="9.499444079906677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2377-4B09-9B46-1A58C69CB348}"/>
                </c:ext>
              </c:extLst>
            </c:dLbl>
            <c:dLbl>
              <c:idx val="5"/>
              <c:layout>
                <c:manualLayout>
                  <c:x val="-2.010470673924385E-2"/>
                  <c:y val="8.56048592884222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377-4B09-9B46-1A58C69CB348}"/>
                </c:ext>
              </c:extLst>
            </c:dLbl>
            <c:dLbl>
              <c:idx val="10"/>
              <c:layout>
                <c:manualLayout>
                  <c:x val="-2.2157251895237234E-2"/>
                  <c:y val="0.11454004447360747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377-4B09-9B46-1A58C69CB348}"/>
                </c:ext>
              </c:extLst>
            </c:dLbl>
            <c:dLbl>
              <c:idx val="11"/>
              <c:layout>
                <c:manualLayout>
                  <c:x val="-1.9420525020579324E-2"/>
                  <c:y val="0.10296597039953329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377-4B09-9B46-1A58C69CB348}"/>
                </c:ext>
              </c:extLst>
            </c:dLbl>
            <c:dLbl>
              <c:idx val="12"/>
              <c:layout>
                <c:manualLayout>
                  <c:x val="-2.2841433613901715E-2"/>
                  <c:y val="2.19472240449110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9103721948549534E-2"/>
                      <c:h val="0.135503700058326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A-2377-4B09-9B46-1A58C69CB348}"/>
                </c:ext>
              </c:extLst>
            </c:dLbl>
            <c:dLbl>
              <c:idx val="13"/>
              <c:layout>
                <c:manualLayout>
                  <c:x val="-1.8052161583250469E-2"/>
                  <c:y val="9.233012540099154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377-4B09-9B46-1A58C69CB348}"/>
                </c:ext>
              </c:extLst>
            </c:dLbl>
            <c:dLbl>
              <c:idx val="14"/>
              <c:layout>
                <c:manualLayout>
                  <c:x val="-1.8052161583250369E-2"/>
                  <c:y val="-0.1343025481189851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377-4B09-9B46-1A58C69CB34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(Line!$I$1,Line!$I$4,Line!$I$7,Line!$I$10,Line!$I$13,Line!$I$16,Line!$I$19,Line!$I$22,Line!$I$25,Line!$I$28,Line!$I$31,Line!$I$34,Line!$I$37,Line!$I$40,Line!$I$43)</c:f>
              <c:strCache>
                <c:ptCount val="15"/>
                <c:pt idx="0">
                  <c:v>Type 2 diabetes</c:v>
                </c:pt>
                <c:pt idx="1">
                  <c:v>Hypertension</c:v>
                </c:pt>
                <c:pt idx="2">
                  <c:v>High cholesterol</c:v>
                </c:pt>
                <c:pt idx="3">
                  <c:v>Musculoskeletal disease</c:v>
                </c:pt>
                <c:pt idx="4">
                  <c:v>Respiratory conditions</c:v>
                </c:pt>
                <c:pt idx="5">
                  <c:v>Cardiovascular disease</c:v>
                </c:pt>
                <c:pt idx="6">
                  <c:v>Chronic kidney disease</c:v>
                </c:pt>
                <c:pt idx="7">
                  <c:v>Anxiety/depression</c:v>
                </c:pt>
                <c:pt idx="8">
                  <c:v>Stroke episode</c:v>
                </c:pt>
                <c:pt idx="9">
                  <c:v>Liver conditions</c:v>
                </c:pt>
                <c:pt idx="10">
                  <c:v>1-year hospitalization</c:v>
                </c:pt>
                <c:pt idx="11">
                  <c:v>1-year ED visit</c:v>
                </c:pt>
                <c:pt idx="12">
                  <c:v>Not obese vs. Obese</c:v>
                </c:pt>
                <c:pt idx="13">
                  <c:v>Never drinker vs. Drinker</c:v>
                </c:pt>
                <c:pt idx="14">
                  <c:v>Never smoker vs. Current / Ex-smoker</c:v>
                </c:pt>
              </c:strCache>
            </c:strRef>
          </c:cat>
          <c:val>
            <c:numRef>
              <c:f>(Line!$K$2,Line!$K$5,Line!$K$8,Line!$K$11,Line!$K$14,Line!$K$17,Line!$K$20,Line!$K$23,Line!$K$26,Line!$K$29,Line!$K$32,Line!$K$35,Line!$K$38,Line!$K$41,Line!$K$44)</c:f>
              <c:numCache>
                <c:formatCode>0.00</c:formatCode>
                <c:ptCount val="15"/>
                <c:pt idx="0">
                  <c:v>0.05</c:v>
                </c:pt>
                <c:pt idx="1">
                  <c:v>0</c:v>
                </c:pt>
                <c:pt idx="2">
                  <c:v>0.05</c:v>
                </c:pt>
                <c:pt idx="3">
                  <c:v>0.04</c:v>
                </c:pt>
                <c:pt idx="4">
                  <c:v>0</c:v>
                </c:pt>
                <c:pt idx="5">
                  <c:v>0.26</c:v>
                </c:pt>
                <c:pt idx="6">
                  <c:v>0.53</c:v>
                </c:pt>
                <c:pt idx="7">
                  <c:v>0.59</c:v>
                </c:pt>
                <c:pt idx="8">
                  <c:v>0.35</c:v>
                </c:pt>
                <c:pt idx="9">
                  <c:v>0.52</c:v>
                </c:pt>
                <c:pt idx="10">
                  <c:v>0.46</c:v>
                </c:pt>
                <c:pt idx="11">
                  <c:v>0.11</c:v>
                </c:pt>
                <c:pt idx="12">
                  <c:v>0.01</c:v>
                </c:pt>
                <c:pt idx="13">
                  <c:v>0.09</c:v>
                </c:pt>
                <c:pt idx="14">
                  <c:v>0.2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377-4B09-9B46-1A58C69CB348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665366799"/>
        <c:axId val="665366319"/>
      </c:lineChart>
      <c:catAx>
        <c:axId val="665366799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665366319"/>
        <c:crosses val="autoZero"/>
        <c:auto val="1"/>
        <c:lblAlgn val="ctr"/>
        <c:lblOffset val="100"/>
        <c:noMultiLvlLbl val="0"/>
      </c:catAx>
      <c:valAx>
        <c:axId val="66536631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6536679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r"/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 sz="2000"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Line!$N$1</c:f>
              <c:strCache>
                <c:ptCount val="1"/>
                <c:pt idx="0">
                  <c:v>EQVAS</c:v>
                </c:pt>
              </c:strCache>
            </c:strRef>
          </c:tx>
          <c:spPr>
            <a:ln w="28575" cap="rnd">
              <a:solidFill>
                <a:srgbClr val="00808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8080"/>
              </a:solidFill>
              <a:ln w="9525">
                <a:solidFill>
                  <a:srgbClr val="008080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3.2419977675204402E-2"/>
                  <c:y val="4.555022186150075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AB8E-459C-8DDB-170D6D2AA308}"/>
                </c:ext>
              </c:extLst>
            </c:dLbl>
            <c:dLbl>
              <c:idx val="2"/>
              <c:layout>
                <c:manualLayout>
                  <c:x val="-1.6318003353028897E-3"/>
                  <c:y val="-3.2753271856428112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AB8E-459C-8DDB-170D6D2AA308}"/>
                </c:ext>
              </c:extLst>
            </c:dLbl>
            <c:dLbl>
              <c:idx val="4"/>
              <c:layout>
                <c:manualLayout>
                  <c:x val="-1.9420525020579324E-2"/>
                  <c:y val="3.198756934840531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B8E-459C-8DDB-170D6D2AA308}"/>
                </c:ext>
              </c:extLst>
            </c:dLbl>
            <c:dLbl>
              <c:idx val="5"/>
              <c:layout>
                <c:manualLayout>
                  <c:x val="-1.8736343301914898E-2"/>
                  <c:y val="6.453793537983436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B8E-459C-8DDB-170D6D2AA308}"/>
                </c:ext>
              </c:extLst>
            </c:dLbl>
            <c:dLbl>
              <c:idx val="8"/>
              <c:layout>
                <c:manualLayout>
                  <c:x val="-1.9420525020579324E-2"/>
                  <c:y val="3.74126303536434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B8E-459C-8DDB-170D6D2AA308}"/>
                </c:ext>
              </c:extLst>
            </c:dLbl>
            <c:dLbl>
              <c:idx val="9"/>
              <c:layout>
                <c:manualLayout>
                  <c:x val="-1.8736343301914846E-2"/>
                  <c:y val="-3.582569321707190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B8E-459C-8DDB-170D6D2AA308}"/>
                </c:ext>
              </c:extLst>
            </c:dLbl>
            <c:dLbl>
              <c:idx val="10"/>
              <c:layout>
                <c:manualLayout>
                  <c:x val="-1.8052161583250369E-2"/>
                  <c:y val="4.283769135888167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B8E-459C-8DDB-170D6D2AA308}"/>
                </c:ext>
              </c:extLst>
            </c:dLbl>
            <c:dLbl>
              <c:idx val="11"/>
              <c:layout>
                <c:manualLayout>
                  <c:x val="-2.2157251895237234E-2"/>
                  <c:y val="3.74126303536434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AB8E-459C-8DDB-170D6D2AA308}"/>
                </c:ext>
              </c:extLst>
            </c:dLbl>
            <c:dLbl>
              <c:idx val="14"/>
              <c:layout>
                <c:manualLayout>
                  <c:x val="-1.4631252989927982E-2"/>
                  <c:y val="8.081311839554883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AB8E-459C-8DDB-170D6D2AA30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(Line!$M$1,Line!$M$4,Line!$M$7,Line!$M$10,Line!$M$13,Line!$M$16,Line!$M$19,Line!$M$22,Line!$M$25,Line!$M$28,Line!$M$31,Line!$M$34,Line!$M$37,Line!$M$40,Line!$M$43)</c:f>
              <c:strCache>
                <c:ptCount val="15"/>
                <c:pt idx="0">
                  <c:v>Type 2 diabetes</c:v>
                </c:pt>
                <c:pt idx="1">
                  <c:v>Hypertension</c:v>
                </c:pt>
                <c:pt idx="2">
                  <c:v>High cholesterol</c:v>
                </c:pt>
                <c:pt idx="3">
                  <c:v>Musculoskeletal disease</c:v>
                </c:pt>
                <c:pt idx="4">
                  <c:v>Respiratory conditions</c:v>
                </c:pt>
                <c:pt idx="5">
                  <c:v>Cardiovascular disease</c:v>
                </c:pt>
                <c:pt idx="6">
                  <c:v>Chronic kidney disease</c:v>
                </c:pt>
                <c:pt idx="7">
                  <c:v>Anxiety/ depression</c:v>
                </c:pt>
                <c:pt idx="8">
                  <c:v>Stroke episode</c:v>
                </c:pt>
                <c:pt idx="9">
                  <c:v>Liver conditions</c:v>
                </c:pt>
                <c:pt idx="10">
                  <c:v>1-year hospitalization</c:v>
                </c:pt>
                <c:pt idx="11">
                  <c:v>1-year ED visit</c:v>
                </c:pt>
                <c:pt idx="12">
                  <c:v>Not obese vs. Obese</c:v>
                </c:pt>
                <c:pt idx="13">
                  <c:v>Never drinker vs. Drinker</c:v>
                </c:pt>
                <c:pt idx="14">
                  <c:v>Never smoker vs. Current / Ex-smoker</c:v>
                </c:pt>
              </c:strCache>
            </c:strRef>
          </c:cat>
          <c:val>
            <c:numRef>
              <c:f>(Line!$N$2,Line!$N$5,Line!$N$8,Line!$N$11,Line!$N$14,Line!$N$17,Line!$N$20,Line!$N$23,Line!$N$26,Line!$N$29,Line!$N$32,Line!$N$35,Line!$N$38,Line!$N$41,Line!$N$44)</c:f>
              <c:numCache>
                <c:formatCode>0.00</c:formatCode>
                <c:ptCount val="15"/>
                <c:pt idx="0">
                  <c:v>0.16</c:v>
                </c:pt>
                <c:pt idx="1">
                  <c:v>0.7</c:v>
                </c:pt>
                <c:pt idx="2">
                  <c:v>0</c:v>
                </c:pt>
                <c:pt idx="3">
                  <c:v>0.17</c:v>
                </c:pt>
                <c:pt idx="4">
                  <c:v>0.06</c:v>
                </c:pt>
                <c:pt idx="5">
                  <c:v>0.26</c:v>
                </c:pt>
                <c:pt idx="6">
                  <c:v>0.16</c:v>
                </c:pt>
                <c:pt idx="7">
                  <c:v>0.72</c:v>
                </c:pt>
                <c:pt idx="8">
                  <c:v>0.33</c:v>
                </c:pt>
                <c:pt idx="9">
                  <c:v>0.11</c:v>
                </c:pt>
                <c:pt idx="10">
                  <c:v>0.37</c:v>
                </c:pt>
                <c:pt idx="11">
                  <c:v>0.28000000000000003</c:v>
                </c:pt>
                <c:pt idx="12">
                  <c:v>0.01</c:v>
                </c:pt>
                <c:pt idx="13">
                  <c:v>0.03</c:v>
                </c:pt>
                <c:pt idx="14">
                  <c:v>0.28000000000000003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B8E-459C-8DDB-170D6D2AA308}"/>
            </c:ext>
          </c:extLst>
        </c:ser>
        <c:ser>
          <c:idx val="1"/>
          <c:order val="1"/>
          <c:tx>
            <c:strRef>
              <c:f>Line!$O$1</c:f>
              <c:strCache>
                <c:ptCount val="1"/>
                <c:pt idx="0">
                  <c:v>EQIndex</c:v>
                </c:pt>
              </c:strCache>
            </c:strRef>
          </c:tx>
          <c:spPr>
            <a:ln w="28575" cap="rnd">
              <a:solidFill>
                <a:srgbClr val="00DA6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92D050"/>
              </a:solidFill>
              <a:ln w="9525">
                <a:solidFill>
                  <a:srgbClr val="00DA63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3.9945976580513638E-2"/>
                  <c:y val="-2.497557120659555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AB8E-459C-8DDB-170D6D2AA308}"/>
                </c:ext>
              </c:extLst>
            </c:dLbl>
            <c:dLbl>
              <c:idx val="2"/>
              <c:layout>
                <c:manualLayout>
                  <c:x val="-1.8052161583250369E-2"/>
                  <c:y val="-9.27888337720727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AB8E-459C-8DDB-170D6D2AA308}"/>
                </c:ext>
              </c:extLst>
            </c:dLbl>
            <c:dLbl>
              <c:idx val="5"/>
              <c:layout>
                <c:manualLayout>
                  <c:x val="-1.7367979864585943E-2"/>
                  <c:y val="1.571238633269079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B8E-459C-8DDB-170D6D2AA308}"/>
                </c:ext>
              </c:extLst>
            </c:dLbl>
            <c:dLbl>
              <c:idx val="11"/>
              <c:layout>
                <c:manualLayout>
                  <c:x val="-2.3159820539674922E-3"/>
                  <c:y val="-3.58256932170718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AB8E-459C-8DDB-170D6D2AA308}"/>
                </c:ext>
              </c:extLst>
            </c:dLbl>
            <c:dLbl>
              <c:idx val="13"/>
              <c:layout>
                <c:manualLayout>
                  <c:x val="-2.0788888457908279E-2"/>
                  <c:y val="-9.27888337720726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AB8E-459C-8DDB-170D6D2AA308}"/>
                </c:ext>
              </c:extLst>
            </c:dLbl>
            <c:dLbl>
              <c:idx val="14"/>
              <c:layout>
                <c:manualLayout>
                  <c:x val="3.1574716953484262E-3"/>
                  <c:y val="4.8622643222143999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AB8E-459C-8DDB-170D6D2AA30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(Line!$M$1,Line!$M$4,Line!$M$7,Line!$M$10,Line!$M$13,Line!$M$16,Line!$M$19,Line!$M$22,Line!$M$25,Line!$M$28,Line!$M$31,Line!$M$34,Line!$M$37,Line!$M$40,Line!$M$43)</c:f>
              <c:strCache>
                <c:ptCount val="15"/>
                <c:pt idx="0">
                  <c:v>Type 2 diabetes</c:v>
                </c:pt>
                <c:pt idx="1">
                  <c:v>Hypertension</c:v>
                </c:pt>
                <c:pt idx="2">
                  <c:v>High cholesterol</c:v>
                </c:pt>
                <c:pt idx="3">
                  <c:v>Musculoskeletal disease</c:v>
                </c:pt>
                <c:pt idx="4">
                  <c:v>Respiratory conditions</c:v>
                </c:pt>
                <c:pt idx="5">
                  <c:v>Cardiovascular disease</c:v>
                </c:pt>
                <c:pt idx="6">
                  <c:v>Chronic kidney disease</c:v>
                </c:pt>
                <c:pt idx="7">
                  <c:v>Anxiety/ depression</c:v>
                </c:pt>
                <c:pt idx="8">
                  <c:v>Stroke episode</c:v>
                </c:pt>
                <c:pt idx="9">
                  <c:v>Liver conditions</c:v>
                </c:pt>
                <c:pt idx="10">
                  <c:v>1-year hospitalization</c:v>
                </c:pt>
                <c:pt idx="11">
                  <c:v>1-year ED visit</c:v>
                </c:pt>
                <c:pt idx="12">
                  <c:v>Not obese vs. Obese</c:v>
                </c:pt>
                <c:pt idx="13">
                  <c:v>Never drinker vs. Drinker</c:v>
                </c:pt>
                <c:pt idx="14">
                  <c:v>Never smoker vs. Current / Ex-smoker</c:v>
                </c:pt>
              </c:strCache>
            </c:strRef>
          </c:cat>
          <c:val>
            <c:numRef>
              <c:f>(Line!$O$2,Line!$O$5,Line!$O$8,Line!$O$11,Line!$O$14,Line!$O$17,Line!$O$20,Line!$O$23,Line!$O$26,Line!$O$29,Line!$O$32,Line!$O$35,Line!$O$38,Line!$O$41,Line!$O$44)</c:f>
              <c:numCache>
                <c:formatCode>0.00</c:formatCode>
                <c:ptCount val="15"/>
                <c:pt idx="0">
                  <c:v>0.17</c:v>
                </c:pt>
                <c:pt idx="1">
                  <c:v>0.01</c:v>
                </c:pt>
                <c:pt idx="2">
                  <c:v>0.12</c:v>
                </c:pt>
                <c:pt idx="3">
                  <c:v>0.4</c:v>
                </c:pt>
                <c:pt idx="4">
                  <c:v>0.28999999999999998</c:v>
                </c:pt>
                <c:pt idx="5">
                  <c:v>0.36</c:v>
                </c:pt>
                <c:pt idx="6">
                  <c:v>0.77</c:v>
                </c:pt>
                <c:pt idx="7">
                  <c:v>0.72</c:v>
                </c:pt>
                <c:pt idx="8">
                  <c:v>0.87</c:v>
                </c:pt>
                <c:pt idx="9">
                  <c:v>0.5</c:v>
                </c:pt>
                <c:pt idx="10">
                  <c:v>0.56999999999999995</c:v>
                </c:pt>
                <c:pt idx="11">
                  <c:v>0.31</c:v>
                </c:pt>
                <c:pt idx="12">
                  <c:v>0.19</c:v>
                </c:pt>
                <c:pt idx="13">
                  <c:v>0.2</c:v>
                </c:pt>
                <c:pt idx="14">
                  <c:v>0.3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B8E-459C-8DDB-170D6D2AA308}"/>
            </c:ext>
          </c:extLst>
        </c:ser>
        <c:ser>
          <c:idx val="2"/>
          <c:order val="2"/>
          <c:tx>
            <c:strRef>
              <c:f>Line!$P$1</c:f>
              <c:strCache>
                <c:ptCount val="1"/>
                <c:pt idx="0">
                  <c:v>PROOverall</c:v>
                </c:pt>
              </c:strCache>
            </c:strRef>
          </c:tx>
          <c:spPr>
            <a:ln w="28575" cap="rnd">
              <a:solidFill>
                <a:srgbClr val="CC99FF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CC99FF"/>
              </a:solidFill>
              <a:ln w="9525">
                <a:solidFill>
                  <a:srgbClr val="CC99FF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1.8736343301914839E-2"/>
                  <c:y val="-9.27888337720726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AB8E-459C-8DDB-170D6D2AA308}"/>
                </c:ext>
              </c:extLst>
            </c:dLbl>
            <c:dLbl>
              <c:idx val="1"/>
              <c:layout>
                <c:manualLayout>
                  <c:x val="-1.8736343301914846E-2"/>
                  <c:y val="-0.11720160829564441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B8E-459C-8DDB-170D6D2AA308}"/>
                </c:ext>
              </c:extLst>
            </c:dLbl>
            <c:dLbl>
              <c:idx val="4"/>
              <c:layout>
                <c:manualLayout>
                  <c:x val="-1.8736343301914898E-2"/>
                  <c:y val="-4.39632847249291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B8E-459C-8DDB-170D6D2AA308}"/>
                </c:ext>
              </c:extLst>
            </c:dLbl>
            <c:dLbl>
              <c:idx val="5"/>
              <c:layout>
                <c:manualLayout>
                  <c:x val="-1.9420525020579376E-2"/>
                  <c:y val="-9.550136427469177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B8E-459C-8DDB-170D6D2AA308}"/>
                </c:ext>
              </c:extLst>
            </c:dLbl>
            <c:dLbl>
              <c:idx val="7"/>
              <c:layout>
                <c:manualLayout>
                  <c:x val="-1.8736343301914846E-2"/>
                  <c:y val="5.91128743745961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B8E-459C-8DDB-170D6D2AA308}"/>
                </c:ext>
              </c:extLst>
            </c:dLbl>
            <c:dLbl>
              <c:idx val="10"/>
              <c:layout>
                <c:manualLayout>
                  <c:x val="-1.9420525020579324E-2"/>
                  <c:y val="1.29998558300717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B8E-459C-8DDB-170D6D2AA308}"/>
                </c:ext>
              </c:extLst>
            </c:dLbl>
            <c:dLbl>
              <c:idx val="11"/>
              <c:layout>
                <c:manualLayout>
                  <c:x val="-1.8736343301914846E-2"/>
                  <c:y val="-9.550136427469177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AB8E-459C-8DDB-170D6D2AA308}"/>
                </c:ext>
              </c:extLst>
            </c:dLbl>
            <c:dLbl>
              <c:idx val="12"/>
              <c:layout>
                <c:manualLayout>
                  <c:x val="-2.0104706739243802E-2"/>
                  <c:y val="-9.821389477731085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AB8E-459C-8DDB-170D6D2AA308}"/>
                </c:ext>
              </c:extLst>
            </c:dLbl>
            <c:dLbl>
              <c:idx val="13"/>
              <c:layout>
                <c:manualLayout>
                  <c:x val="-1.531543470859246E-2"/>
                  <c:y val="-4.93883457301672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AB8E-459C-8DDB-170D6D2AA308}"/>
                </c:ext>
              </c:extLst>
            </c:dLbl>
            <c:dLbl>
              <c:idx val="14"/>
              <c:layout>
                <c:manualLayout>
                  <c:x val="-4.336688517383603E-2"/>
                  <c:y val="-3.040063221183368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AB8E-459C-8DDB-170D6D2AA30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(Line!$M$1,Line!$M$4,Line!$M$7,Line!$M$10,Line!$M$13,Line!$M$16,Line!$M$19,Line!$M$22,Line!$M$25,Line!$M$28,Line!$M$31,Line!$M$34,Line!$M$37,Line!$M$40,Line!$M$43)</c:f>
              <c:strCache>
                <c:ptCount val="15"/>
                <c:pt idx="0">
                  <c:v>Type 2 diabetes</c:v>
                </c:pt>
                <c:pt idx="1">
                  <c:v>Hypertension</c:v>
                </c:pt>
                <c:pt idx="2">
                  <c:v>High cholesterol</c:v>
                </c:pt>
                <c:pt idx="3">
                  <c:v>Musculoskeletal disease</c:v>
                </c:pt>
                <c:pt idx="4">
                  <c:v>Respiratory conditions</c:v>
                </c:pt>
                <c:pt idx="5">
                  <c:v>Cardiovascular disease</c:v>
                </c:pt>
                <c:pt idx="6">
                  <c:v>Chronic kidney disease</c:v>
                </c:pt>
                <c:pt idx="7">
                  <c:v>Anxiety/ depression</c:v>
                </c:pt>
                <c:pt idx="8">
                  <c:v>Stroke episode</c:v>
                </c:pt>
                <c:pt idx="9">
                  <c:v>Liver conditions</c:v>
                </c:pt>
                <c:pt idx="10">
                  <c:v>1-year hospitalization</c:v>
                </c:pt>
                <c:pt idx="11">
                  <c:v>1-year ED visit</c:v>
                </c:pt>
                <c:pt idx="12">
                  <c:v>Not obese vs. Obese</c:v>
                </c:pt>
                <c:pt idx="13">
                  <c:v>Never drinker vs. Drinker</c:v>
                </c:pt>
                <c:pt idx="14">
                  <c:v>Never smoker vs. Current / Ex-smoker</c:v>
                </c:pt>
              </c:strCache>
            </c:strRef>
          </c:cat>
          <c:val>
            <c:numRef>
              <c:f>(Line!$P$2,Line!$P$5,Line!$P$8,Line!$P$11,Line!$P$14,Line!$P$17,Line!$P$20,Line!$P$23,Line!$P$26,Line!$P$29,Line!$P$32,Line!$P$35,Line!$P$38,Line!$P$41,Line!$P$44)</c:f>
              <c:numCache>
                <c:formatCode>0.00</c:formatCode>
                <c:ptCount val="15"/>
                <c:pt idx="0">
                  <c:v>0.2</c:v>
                </c:pt>
                <c:pt idx="1">
                  <c:v>0.02</c:v>
                </c:pt>
                <c:pt idx="2">
                  <c:v>0.06</c:v>
                </c:pt>
                <c:pt idx="3">
                  <c:v>0.26</c:v>
                </c:pt>
                <c:pt idx="4">
                  <c:v>0.08</c:v>
                </c:pt>
                <c:pt idx="5">
                  <c:v>0.39</c:v>
                </c:pt>
                <c:pt idx="6">
                  <c:v>0.34</c:v>
                </c:pt>
                <c:pt idx="7">
                  <c:v>0.67</c:v>
                </c:pt>
                <c:pt idx="8">
                  <c:v>0.4</c:v>
                </c:pt>
                <c:pt idx="9">
                  <c:v>0.25</c:v>
                </c:pt>
                <c:pt idx="10">
                  <c:v>0.47</c:v>
                </c:pt>
                <c:pt idx="11">
                  <c:v>0.4</c:v>
                </c:pt>
                <c:pt idx="12">
                  <c:v>0.22</c:v>
                </c:pt>
                <c:pt idx="13">
                  <c:v>0.16</c:v>
                </c:pt>
                <c:pt idx="14">
                  <c:v>0.34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B8E-459C-8DDB-170D6D2AA308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665366799"/>
        <c:axId val="665366319"/>
      </c:lineChart>
      <c:catAx>
        <c:axId val="665366799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23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ova" panose="020B0504020202020204" pitchFamily="34" charset="0"/>
                <a:ea typeface="+mn-ea"/>
                <a:cs typeface="+mn-cs"/>
              </a:defRPr>
            </a:pPr>
            <a:endParaRPr lang="en-US"/>
          </a:p>
        </c:txPr>
        <c:crossAx val="665366319"/>
        <c:crosses val="autoZero"/>
        <c:auto val="1"/>
        <c:lblAlgn val="ctr"/>
        <c:lblOffset val="100"/>
        <c:noMultiLvlLbl val="0"/>
      </c:catAx>
      <c:valAx>
        <c:axId val="66536631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65366799"/>
        <c:crosses val="autoZero"/>
        <c:crossBetween val="between"/>
        <c:majorUnit val="0.5"/>
      </c:valAx>
      <c:spPr>
        <a:noFill/>
        <a:ln>
          <a:noFill/>
        </a:ln>
        <a:effectLst/>
      </c:spPr>
    </c:plotArea>
    <c:legend>
      <c:legendPos val="tr"/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 sz="20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C63B3B-6FF5-4FF5-AEFA-5F737B0362B7}" type="datetimeFigureOut">
              <a:rPr lang="en-SG" smtClean="0"/>
              <a:t>4/7/2024</a:t>
            </a:fld>
            <a:endParaRPr lang="en-S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B64058-92A1-493A-BEEE-6C285A102101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599219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633472" rtl="0" eaLnBrk="1" latinLnBrk="0" hangingPunct="1">
      <a:defRPr sz="3456" kern="1200">
        <a:solidFill>
          <a:schemeClr val="tx1"/>
        </a:solidFill>
        <a:latin typeface="+mn-lt"/>
        <a:ea typeface="+mn-ea"/>
        <a:cs typeface="+mn-cs"/>
      </a:defRPr>
    </a:lvl1pPr>
    <a:lvl2pPr marL="1316736" algn="l" defTabSz="2633472" rtl="0" eaLnBrk="1" latinLnBrk="0" hangingPunct="1">
      <a:defRPr sz="3456" kern="1200">
        <a:solidFill>
          <a:schemeClr val="tx1"/>
        </a:solidFill>
        <a:latin typeface="+mn-lt"/>
        <a:ea typeface="+mn-ea"/>
        <a:cs typeface="+mn-cs"/>
      </a:defRPr>
    </a:lvl2pPr>
    <a:lvl3pPr marL="2633472" algn="l" defTabSz="2633472" rtl="0" eaLnBrk="1" latinLnBrk="0" hangingPunct="1">
      <a:defRPr sz="3456" kern="1200">
        <a:solidFill>
          <a:schemeClr val="tx1"/>
        </a:solidFill>
        <a:latin typeface="+mn-lt"/>
        <a:ea typeface="+mn-ea"/>
        <a:cs typeface="+mn-cs"/>
      </a:defRPr>
    </a:lvl3pPr>
    <a:lvl4pPr marL="3950208" algn="l" defTabSz="2633472" rtl="0" eaLnBrk="1" latinLnBrk="0" hangingPunct="1">
      <a:defRPr sz="3456" kern="1200">
        <a:solidFill>
          <a:schemeClr val="tx1"/>
        </a:solidFill>
        <a:latin typeface="+mn-lt"/>
        <a:ea typeface="+mn-ea"/>
        <a:cs typeface="+mn-cs"/>
      </a:defRPr>
    </a:lvl4pPr>
    <a:lvl5pPr marL="5266944" algn="l" defTabSz="2633472" rtl="0" eaLnBrk="1" latinLnBrk="0" hangingPunct="1">
      <a:defRPr sz="3456" kern="1200">
        <a:solidFill>
          <a:schemeClr val="tx1"/>
        </a:solidFill>
        <a:latin typeface="+mn-lt"/>
        <a:ea typeface="+mn-ea"/>
        <a:cs typeface="+mn-cs"/>
      </a:defRPr>
    </a:lvl5pPr>
    <a:lvl6pPr marL="6583680" algn="l" defTabSz="2633472" rtl="0" eaLnBrk="1" latinLnBrk="0" hangingPunct="1">
      <a:defRPr sz="3456" kern="1200">
        <a:solidFill>
          <a:schemeClr val="tx1"/>
        </a:solidFill>
        <a:latin typeface="+mn-lt"/>
        <a:ea typeface="+mn-ea"/>
        <a:cs typeface="+mn-cs"/>
      </a:defRPr>
    </a:lvl6pPr>
    <a:lvl7pPr marL="7900416" algn="l" defTabSz="2633472" rtl="0" eaLnBrk="1" latinLnBrk="0" hangingPunct="1">
      <a:defRPr sz="3456" kern="1200">
        <a:solidFill>
          <a:schemeClr val="tx1"/>
        </a:solidFill>
        <a:latin typeface="+mn-lt"/>
        <a:ea typeface="+mn-ea"/>
        <a:cs typeface="+mn-cs"/>
      </a:defRPr>
    </a:lvl7pPr>
    <a:lvl8pPr marL="9217152" algn="l" defTabSz="2633472" rtl="0" eaLnBrk="1" latinLnBrk="0" hangingPunct="1">
      <a:defRPr sz="3456" kern="1200">
        <a:solidFill>
          <a:schemeClr val="tx1"/>
        </a:solidFill>
        <a:latin typeface="+mn-lt"/>
        <a:ea typeface="+mn-ea"/>
        <a:cs typeface="+mn-cs"/>
      </a:defRPr>
    </a:lvl8pPr>
    <a:lvl9pPr marL="10533888" algn="l" defTabSz="2633472" rtl="0" eaLnBrk="1" latinLnBrk="0" hangingPunct="1">
      <a:defRPr sz="345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B64058-92A1-493A-BEEE-6C285A102101}" type="slidenum">
              <a:rPr lang="en-SG" smtClean="0"/>
              <a:t>1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9986272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76800" y="3591562"/>
            <a:ext cx="29260800" cy="7640320"/>
          </a:xfrm>
        </p:spPr>
        <p:txBody>
          <a:bodyPr anchor="b"/>
          <a:lstStyle>
            <a:lvl1pPr algn="ctr">
              <a:defRPr sz="19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76800" y="11526522"/>
            <a:ext cx="29260800" cy="5298438"/>
          </a:xfrm>
        </p:spPr>
        <p:txBody>
          <a:bodyPr/>
          <a:lstStyle>
            <a:lvl1pPr marL="0" indent="0" algn="ctr">
              <a:buNone/>
              <a:defRPr sz="7680"/>
            </a:lvl1pPr>
            <a:lvl2pPr marL="1463040" indent="0" algn="ctr">
              <a:buNone/>
              <a:defRPr sz="6400"/>
            </a:lvl2pPr>
            <a:lvl3pPr marL="2926080" indent="0" algn="ctr">
              <a:buNone/>
              <a:defRPr sz="5760"/>
            </a:lvl3pPr>
            <a:lvl4pPr marL="4389120" indent="0" algn="ctr">
              <a:buNone/>
              <a:defRPr sz="5120"/>
            </a:lvl4pPr>
            <a:lvl5pPr marL="5852160" indent="0" algn="ctr">
              <a:buNone/>
              <a:defRPr sz="5120"/>
            </a:lvl5pPr>
            <a:lvl6pPr marL="7315200" indent="0" algn="ctr">
              <a:buNone/>
              <a:defRPr sz="5120"/>
            </a:lvl6pPr>
            <a:lvl7pPr marL="8778240" indent="0" algn="ctr">
              <a:buNone/>
              <a:defRPr sz="5120"/>
            </a:lvl7pPr>
            <a:lvl8pPr marL="10241280" indent="0" algn="ctr">
              <a:buNone/>
              <a:defRPr sz="5120"/>
            </a:lvl8pPr>
            <a:lvl9pPr marL="11704320" indent="0" algn="ctr">
              <a:buNone/>
              <a:defRPr sz="51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8CADE-1836-49F5-B3B1-BAC944868CA2}" type="datetimeFigureOut">
              <a:rPr lang="en-SG" smtClean="0"/>
              <a:t>4/7/2024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097F1-6FA4-4ABF-B31F-9279D5E2E8C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274422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8CADE-1836-49F5-B3B1-BAC944868CA2}" type="datetimeFigureOut">
              <a:rPr lang="en-SG" smtClean="0"/>
              <a:t>4/7/2024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097F1-6FA4-4ABF-B31F-9279D5E2E8C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873973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7919680" y="1168400"/>
            <a:ext cx="8412480" cy="1859788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82240" y="1168400"/>
            <a:ext cx="24749760" cy="1859788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8CADE-1836-49F5-B3B1-BAC944868CA2}" type="datetimeFigureOut">
              <a:rPr lang="en-SG" smtClean="0"/>
              <a:t>4/7/2024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097F1-6FA4-4ABF-B31F-9279D5E2E8C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611153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8CADE-1836-49F5-B3B1-BAC944868CA2}" type="datetimeFigureOut">
              <a:rPr lang="en-SG" smtClean="0"/>
              <a:t>4/7/2024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097F1-6FA4-4ABF-B31F-9279D5E2E8C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295670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1920" y="5471163"/>
            <a:ext cx="33649920" cy="9128758"/>
          </a:xfrm>
        </p:spPr>
        <p:txBody>
          <a:bodyPr anchor="b"/>
          <a:lstStyle>
            <a:lvl1pPr>
              <a:defRPr sz="19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61920" y="14686283"/>
            <a:ext cx="33649920" cy="4800598"/>
          </a:xfrm>
        </p:spPr>
        <p:txBody>
          <a:bodyPr/>
          <a:lstStyle>
            <a:lvl1pPr marL="0" indent="0">
              <a:buNone/>
              <a:defRPr sz="7680">
                <a:solidFill>
                  <a:schemeClr val="tx1">
                    <a:tint val="82000"/>
                  </a:schemeClr>
                </a:solidFill>
              </a:defRPr>
            </a:lvl1pPr>
            <a:lvl2pPr marL="1463040" indent="0">
              <a:buNone/>
              <a:defRPr sz="6400">
                <a:solidFill>
                  <a:schemeClr val="tx1">
                    <a:tint val="82000"/>
                  </a:schemeClr>
                </a:solidFill>
              </a:defRPr>
            </a:lvl2pPr>
            <a:lvl3pPr marL="2926080" indent="0">
              <a:buNone/>
              <a:defRPr sz="5760">
                <a:solidFill>
                  <a:schemeClr val="tx1">
                    <a:tint val="82000"/>
                  </a:schemeClr>
                </a:solidFill>
              </a:defRPr>
            </a:lvl3pPr>
            <a:lvl4pPr marL="4389120" indent="0">
              <a:buNone/>
              <a:defRPr sz="5120">
                <a:solidFill>
                  <a:schemeClr val="tx1">
                    <a:tint val="82000"/>
                  </a:schemeClr>
                </a:solidFill>
              </a:defRPr>
            </a:lvl4pPr>
            <a:lvl5pPr marL="5852160" indent="0">
              <a:buNone/>
              <a:defRPr sz="5120">
                <a:solidFill>
                  <a:schemeClr val="tx1">
                    <a:tint val="82000"/>
                  </a:schemeClr>
                </a:solidFill>
              </a:defRPr>
            </a:lvl5pPr>
            <a:lvl6pPr marL="7315200" indent="0">
              <a:buNone/>
              <a:defRPr sz="5120">
                <a:solidFill>
                  <a:schemeClr val="tx1">
                    <a:tint val="82000"/>
                  </a:schemeClr>
                </a:solidFill>
              </a:defRPr>
            </a:lvl6pPr>
            <a:lvl7pPr marL="8778240" indent="0">
              <a:buNone/>
              <a:defRPr sz="5120">
                <a:solidFill>
                  <a:schemeClr val="tx1">
                    <a:tint val="82000"/>
                  </a:schemeClr>
                </a:solidFill>
              </a:defRPr>
            </a:lvl7pPr>
            <a:lvl8pPr marL="10241280" indent="0">
              <a:buNone/>
              <a:defRPr sz="5120">
                <a:solidFill>
                  <a:schemeClr val="tx1">
                    <a:tint val="82000"/>
                  </a:schemeClr>
                </a:solidFill>
              </a:defRPr>
            </a:lvl8pPr>
            <a:lvl9pPr marL="11704320" indent="0">
              <a:buNone/>
              <a:defRPr sz="512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8CADE-1836-49F5-B3B1-BAC944868CA2}" type="datetimeFigureOut">
              <a:rPr lang="en-SG" smtClean="0"/>
              <a:t>4/7/2024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097F1-6FA4-4ABF-B31F-9279D5E2E8C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257580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82240" y="5842000"/>
            <a:ext cx="16581120" cy="139242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751040" y="5842000"/>
            <a:ext cx="16581120" cy="139242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8CADE-1836-49F5-B3B1-BAC944868CA2}" type="datetimeFigureOut">
              <a:rPr lang="en-SG" smtClean="0"/>
              <a:t>4/7/2024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097F1-6FA4-4ABF-B31F-9279D5E2E8C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220848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7322" y="1168401"/>
            <a:ext cx="33649920" cy="42418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87323" y="5379722"/>
            <a:ext cx="16504918" cy="2636518"/>
          </a:xfrm>
        </p:spPr>
        <p:txBody>
          <a:bodyPr anchor="b"/>
          <a:lstStyle>
            <a:lvl1pPr marL="0" indent="0">
              <a:buNone/>
              <a:defRPr sz="7680" b="1"/>
            </a:lvl1pPr>
            <a:lvl2pPr marL="1463040" indent="0">
              <a:buNone/>
              <a:defRPr sz="6400" b="1"/>
            </a:lvl2pPr>
            <a:lvl3pPr marL="2926080" indent="0">
              <a:buNone/>
              <a:defRPr sz="5760" b="1"/>
            </a:lvl3pPr>
            <a:lvl4pPr marL="4389120" indent="0">
              <a:buNone/>
              <a:defRPr sz="5120" b="1"/>
            </a:lvl4pPr>
            <a:lvl5pPr marL="5852160" indent="0">
              <a:buNone/>
              <a:defRPr sz="5120" b="1"/>
            </a:lvl5pPr>
            <a:lvl6pPr marL="7315200" indent="0">
              <a:buNone/>
              <a:defRPr sz="5120" b="1"/>
            </a:lvl6pPr>
            <a:lvl7pPr marL="8778240" indent="0">
              <a:buNone/>
              <a:defRPr sz="5120" b="1"/>
            </a:lvl7pPr>
            <a:lvl8pPr marL="10241280" indent="0">
              <a:buNone/>
              <a:defRPr sz="5120" b="1"/>
            </a:lvl8pPr>
            <a:lvl9pPr marL="11704320" indent="0">
              <a:buNone/>
              <a:defRPr sz="51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87323" y="8016240"/>
            <a:ext cx="16504918" cy="117906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9751040" y="5379722"/>
            <a:ext cx="16586202" cy="2636518"/>
          </a:xfrm>
        </p:spPr>
        <p:txBody>
          <a:bodyPr anchor="b"/>
          <a:lstStyle>
            <a:lvl1pPr marL="0" indent="0">
              <a:buNone/>
              <a:defRPr sz="7680" b="1"/>
            </a:lvl1pPr>
            <a:lvl2pPr marL="1463040" indent="0">
              <a:buNone/>
              <a:defRPr sz="6400" b="1"/>
            </a:lvl2pPr>
            <a:lvl3pPr marL="2926080" indent="0">
              <a:buNone/>
              <a:defRPr sz="5760" b="1"/>
            </a:lvl3pPr>
            <a:lvl4pPr marL="4389120" indent="0">
              <a:buNone/>
              <a:defRPr sz="5120" b="1"/>
            </a:lvl4pPr>
            <a:lvl5pPr marL="5852160" indent="0">
              <a:buNone/>
              <a:defRPr sz="5120" b="1"/>
            </a:lvl5pPr>
            <a:lvl6pPr marL="7315200" indent="0">
              <a:buNone/>
              <a:defRPr sz="5120" b="1"/>
            </a:lvl6pPr>
            <a:lvl7pPr marL="8778240" indent="0">
              <a:buNone/>
              <a:defRPr sz="5120" b="1"/>
            </a:lvl7pPr>
            <a:lvl8pPr marL="10241280" indent="0">
              <a:buNone/>
              <a:defRPr sz="5120" b="1"/>
            </a:lvl8pPr>
            <a:lvl9pPr marL="11704320" indent="0">
              <a:buNone/>
              <a:defRPr sz="51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9751040" y="8016240"/>
            <a:ext cx="16586202" cy="117906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8CADE-1836-49F5-B3B1-BAC944868CA2}" type="datetimeFigureOut">
              <a:rPr lang="en-SG" smtClean="0"/>
              <a:t>4/7/2024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097F1-6FA4-4ABF-B31F-9279D5E2E8C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135402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8CADE-1836-49F5-B3B1-BAC944868CA2}" type="datetimeFigureOut">
              <a:rPr lang="en-SG" smtClean="0"/>
              <a:t>4/7/2024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097F1-6FA4-4ABF-B31F-9279D5E2E8C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776183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8CADE-1836-49F5-B3B1-BAC944868CA2}" type="datetimeFigureOut">
              <a:rPr lang="en-SG" smtClean="0"/>
              <a:t>4/7/2024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097F1-6FA4-4ABF-B31F-9279D5E2E8C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598712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7323" y="1463040"/>
            <a:ext cx="12583158" cy="5120640"/>
          </a:xfrm>
        </p:spPr>
        <p:txBody>
          <a:bodyPr anchor="b"/>
          <a:lstStyle>
            <a:lvl1pPr>
              <a:defRPr sz="102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86202" y="3159762"/>
            <a:ext cx="19751040" cy="15595600"/>
          </a:xfrm>
        </p:spPr>
        <p:txBody>
          <a:bodyPr/>
          <a:lstStyle>
            <a:lvl1pPr>
              <a:defRPr sz="10240"/>
            </a:lvl1pPr>
            <a:lvl2pPr>
              <a:defRPr sz="8960"/>
            </a:lvl2pPr>
            <a:lvl3pPr>
              <a:defRPr sz="7680"/>
            </a:lvl3pPr>
            <a:lvl4pPr>
              <a:defRPr sz="6400"/>
            </a:lvl4pPr>
            <a:lvl5pPr>
              <a:defRPr sz="6400"/>
            </a:lvl5pPr>
            <a:lvl6pPr>
              <a:defRPr sz="6400"/>
            </a:lvl6pPr>
            <a:lvl7pPr>
              <a:defRPr sz="6400"/>
            </a:lvl7pPr>
            <a:lvl8pPr>
              <a:defRPr sz="6400"/>
            </a:lvl8pPr>
            <a:lvl9pPr>
              <a:defRPr sz="6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87323" y="6583680"/>
            <a:ext cx="12583158" cy="12197082"/>
          </a:xfrm>
        </p:spPr>
        <p:txBody>
          <a:bodyPr/>
          <a:lstStyle>
            <a:lvl1pPr marL="0" indent="0">
              <a:buNone/>
              <a:defRPr sz="5120"/>
            </a:lvl1pPr>
            <a:lvl2pPr marL="1463040" indent="0">
              <a:buNone/>
              <a:defRPr sz="4480"/>
            </a:lvl2pPr>
            <a:lvl3pPr marL="2926080" indent="0">
              <a:buNone/>
              <a:defRPr sz="3840"/>
            </a:lvl3pPr>
            <a:lvl4pPr marL="4389120" indent="0">
              <a:buNone/>
              <a:defRPr sz="3200"/>
            </a:lvl4pPr>
            <a:lvl5pPr marL="5852160" indent="0">
              <a:buNone/>
              <a:defRPr sz="3200"/>
            </a:lvl5pPr>
            <a:lvl6pPr marL="7315200" indent="0">
              <a:buNone/>
              <a:defRPr sz="3200"/>
            </a:lvl6pPr>
            <a:lvl7pPr marL="8778240" indent="0">
              <a:buNone/>
              <a:defRPr sz="3200"/>
            </a:lvl7pPr>
            <a:lvl8pPr marL="10241280" indent="0">
              <a:buNone/>
              <a:defRPr sz="3200"/>
            </a:lvl8pPr>
            <a:lvl9pPr marL="11704320" indent="0">
              <a:buNone/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8CADE-1836-49F5-B3B1-BAC944868CA2}" type="datetimeFigureOut">
              <a:rPr lang="en-SG" smtClean="0"/>
              <a:t>4/7/2024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097F1-6FA4-4ABF-B31F-9279D5E2E8C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859739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7323" y="1463040"/>
            <a:ext cx="12583158" cy="5120640"/>
          </a:xfrm>
        </p:spPr>
        <p:txBody>
          <a:bodyPr anchor="b"/>
          <a:lstStyle>
            <a:lvl1pPr>
              <a:defRPr sz="102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6586202" y="3159762"/>
            <a:ext cx="19751040" cy="15595600"/>
          </a:xfrm>
        </p:spPr>
        <p:txBody>
          <a:bodyPr anchor="t"/>
          <a:lstStyle>
            <a:lvl1pPr marL="0" indent="0">
              <a:buNone/>
              <a:defRPr sz="10240"/>
            </a:lvl1pPr>
            <a:lvl2pPr marL="1463040" indent="0">
              <a:buNone/>
              <a:defRPr sz="8960"/>
            </a:lvl2pPr>
            <a:lvl3pPr marL="2926080" indent="0">
              <a:buNone/>
              <a:defRPr sz="7680"/>
            </a:lvl3pPr>
            <a:lvl4pPr marL="4389120" indent="0">
              <a:buNone/>
              <a:defRPr sz="6400"/>
            </a:lvl4pPr>
            <a:lvl5pPr marL="5852160" indent="0">
              <a:buNone/>
              <a:defRPr sz="6400"/>
            </a:lvl5pPr>
            <a:lvl6pPr marL="7315200" indent="0">
              <a:buNone/>
              <a:defRPr sz="6400"/>
            </a:lvl6pPr>
            <a:lvl7pPr marL="8778240" indent="0">
              <a:buNone/>
              <a:defRPr sz="6400"/>
            </a:lvl7pPr>
            <a:lvl8pPr marL="10241280" indent="0">
              <a:buNone/>
              <a:defRPr sz="6400"/>
            </a:lvl8pPr>
            <a:lvl9pPr marL="11704320" indent="0">
              <a:buNone/>
              <a:defRPr sz="64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87323" y="6583680"/>
            <a:ext cx="12583158" cy="12197082"/>
          </a:xfrm>
        </p:spPr>
        <p:txBody>
          <a:bodyPr/>
          <a:lstStyle>
            <a:lvl1pPr marL="0" indent="0">
              <a:buNone/>
              <a:defRPr sz="5120"/>
            </a:lvl1pPr>
            <a:lvl2pPr marL="1463040" indent="0">
              <a:buNone/>
              <a:defRPr sz="4480"/>
            </a:lvl2pPr>
            <a:lvl3pPr marL="2926080" indent="0">
              <a:buNone/>
              <a:defRPr sz="3840"/>
            </a:lvl3pPr>
            <a:lvl4pPr marL="4389120" indent="0">
              <a:buNone/>
              <a:defRPr sz="3200"/>
            </a:lvl4pPr>
            <a:lvl5pPr marL="5852160" indent="0">
              <a:buNone/>
              <a:defRPr sz="3200"/>
            </a:lvl5pPr>
            <a:lvl6pPr marL="7315200" indent="0">
              <a:buNone/>
              <a:defRPr sz="3200"/>
            </a:lvl6pPr>
            <a:lvl7pPr marL="8778240" indent="0">
              <a:buNone/>
              <a:defRPr sz="3200"/>
            </a:lvl7pPr>
            <a:lvl8pPr marL="10241280" indent="0">
              <a:buNone/>
              <a:defRPr sz="3200"/>
            </a:lvl8pPr>
            <a:lvl9pPr marL="11704320" indent="0">
              <a:buNone/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8CADE-1836-49F5-B3B1-BAC944868CA2}" type="datetimeFigureOut">
              <a:rPr lang="en-SG" smtClean="0"/>
              <a:t>4/7/2024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097F1-6FA4-4ABF-B31F-9279D5E2E8C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027792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82240" y="1168401"/>
            <a:ext cx="33649920" cy="42418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82240" y="5842000"/>
            <a:ext cx="33649920" cy="139242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82240" y="20340322"/>
            <a:ext cx="877824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84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A28CADE-1836-49F5-B3B1-BAC944868CA2}" type="datetimeFigureOut">
              <a:rPr lang="en-SG" smtClean="0"/>
              <a:t>4/7/2024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923520" y="20340322"/>
            <a:ext cx="1316736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84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7553920" y="20340322"/>
            <a:ext cx="877824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84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5A097F1-6FA4-4ABF-B31F-9279D5E2E8C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148397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2926080" rtl="0" eaLnBrk="1" latinLnBrk="0" hangingPunct="1">
        <a:lnSpc>
          <a:spcPct val="90000"/>
        </a:lnSpc>
        <a:spcBef>
          <a:spcPct val="0"/>
        </a:spcBef>
        <a:buNone/>
        <a:defRPr sz="140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31520" indent="-731520" algn="l" defTabSz="2926080" rtl="0" eaLnBrk="1" latinLnBrk="0" hangingPunct="1">
        <a:lnSpc>
          <a:spcPct val="90000"/>
        </a:lnSpc>
        <a:spcBef>
          <a:spcPts val="3200"/>
        </a:spcBef>
        <a:buFont typeface="Arial" panose="020B0604020202020204" pitchFamily="34" charset="0"/>
        <a:buChar char="•"/>
        <a:defRPr sz="896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7680" kern="1200">
          <a:solidFill>
            <a:schemeClr val="tx1"/>
          </a:solidFill>
          <a:latin typeface="+mn-lt"/>
          <a:ea typeface="+mn-ea"/>
          <a:cs typeface="+mn-cs"/>
        </a:defRPr>
      </a:lvl2pPr>
      <a:lvl3pPr marL="365760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3pPr>
      <a:lvl4pPr marL="512064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804672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950976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80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243584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1pPr>
      <a:lvl2pPr marL="14630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9260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3pPr>
      <a:lvl4pPr marL="43891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585216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731520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87782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2412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17043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D13644F6-DF6B-4C2D-C3E0-7B122A39092F}"/>
              </a:ext>
            </a:extLst>
          </p:cNvPr>
          <p:cNvSpPr txBox="1">
            <a:spLocks/>
          </p:cNvSpPr>
          <p:nvPr/>
        </p:nvSpPr>
        <p:spPr>
          <a:xfrm>
            <a:off x="10316289" y="3113046"/>
            <a:ext cx="28791112" cy="1608625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2926080" rtl="0" eaLnBrk="1" latinLnBrk="0" hangingPunct="1">
              <a:lnSpc>
                <a:spcPct val="90000"/>
              </a:lnSpc>
              <a:spcBef>
                <a:spcPts val="3200"/>
              </a:spcBef>
              <a:buFont typeface="Arial" panose="020B0604020202020204" pitchFamily="34" charset="0"/>
              <a:buNone/>
              <a:defRPr sz="76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63040" indent="0" algn="ctr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926080" indent="0" algn="ctr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389120" indent="0" algn="ctr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1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852160" indent="0" algn="ctr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1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315200" indent="0" algn="ctr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1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778240" indent="0" algn="ctr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1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41280" indent="0" algn="ctr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1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704320" indent="0" algn="ctr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1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SG" sz="3600" dirty="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E80CCC7-E7DA-8287-65EC-DDDA8ACE0811}"/>
              </a:ext>
            </a:extLst>
          </p:cNvPr>
          <p:cNvSpPr/>
          <p:nvPr/>
        </p:nvSpPr>
        <p:spPr>
          <a:xfrm>
            <a:off x="0" y="-75954"/>
            <a:ext cx="39014400" cy="2464342"/>
          </a:xfrm>
          <a:prstGeom prst="rect">
            <a:avLst/>
          </a:prstGeom>
          <a:solidFill>
            <a:srgbClr val="003D7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D68215B-9D7D-AF2C-4C88-28DFA11530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1981" y="323804"/>
            <a:ext cx="3761344" cy="171814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41282F8-7AFF-AA0B-F310-D7C014E35588}"/>
              </a:ext>
            </a:extLst>
          </p:cNvPr>
          <p:cNvSpPr txBox="1"/>
          <p:nvPr/>
        </p:nvSpPr>
        <p:spPr>
          <a:xfrm>
            <a:off x="5847905" y="71434"/>
            <a:ext cx="321323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</a:rPr>
              <a:t>A head-to-head comparison of EQ-5D-5L and PROMIS-10 in community dwellers with chronic disease</a:t>
            </a:r>
            <a:endParaRPr lang="en-SG" sz="5400" b="1" dirty="0">
              <a:solidFill>
                <a:schemeClr val="bg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FF0ECF7-FFB8-72A8-DB38-F6367595278C}"/>
              </a:ext>
            </a:extLst>
          </p:cNvPr>
          <p:cNvSpPr txBox="1"/>
          <p:nvPr/>
        </p:nvSpPr>
        <p:spPr>
          <a:xfrm>
            <a:off x="8689076" y="995435"/>
            <a:ext cx="25447003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en-SG" sz="3600" dirty="0">
                <a:solidFill>
                  <a:schemeClr val="bg1"/>
                </a:solidFill>
              </a:rPr>
              <a:t>Jia </a:t>
            </a:r>
            <a:r>
              <a:rPr lang="en-SG" sz="3600" dirty="0" err="1">
                <a:solidFill>
                  <a:schemeClr val="bg1"/>
                </a:solidFill>
              </a:rPr>
              <a:t>Jia</a:t>
            </a:r>
            <a:r>
              <a:rPr lang="en-SG" sz="3600" dirty="0">
                <a:solidFill>
                  <a:schemeClr val="bg1"/>
                </a:solidFill>
              </a:rPr>
              <a:t> LEE</a:t>
            </a:r>
            <a:r>
              <a:rPr lang="en-SG" sz="3600" baseline="30000" dirty="0">
                <a:solidFill>
                  <a:schemeClr val="bg1"/>
                </a:solidFill>
              </a:rPr>
              <a:t> 1</a:t>
            </a:r>
            <a:r>
              <a:rPr lang="en-SG" sz="3600" dirty="0">
                <a:solidFill>
                  <a:schemeClr val="bg1"/>
                </a:solidFill>
              </a:rPr>
              <a:t>, Nan LUO</a:t>
            </a:r>
            <a:r>
              <a:rPr lang="en-SG" sz="3600" baseline="30000" dirty="0">
                <a:solidFill>
                  <a:schemeClr val="bg1"/>
                </a:solidFill>
              </a:rPr>
              <a:t>1</a:t>
            </a:r>
          </a:p>
          <a:p>
            <a:pPr algn="ctr"/>
            <a:r>
              <a:rPr lang="en-US" altLang="zh-CN" sz="2800" dirty="0">
                <a:solidFill>
                  <a:schemeClr val="bg1"/>
                </a:solidFill>
              </a:rPr>
              <a:t>Saw </a:t>
            </a:r>
            <a:r>
              <a:rPr lang="en-US" altLang="zh-CN" sz="2800" dirty="0" err="1">
                <a:solidFill>
                  <a:schemeClr val="bg1"/>
                </a:solidFill>
              </a:rPr>
              <a:t>Swee</a:t>
            </a:r>
            <a:r>
              <a:rPr lang="en-US" altLang="zh-CN" sz="2800" dirty="0">
                <a:solidFill>
                  <a:schemeClr val="bg1"/>
                </a:solidFill>
              </a:rPr>
              <a:t> Hock School of Public Health, National University of Singapore, Singapore.</a:t>
            </a:r>
            <a:endParaRPr lang="en-SG" sz="2800" dirty="0">
              <a:solidFill>
                <a:schemeClr val="bg1"/>
              </a:solidFill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36C33E2-7981-C72F-BADB-5E4FD15A5C42}"/>
              </a:ext>
            </a:extLst>
          </p:cNvPr>
          <p:cNvSpPr txBox="1">
            <a:spLocks/>
          </p:cNvSpPr>
          <p:nvPr/>
        </p:nvSpPr>
        <p:spPr>
          <a:xfrm>
            <a:off x="-14772" y="3098057"/>
            <a:ext cx="10136194" cy="193679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2926080" rtl="0" eaLnBrk="1" latinLnBrk="0" hangingPunct="1">
              <a:lnSpc>
                <a:spcPct val="90000"/>
              </a:lnSpc>
              <a:spcBef>
                <a:spcPts val="3200"/>
              </a:spcBef>
              <a:buFont typeface="Arial" panose="020B0604020202020204" pitchFamily="34" charset="0"/>
              <a:buNone/>
              <a:defRPr sz="76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63040" indent="0" algn="ctr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926080" indent="0" algn="ctr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389120" indent="0" algn="ctr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1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852160" indent="0" algn="ctr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1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315200" indent="0" algn="ctr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1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778240" indent="0" algn="ctr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1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41280" indent="0" algn="ctr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1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704320" indent="0" algn="ctr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1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15975" indent="-457200"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zh-CN" sz="3000" dirty="0"/>
              <a:t>Both EQ-5D-5L and PROMIS-10 are brief health-related quality of life measures suitable for use in large scale population health surveys. </a:t>
            </a:r>
            <a:r>
              <a:rPr lang="en-US" sz="3000" dirty="0"/>
              <a:t>However, little is known about their relative efficiency for this purpose.</a:t>
            </a:r>
            <a:endParaRPr lang="en-SG" sz="3000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569FD17F-6E04-F561-6274-53471EC46849}"/>
              </a:ext>
            </a:extLst>
          </p:cNvPr>
          <p:cNvSpPr txBox="1">
            <a:spLocks/>
          </p:cNvSpPr>
          <p:nvPr/>
        </p:nvSpPr>
        <p:spPr>
          <a:xfrm>
            <a:off x="-14772" y="2403545"/>
            <a:ext cx="10136194" cy="694512"/>
          </a:xfrm>
          <a:prstGeom prst="rect">
            <a:avLst/>
          </a:prstGeom>
          <a:solidFill>
            <a:schemeClr val="accent2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292608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9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SG" sz="3600" b="1" dirty="0">
                <a:solidFill>
                  <a:schemeClr val="bg1"/>
                </a:solidFill>
              </a:rPr>
              <a:t>INTRODUCTION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632C6658-7CAB-A096-E3E4-BB087EA206F2}"/>
              </a:ext>
            </a:extLst>
          </p:cNvPr>
          <p:cNvSpPr txBox="1">
            <a:spLocks/>
          </p:cNvSpPr>
          <p:nvPr/>
        </p:nvSpPr>
        <p:spPr>
          <a:xfrm>
            <a:off x="-14772" y="5729365"/>
            <a:ext cx="10136194" cy="188441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2926080" rtl="0" eaLnBrk="1" latinLnBrk="0" hangingPunct="1">
              <a:lnSpc>
                <a:spcPct val="90000"/>
              </a:lnSpc>
              <a:spcBef>
                <a:spcPts val="3200"/>
              </a:spcBef>
              <a:buFont typeface="Arial" panose="020B0604020202020204" pitchFamily="34" charset="0"/>
              <a:buNone/>
              <a:defRPr sz="76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63040" indent="0" algn="ctr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926080" indent="0" algn="ctr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389120" indent="0" algn="ctr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1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852160" indent="0" algn="ctr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1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315200" indent="0" algn="ctr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1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778240" indent="0" algn="ctr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1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41280" indent="0" algn="ctr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1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704320" indent="0" algn="ctr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1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15975" indent="-4572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3000" dirty="0"/>
              <a:t>To assess the correlations between EQ-5D-5L &amp; PROMIS-10</a:t>
            </a:r>
          </a:p>
          <a:p>
            <a:pPr marL="815975" indent="-457200" algn="just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altLang="zh-CN" sz="3000" dirty="0"/>
              <a:t>To c</a:t>
            </a:r>
            <a:r>
              <a:rPr lang="en-US" sz="3000" dirty="0"/>
              <a:t>ompare known-groups validity of EQ-5D-5L &amp; PROMIS-10</a:t>
            </a:r>
            <a:endParaRPr lang="en-SG" sz="3000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CB7F7E6D-DBFB-19FB-50B7-393A22992E64}"/>
              </a:ext>
            </a:extLst>
          </p:cNvPr>
          <p:cNvSpPr txBox="1">
            <a:spLocks/>
          </p:cNvSpPr>
          <p:nvPr/>
        </p:nvSpPr>
        <p:spPr>
          <a:xfrm>
            <a:off x="-14772" y="5023795"/>
            <a:ext cx="10136194" cy="694512"/>
          </a:xfrm>
          <a:prstGeom prst="rect">
            <a:avLst/>
          </a:prstGeom>
          <a:solidFill>
            <a:schemeClr val="accent2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292608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9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3600" b="1" dirty="0">
                <a:solidFill>
                  <a:schemeClr val="bg1"/>
                </a:solidFill>
              </a:rPr>
              <a:t>OBJECTIVES</a:t>
            </a:r>
            <a:endParaRPr lang="en-SG" sz="3600" b="1" dirty="0">
              <a:solidFill>
                <a:schemeClr val="bg1"/>
              </a:solidFill>
            </a:endParaRP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15F2EFD-E224-9974-AFAC-DFAFF4DD4892}"/>
              </a:ext>
            </a:extLst>
          </p:cNvPr>
          <p:cNvSpPr txBox="1">
            <a:spLocks/>
          </p:cNvSpPr>
          <p:nvPr/>
        </p:nvSpPr>
        <p:spPr>
          <a:xfrm>
            <a:off x="-14772" y="8327299"/>
            <a:ext cx="10136194" cy="1362296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2926080" rtl="0" eaLnBrk="1" latinLnBrk="0" hangingPunct="1">
              <a:lnSpc>
                <a:spcPct val="90000"/>
              </a:lnSpc>
              <a:spcBef>
                <a:spcPts val="3200"/>
              </a:spcBef>
              <a:buFont typeface="Arial" panose="020B0604020202020204" pitchFamily="34" charset="0"/>
              <a:buNone/>
              <a:defRPr sz="76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63040" indent="0" algn="ctr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926080" indent="0" algn="ctr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389120" indent="0" algn="ctr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1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852160" indent="0" algn="ctr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1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315200" indent="0" algn="ctr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1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778240" indent="0" algn="ctr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1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41280" indent="0" algn="ctr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1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704320" indent="0" algn="ctr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1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15975" indent="-457200" algn="just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altLang="zh-CN" sz="3000" dirty="0"/>
              <a:t>We analyzed data collected from a cross-sectional household survey involving individuals aged ≥45 years old with ≥1 chronic disease in Singapore.</a:t>
            </a:r>
          </a:p>
          <a:p>
            <a:pPr marL="815975" indent="-457200" algn="just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000" dirty="0"/>
              <a:t>Besides EQ-5D-5L and PROMIS-10, participants’ demographics, health characteristics, and lifestyle were captured via a questionnaire-based personal interview.</a:t>
            </a:r>
          </a:p>
          <a:p>
            <a:pPr marL="815975" indent="-457200" algn="just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000" dirty="0"/>
              <a:t>Scores used for head-to-head comparison:</a:t>
            </a:r>
          </a:p>
          <a:p>
            <a:pPr marL="815975" indent="-457200" algn="just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3000" dirty="0"/>
          </a:p>
          <a:p>
            <a:pPr marL="815975" indent="-457200" algn="just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3000" dirty="0"/>
          </a:p>
          <a:p>
            <a:pPr marL="815975" indent="-457200" algn="just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3000" dirty="0"/>
          </a:p>
          <a:p>
            <a:pPr marL="815975" indent="-457200" algn="just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3000" dirty="0"/>
          </a:p>
          <a:p>
            <a:pPr marL="815975" indent="-457200" algn="just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3000" dirty="0"/>
          </a:p>
          <a:p>
            <a:pPr marL="815975" indent="-457200" algn="just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3000" dirty="0"/>
          </a:p>
          <a:p>
            <a:pPr marL="815975" indent="-457200" algn="just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3000" dirty="0"/>
          </a:p>
          <a:p>
            <a:pPr marL="815975" indent="-457200" algn="just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3000" b="1" dirty="0"/>
          </a:p>
          <a:p>
            <a:pPr marL="815975" indent="-457200" algn="just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3000" b="1" dirty="0"/>
          </a:p>
          <a:p>
            <a:pPr marL="815975" indent="-457200" algn="just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000" b="1" dirty="0"/>
              <a:t>Correlations </a:t>
            </a:r>
            <a:r>
              <a:rPr lang="en-US" sz="3000" dirty="0"/>
              <a:t>between scores were evaluated using Spearman’s correlation.</a:t>
            </a:r>
          </a:p>
          <a:p>
            <a:pPr marL="815975" indent="-457200" algn="just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000" b="1" dirty="0"/>
              <a:t>Known-groups validity: </a:t>
            </a:r>
            <a:r>
              <a:rPr lang="en-US" sz="3000" dirty="0"/>
              <a:t>Propensity score matching was conducted to match individuals according to age, sex, and ethnicity </a:t>
            </a:r>
            <a:r>
              <a:rPr lang="en-US" altLang="zh-CN" sz="3000" dirty="0"/>
              <a:t>before known-groups validity testing</a:t>
            </a:r>
            <a:r>
              <a:rPr lang="en-US" sz="3000" dirty="0"/>
              <a:t>. Cohen’s effect size (ES) was calculated to compare the two instruments’ relative efficiency. </a:t>
            </a:r>
          </a:p>
          <a:p>
            <a:pPr marL="457200" indent="-457200" algn="just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3000" dirty="0"/>
          </a:p>
          <a:p>
            <a:pPr marL="457200" indent="-457200" algn="just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3000" dirty="0"/>
          </a:p>
          <a:p>
            <a:pPr marL="457200" indent="-457200" algn="just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3000" b="1" dirty="0"/>
          </a:p>
          <a:p>
            <a:pPr marL="457200" indent="-457200" algn="just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3000" dirty="0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20336C30-C305-2C58-3DCE-9B57BD412233}"/>
              </a:ext>
            </a:extLst>
          </p:cNvPr>
          <p:cNvSpPr txBox="1">
            <a:spLocks/>
          </p:cNvSpPr>
          <p:nvPr/>
        </p:nvSpPr>
        <p:spPr>
          <a:xfrm>
            <a:off x="-14772" y="7618645"/>
            <a:ext cx="10136194" cy="694512"/>
          </a:xfrm>
          <a:prstGeom prst="rect">
            <a:avLst/>
          </a:prstGeom>
          <a:solidFill>
            <a:schemeClr val="accent2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292608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9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SG" sz="3600" b="1" dirty="0">
                <a:solidFill>
                  <a:schemeClr val="bg1"/>
                </a:solidFill>
              </a:rPr>
              <a:t>METHODS</a:t>
            </a:r>
          </a:p>
        </p:txBody>
      </p:sp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06401256-B39E-20B2-E2E0-9CFB2E9832D6}"/>
              </a:ext>
            </a:extLst>
          </p:cNvPr>
          <p:cNvGraphicFramePr>
            <a:graphicFrameLocks noGrp="1"/>
          </p:cNvGraphicFramePr>
          <p:nvPr/>
        </p:nvGraphicFramePr>
        <p:xfrm>
          <a:off x="835111" y="12325218"/>
          <a:ext cx="9108582" cy="557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46712">
                  <a:extLst>
                    <a:ext uri="{9D8B030D-6E8A-4147-A177-3AD203B41FA5}">
                      <a16:colId xmlns:a16="http://schemas.microsoft.com/office/drawing/2014/main" val="1740065874"/>
                    </a:ext>
                  </a:extLst>
                </a:gridCol>
                <a:gridCol w="3861870">
                  <a:extLst>
                    <a:ext uri="{9D8B030D-6E8A-4147-A177-3AD203B41FA5}">
                      <a16:colId xmlns:a16="http://schemas.microsoft.com/office/drawing/2014/main" val="28972052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SG" sz="2800" dirty="0"/>
                        <a:t>PROMIS-10</a:t>
                      </a:r>
                    </a:p>
                  </a:txBody>
                  <a:tcPr>
                    <a:lnR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SG" sz="2800" dirty="0"/>
                        <a:t>EQ-5D-5L</a:t>
                      </a: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27149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SG" sz="2800" dirty="0"/>
                        <a:t>Physical </a:t>
                      </a:r>
                      <a:r>
                        <a:rPr lang="en-US" altLang="zh-CN" sz="2800" dirty="0"/>
                        <a:t>health score </a:t>
                      </a:r>
                    </a:p>
                    <a:p>
                      <a:r>
                        <a:rPr lang="en-US" altLang="zh-CN" sz="2800" dirty="0"/>
                        <a:t>(</a:t>
                      </a:r>
                      <a:r>
                        <a:rPr lang="en-US" altLang="zh-CN" sz="2800" b="1" dirty="0" err="1"/>
                        <a:t>PROPhy</a:t>
                      </a:r>
                      <a:r>
                        <a:rPr lang="en-US" altLang="zh-CN" sz="2800" dirty="0"/>
                        <a:t>): </a:t>
                      </a:r>
                      <a:r>
                        <a:rPr lang="pt-BR" altLang="zh-CN" sz="2800" dirty="0"/>
                        <a:t>Global03, Global06, Global07r, and Global08r</a:t>
                      </a:r>
                      <a:endParaRPr lang="en-SG" sz="2800" dirty="0"/>
                    </a:p>
                  </a:txBody>
                  <a:tcPr>
                    <a:lnR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SG" sz="2800" dirty="0"/>
                        <a:t>Physical level sum score (</a:t>
                      </a:r>
                      <a:r>
                        <a:rPr lang="en-SG" sz="2800" b="1" dirty="0" err="1"/>
                        <a:t>EQPhy</a:t>
                      </a:r>
                      <a:r>
                        <a:rPr lang="en-SG" sz="2800" dirty="0"/>
                        <a:t>): Sum of EQ MO, SC, &amp; PD</a:t>
                      </a: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90855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SG" sz="2800" dirty="0"/>
                        <a:t>Mental health score </a:t>
                      </a:r>
                    </a:p>
                    <a:p>
                      <a:r>
                        <a:rPr lang="en-SG" sz="2800" dirty="0"/>
                        <a:t>(</a:t>
                      </a:r>
                      <a:r>
                        <a:rPr lang="en-SG" sz="2800" b="1" dirty="0" err="1"/>
                        <a:t>PROMen</a:t>
                      </a:r>
                      <a:r>
                        <a:rPr lang="en-SG" sz="2800" dirty="0"/>
                        <a:t>): Global 02, Global04, Global05, and Global10r</a:t>
                      </a:r>
                    </a:p>
                  </a:txBody>
                  <a:tcPr>
                    <a:lnR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2800" dirty="0"/>
                        <a:t>Anxiety/depression dimension score (</a:t>
                      </a:r>
                      <a:r>
                        <a:rPr lang="en-US" altLang="zh-CN" sz="2800" b="1" dirty="0" err="1"/>
                        <a:t>EQAd</a:t>
                      </a:r>
                      <a:r>
                        <a:rPr lang="en-US" altLang="zh-CN" sz="2800" dirty="0"/>
                        <a:t>)</a:t>
                      </a:r>
                      <a:endParaRPr lang="en-SG" sz="2800" dirty="0"/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9416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SG" sz="2800" dirty="0"/>
                        <a:t>Social role score </a:t>
                      </a:r>
                    </a:p>
                    <a:p>
                      <a:r>
                        <a:rPr lang="en-SG" sz="2800" dirty="0"/>
                        <a:t>(</a:t>
                      </a:r>
                      <a:r>
                        <a:rPr lang="en-SG" sz="2800" b="1" dirty="0" err="1"/>
                        <a:t>PROSoc</a:t>
                      </a:r>
                      <a:r>
                        <a:rPr lang="en-SG" sz="2800" dirty="0"/>
                        <a:t>): </a:t>
                      </a:r>
                      <a:r>
                        <a:rPr lang="en-US" altLang="zh-CN" sz="2800" dirty="0"/>
                        <a:t>Global09r</a:t>
                      </a:r>
                      <a:endParaRPr lang="en-SG" sz="2800" dirty="0"/>
                    </a:p>
                  </a:txBody>
                  <a:tcPr>
                    <a:lnR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SG" sz="2800" dirty="0"/>
                        <a:t>Usual activities dimension score (</a:t>
                      </a:r>
                      <a:r>
                        <a:rPr lang="en-SG" sz="2800" b="1" dirty="0" err="1"/>
                        <a:t>EQUa</a:t>
                      </a:r>
                      <a:r>
                        <a:rPr lang="en-SG" sz="2800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78306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SG" sz="2800" dirty="0"/>
                        <a:t>Overall health score</a:t>
                      </a:r>
                    </a:p>
                    <a:p>
                      <a:r>
                        <a:rPr lang="en-SG" sz="2800" dirty="0"/>
                        <a:t>(</a:t>
                      </a:r>
                      <a:r>
                        <a:rPr lang="en-SG" sz="2800" b="1" dirty="0" err="1"/>
                        <a:t>PROOverall</a:t>
                      </a:r>
                      <a:r>
                        <a:rPr lang="en-SG" sz="2800" dirty="0"/>
                        <a:t>): Global01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SG" sz="2800" dirty="0"/>
                        <a:t>EQ VAS (</a:t>
                      </a:r>
                      <a:r>
                        <a:rPr lang="en-SG" sz="2800" b="1" dirty="0"/>
                        <a:t>EQ VAS</a:t>
                      </a:r>
                      <a:r>
                        <a:rPr lang="en-SG" sz="2800" dirty="0"/>
                        <a:t>)</a:t>
                      </a:r>
                    </a:p>
                    <a:p>
                      <a:r>
                        <a:rPr lang="en-SG" sz="2800" dirty="0"/>
                        <a:t>Index (</a:t>
                      </a:r>
                      <a:r>
                        <a:rPr lang="en-SG" sz="2800" b="1" dirty="0" err="1"/>
                        <a:t>EQIndex</a:t>
                      </a:r>
                      <a:r>
                        <a:rPr lang="en-SG" sz="2800" dirty="0"/>
                        <a:t>)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6053652"/>
                  </a:ext>
                </a:extLst>
              </a:tr>
            </a:tbl>
          </a:graphicData>
        </a:graphic>
      </p:graphicFrame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639EF7A3-828E-50A8-85C5-E5142A04DE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4972468"/>
              </p:ext>
            </p:extLst>
          </p:nvPr>
        </p:nvGraphicFramePr>
        <p:xfrm>
          <a:off x="10587742" y="3193985"/>
          <a:ext cx="8919458" cy="85638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73746">
                  <a:extLst>
                    <a:ext uri="{9D8B030D-6E8A-4147-A177-3AD203B41FA5}">
                      <a16:colId xmlns:a16="http://schemas.microsoft.com/office/drawing/2014/main" val="1740065874"/>
                    </a:ext>
                  </a:extLst>
                </a:gridCol>
                <a:gridCol w="3345712">
                  <a:extLst>
                    <a:ext uri="{9D8B030D-6E8A-4147-A177-3AD203B41FA5}">
                      <a16:colId xmlns:a16="http://schemas.microsoft.com/office/drawing/2014/main" val="2897205246"/>
                    </a:ext>
                  </a:extLst>
                </a:gridCol>
              </a:tblGrid>
              <a:tr h="506840">
                <a:tc gridSpan="2">
                  <a:txBody>
                    <a:bodyPr/>
                    <a:lstStyle/>
                    <a:p>
                      <a:r>
                        <a:rPr lang="en-SG" sz="2800" dirty="0">
                          <a:solidFill>
                            <a:schemeClr val="tx1"/>
                          </a:solidFill>
                        </a:rPr>
                        <a:t>Table 1. Participant characteristics (N=1503).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SG" sz="3200" dirty="0"/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8042959"/>
                  </a:ext>
                </a:extLst>
              </a:tr>
              <a:tr h="491933">
                <a:tc>
                  <a:txBody>
                    <a:bodyPr/>
                    <a:lstStyle/>
                    <a:p>
                      <a:pPr algn="ctr"/>
                      <a:r>
                        <a:rPr lang="en-SG" sz="2700" b="1" dirty="0">
                          <a:solidFill>
                            <a:schemeClr val="bg1"/>
                          </a:solidFill>
                        </a:rPr>
                        <a:t>Characteristics</a:t>
                      </a:r>
                    </a:p>
                  </a:txBody>
                  <a:tcPr>
                    <a:lnR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700" b="1" dirty="0">
                          <a:solidFill>
                            <a:schemeClr val="bg1"/>
                          </a:solidFill>
                        </a:rPr>
                        <a:t>Mean ± SD / n (%)</a:t>
                      </a: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2714902"/>
                  </a:ext>
                </a:extLst>
              </a:tr>
              <a:tr h="491933">
                <a:tc>
                  <a:txBody>
                    <a:bodyPr/>
                    <a:lstStyle/>
                    <a:p>
                      <a:r>
                        <a:rPr lang="en-SG" sz="2700" b="1" dirty="0"/>
                        <a:t>Age</a:t>
                      </a:r>
                    </a:p>
                  </a:txBody>
                  <a:tcPr>
                    <a:lnR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700" dirty="0"/>
                        <a:t>65.3 ± 10.2</a:t>
                      </a: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9085538"/>
                  </a:ext>
                </a:extLst>
              </a:tr>
              <a:tr h="491933">
                <a:tc>
                  <a:txBody>
                    <a:bodyPr/>
                    <a:lstStyle/>
                    <a:p>
                      <a:r>
                        <a:rPr lang="en-SG" sz="2700" b="1" dirty="0"/>
                        <a:t>Sex: </a:t>
                      </a:r>
                      <a:r>
                        <a:rPr lang="en-SG" sz="2700" b="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Female</a:t>
                      </a:r>
                      <a:endParaRPr lang="en-SG" sz="2700" b="0" dirty="0"/>
                    </a:p>
                  </a:txBody>
                  <a:tcPr>
                    <a:lnR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7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795 (52.9)</a:t>
                      </a:r>
                      <a:endParaRPr lang="en-SG" sz="2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941647"/>
                  </a:ext>
                </a:extLst>
              </a:tr>
              <a:tr h="491933">
                <a:tc>
                  <a:txBody>
                    <a:bodyPr/>
                    <a:lstStyle/>
                    <a:p>
                      <a:r>
                        <a:rPr lang="en-SG" sz="2700" b="1" dirty="0"/>
                        <a:t>Ethnicity: </a:t>
                      </a:r>
                      <a:r>
                        <a:rPr lang="en-SG" sz="27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Chinese</a:t>
                      </a:r>
                      <a:endParaRPr lang="en-SG" sz="2700" dirty="0"/>
                    </a:p>
                  </a:txBody>
                  <a:tcPr>
                    <a:lnR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9260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27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1019 (67.8)</a:t>
                      </a:r>
                      <a:endParaRPr lang="en-SG" sz="2700" dirty="0"/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7830697"/>
                  </a:ext>
                </a:extLst>
              </a:tr>
              <a:tr h="894424">
                <a:tc>
                  <a:txBody>
                    <a:bodyPr/>
                    <a:lstStyle/>
                    <a:p>
                      <a:r>
                        <a:rPr lang="en-SG" sz="2700" b="1" dirty="0"/>
                        <a:t>Education: </a:t>
                      </a:r>
                      <a:r>
                        <a:rPr lang="en-SG" sz="27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≥Secondary school</a:t>
                      </a:r>
                      <a:r>
                        <a:rPr lang="en-SG" sz="2700" dirty="0"/>
                        <a:t> vs. </a:t>
                      </a:r>
                      <a:r>
                        <a:rPr lang="en-SG" sz="2700" b="0" dirty="0">
                          <a:solidFill>
                            <a:schemeClr val="tx1"/>
                          </a:solidFill>
                        </a:rPr>
                        <a:t>≤</a:t>
                      </a:r>
                      <a:r>
                        <a:rPr lang="en-SG" sz="2700" dirty="0">
                          <a:solidFill>
                            <a:schemeClr val="tx1"/>
                          </a:solidFill>
                        </a:rPr>
                        <a:t>Primary school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7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1001 (66.6)</a:t>
                      </a:r>
                      <a:r>
                        <a:rPr lang="en-SG" sz="2700" dirty="0"/>
                        <a:t> </a:t>
                      </a:r>
                      <a:r>
                        <a:rPr lang="en-US" altLang="zh-CN" sz="2700" dirty="0"/>
                        <a:t>vs. </a:t>
                      </a:r>
                    </a:p>
                    <a:p>
                      <a:pPr algn="ctr"/>
                      <a:r>
                        <a:rPr lang="en-SG" sz="2700" dirty="0">
                          <a:solidFill>
                            <a:schemeClr val="tx1"/>
                          </a:solidFill>
                        </a:rPr>
                        <a:t>502 (33.4)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6053652"/>
                  </a:ext>
                </a:extLst>
              </a:tr>
              <a:tr h="894424">
                <a:tc>
                  <a:txBody>
                    <a:bodyPr/>
                    <a:lstStyle/>
                    <a:p>
                      <a:r>
                        <a:rPr lang="en-SG" sz="2700" b="1" dirty="0"/>
                        <a:t>No. of chronic conditions:</a:t>
                      </a:r>
                      <a:r>
                        <a:rPr lang="en-SG" sz="2700" dirty="0"/>
                        <a:t> </a:t>
                      </a:r>
                      <a:r>
                        <a:rPr lang="en-SG" sz="27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One</a:t>
                      </a:r>
                      <a:r>
                        <a:rPr lang="en-SG" sz="2700" dirty="0"/>
                        <a:t> vs. &gt;1 chronic conditions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7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656 (43.7) </a:t>
                      </a:r>
                      <a:r>
                        <a:rPr lang="en-SG" sz="2700" dirty="0"/>
                        <a:t>vs.</a:t>
                      </a:r>
                    </a:p>
                    <a:p>
                      <a:pPr algn="ctr"/>
                      <a:r>
                        <a:rPr lang="en-SG" sz="2700" dirty="0"/>
                        <a:t> 847 (56.4)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844460"/>
                  </a:ext>
                </a:extLst>
              </a:tr>
              <a:tr h="894424">
                <a:tc>
                  <a:txBody>
                    <a:bodyPr/>
                    <a:lstStyle/>
                    <a:p>
                      <a:r>
                        <a:rPr lang="en-SG" sz="2700" b="1" dirty="0"/>
                        <a:t>1-year hospitalization: </a:t>
                      </a:r>
                      <a:r>
                        <a:rPr lang="en-SG" sz="27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Never</a:t>
                      </a:r>
                      <a:r>
                        <a:rPr lang="en-SG" sz="2700" dirty="0"/>
                        <a:t> vs. Hospitalized ≥1 time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7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1219 (81.1) </a:t>
                      </a:r>
                      <a:r>
                        <a:rPr lang="en-SG" sz="2700" dirty="0"/>
                        <a:t>vs. </a:t>
                      </a:r>
                    </a:p>
                    <a:p>
                      <a:pPr algn="ctr"/>
                      <a:r>
                        <a:rPr lang="en-SG" sz="2700" dirty="0"/>
                        <a:t>284 (18.9)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1361376"/>
                  </a:ext>
                </a:extLst>
              </a:tr>
              <a:tr h="894424">
                <a:tc>
                  <a:txBody>
                    <a:bodyPr/>
                    <a:lstStyle/>
                    <a:p>
                      <a:r>
                        <a:rPr lang="en-SG" sz="2700" b="1" dirty="0"/>
                        <a:t>1-year emergency department (ED) visit:</a:t>
                      </a:r>
                      <a:r>
                        <a:rPr lang="en-SG" sz="2700" dirty="0"/>
                        <a:t> </a:t>
                      </a:r>
                      <a:r>
                        <a:rPr lang="en-SG" sz="27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Never</a:t>
                      </a:r>
                      <a:r>
                        <a:rPr lang="en-SG" sz="2700" dirty="0"/>
                        <a:t> vs. Visited ≥1 time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7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1348 (89.7) </a:t>
                      </a:r>
                      <a:r>
                        <a:rPr lang="en-SG" sz="2700" dirty="0"/>
                        <a:t>vs. </a:t>
                      </a:r>
                    </a:p>
                    <a:p>
                      <a:pPr algn="ctr"/>
                      <a:r>
                        <a:rPr lang="en-SG" sz="2700" dirty="0"/>
                        <a:t>155 (10.3)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422129"/>
                  </a:ext>
                </a:extLst>
              </a:tr>
              <a:tr h="894424">
                <a:tc>
                  <a:txBody>
                    <a:bodyPr/>
                    <a:lstStyle/>
                    <a:p>
                      <a:r>
                        <a:rPr lang="en-SG" sz="2700" b="1" dirty="0"/>
                        <a:t>BMI: </a:t>
                      </a:r>
                      <a:r>
                        <a:rPr lang="en-SG" sz="2700" b="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Not obese</a:t>
                      </a:r>
                      <a:r>
                        <a:rPr lang="en-SG" sz="2700" b="0" baseline="0" dirty="0"/>
                        <a:t> vs. </a:t>
                      </a:r>
                      <a:r>
                        <a:rPr lang="en-SG" sz="2700" dirty="0"/>
                        <a:t>Obese</a:t>
                      </a:r>
                      <a:endParaRPr lang="en-US" altLang="zh-CN" sz="2700" b="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7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1016 (75.7) </a:t>
                      </a:r>
                      <a:r>
                        <a:rPr lang="en-SG" sz="2700" dirty="0"/>
                        <a:t>vs. </a:t>
                      </a:r>
                    </a:p>
                    <a:p>
                      <a:pPr algn="ctr"/>
                      <a:r>
                        <a:rPr lang="en-SG" sz="2700" dirty="0"/>
                        <a:t>327 (24.4)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6904154"/>
                  </a:ext>
                </a:extLst>
              </a:tr>
              <a:tr h="894424">
                <a:tc>
                  <a:txBody>
                    <a:bodyPr/>
                    <a:lstStyle/>
                    <a:p>
                      <a:pPr marL="0" marR="0" lvl="0" indent="0" algn="l" defTabSz="29260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2700" b="1" dirty="0"/>
                        <a:t>Alcohol consumption: </a:t>
                      </a:r>
                      <a:r>
                        <a:rPr lang="en-SG" sz="27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Never drinker</a:t>
                      </a:r>
                      <a:endParaRPr lang="en-SG" sz="27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7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1306 (86.9)</a:t>
                      </a:r>
                      <a:endParaRPr lang="en-SG" sz="27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425719"/>
                  </a:ext>
                </a:extLst>
              </a:tr>
              <a:tr h="547609">
                <a:tc>
                  <a:txBody>
                    <a:bodyPr/>
                    <a:lstStyle/>
                    <a:p>
                      <a:pPr marL="0" marR="0" lvl="0" indent="0" algn="l" defTabSz="29260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2700" b="1" dirty="0"/>
                        <a:t>Smoking status: </a:t>
                      </a:r>
                      <a:r>
                        <a:rPr lang="en-SG" sz="27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Never smoker</a:t>
                      </a:r>
                      <a:endParaRPr lang="en-SG" sz="27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7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1230 (81.8)</a:t>
                      </a:r>
                      <a:endParaRPr lang="en-SG" sz="27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3004957"/>
                  </a:ext>
                </a:extLst>
              </a:tr>
            </a:tbl>
          </a:graphicData>
        </a:graphic>
      </p:graphicFrame>
      <p:graphicFrame>
        <p:nvGraphicFramePr>
          <p:cNvPr id="28" name="Table 27">
            <a:extLst>
              <a:ext uri="{FF2B5EF4-FFF2-40B4-BE49-F238E27FC236}">
                <a16:creationId xmlns:a16="http://schemas.microsoft.com/office/drawing/2014/main" id="{4791B818-F98A-4870-6FB7-07E88E3F1F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1389213"/>
              </p:ext>
            </p:extLst>
          </p:nvPr>
        </p:nvGraphicFramePr>
        <p:xfrm>
          <a:off x="10612791" y="11831964"/>
          <a:ext cx="8919457" cy="3535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60465">
                  <a:extLst>
                    <a:ext uri="{9D8B030D-6E8A-4147-A177-3AD203B41FA5}">
                      <a16:colId xmlns:a16="http://schemas.microsoft.com/office/drawing/2014/main" val="1740065874"/>
                    </a:ext>
                  </a:extLst>
                </a:gridCol>
                <a:gridCol w="3658992">
                  <a:extLst>
                    <a:ext uri="{9D8B030D-6E8A-4147-A177-3AD203B41FA5}">
                      <a16:colId xmlns:a16="http://schemas.microsoft.com/office/drawing/2014/main" val="2897205246"/>
                    </a:ext>
                  </a:extLst>
                </a:gridCol>
              </a:tblGrid>
              <a:tr h="474852">
                <a:tc gridSpan="2">
                  <a:txBody>
                    <a:bodyPr/>
                    <a:lstStyle/>
                    <a:p>
                      <a:r>
                        <a:rPr lang="en-SG" sz="2800" dirty="0">
                          <a:solidFill>
                            <a:schemeClr val="tx1"/>
                          </a:solidFill>
                        </a:rPr>
                        <a:t>Table 2. Correlations between PROMIS-10 &amp; EQ-5D-5L.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SG" sz="3200" dirty="0"/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8042959"/>
                  </a:ext>
                </a:extLst>
              </a:tr>
              <a:tr h="460886">
                <a:tc>
                  <a:txBody>
                    <a:bodyPr/>
                    <a:lstStyle/>
                    <a:p>
                      <a:pPr algn="ctr"/>
                      <a:r>
                        <a:rPr lang="en-SG" sz="2700" b="1" dirty="0">
                          <a:solidFill>
                            <a:schemeClr val="bg1"/>
                          </a:solidFill>
                        </a:rPr>
                        <a:t>Scores</a:t>
                      </a:r>
                    </a:p>
                  </a:txBody>
                  <a:tcPr>
                    <a:lnR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700" b="1" dirty="0">
                          <a:solidFill>
                            <a:schemeClr val="bg1"/>
                          </a:solidFill>
                        </a:rPr>
                        <a:t>Correlation</a:t>
                      </a: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2714902"/>
                  </a:ext>
                </a:extLst>
              </a:tr>
              <a:tr h="460886">
                <a:tc>
                  <a:txBody>
                    <a:bodyPr/>
                    <a:lstStyle/>
                    <a:p>
                      <a:r>
                        <a:rPr lang="en-SG" sz="2700" b="0" dirty="0" err="1"/>
                        <a:t>PROPhy</a:t>
                      </a:r>
                      <a:r>
                        <a:rPr lang="en-SG" sz="2700" b="0" dirty="0"/>
                        <a:t> vs. </a:t>
                      </a:r>
                      <a:r>
                        <a:rPr lang="en-SG" sz="2700" b="0" dirty="0" err="1"/>
                        <a:t>EQPhy</a:t>
                      </a:r>
                      <a:endParaRPr lang="en-SG" sz="2700" b="0" dirty="0"/>
                    </a:p>
                  </a:txBody>
                  <a:tcPr>
                    <a:lnR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700" dirty="0"/>
                        <a:t>-0.60 (Moderate)</a:t>
                      </a: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9085538"/>
                  </a:ext>
                </a:extLst>
              </a:tr>
              <a:tr h="460886">
                <a:tc>
                  <a:txBody>
                    <a:bodyPr/>
                    <a:lstStyle/>
                    <a:p>
                      <a:r>
                        <a:rPr lang="en-SG" sz="2700" b="0" dirty="0" err="1"/>
                        <a:t>PROMen</a:t>
                      </a:r>
                      <a:r>
                        <a:rPr lang="en-SG" sz="2700" b="0" dirty="0"/>
                        <a:t> vs. </a:t>
                      </a:r>
                      <a:r>
                        <a:rPr lang="en-SG" sz="2700" b="0" dirty="0" err="1"/>
                        <a:t>EQAd</a:t>
                      </a:r>
                      <a:endParaRPr lang="en-SG" sz="2700" b="0" dirty="0"/>
                    </a:p>
                  </a:txBody>
                  <a:tcPr>
                    <a:lnR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700" dirty="0">
                          <a:solidFill>
                            <a:schemeClr val="tx1"/>
                          </a:solidFill>
                        </a:rPr>
                        <a:t>-0.40 (Low)</a:t>
                      </a: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941647"/>
                  </a:ext>
                </a:extLst>
              </a:tr>
              <a:tr h="460886">
                <a:tc>
                  <a:txBody>
                    <a:bodyPr/>
                    <a:lstStyle/>
                    <a:p>
                      <a:r>
                        <a:rPr lang="en-SG" sz="2700" b="0" dirty="0" err="1"/>
                        <a:t>PROSoc</a:t>
                      </a:r>
                      <a:r>
                        <a:rPr lang="en-SG" sz="2700" b="0" dirty="0"/>
                        <a:t> vs. </a:t>
                      </a:r>
                      <a:r>
                        <a:rPr lang="en-SG" sz="2700" b="0" dirty="0" err="1"/>
                        <a:t>EQUa</a:t>
                      </a:r>
                      <a:endParaRPr lang="en-SG" sz="2700" b="0" dirty="0"/>
                    </a:p>
                  </a:txBody>
                  <a:tcPr>
                    <a:lnR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9260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2700" dirty="0"/>
                        <a:t>-0.36</a:t>
                      </a:r>
                      <a:r>
                        <a:rPr lang="en-SG" sz="2700" dirty="0">
                          <a:solidFill>
                            <a:schemeClr val="tx1"/>
                          </a:solidFill>
                        </a:rPr>
                        <a:t> (Low)</a:t>
                      </a:r>
                      <a:endParaRPr lang="en-SG" sz="2700" dirty="0"/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7830697"/>
                  </a:ext>
                </a:extLst>
              </a:tr>
              <a:tr h="460886">
                <a:tc>
                  <a:txBody>
                    <a:bodyPr/>
                    <a:lstStyle/>
                    <a:p>
                      <a:r>
                        <a:rPr lang="en-SG" sz="2700" b="0" dirty="0" err="1">
                          <a:solidFill>
                            <a:schemeClr val="tx1"/>
                          </a:solidFill>
                        </a:rPr>
                        <a:t>PROOverall</a:t>
                      </a:r>
                      <a:r>
                        <a:rPr lang="en-SG" sz="2700" b="0" dirty="0">
                          <a:solidFill>
                            <a:schemeClr val="tx1"/>
                          </a:solidFill>
                        </a:rPr>
                        <a:t> vs. EQVAS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700" dirty="0">
                          <a:solidFill>
                            <a:schemeClr val="tx1"/>
                          </a:solidFill>
                        </a:rPr>
                        <a:t>0.54</a:t>
                      </a:r>
                      <a:r>
                        <a:rPr lang="en-SG" sz="2700" dirty="0"/>
                        <a:t> (Moderate)</a:t>
                      </a:r>
                      <a:endParaRPr lang="en-SG" sz="2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6053652"/>
                  </a:ext>
                </a:extLst>
              </a:tr>
              <a:tr h="460886">
                <a:tc>
                  <a:txBody>
                    <a:bodyPr/>
                    <a:lstStyle/>
                    <a:p>
                      <a:r>
                        <a:rPr lang="en-SG" sz="2700" b="0" dirty="0" err="1"/>
                        <a:t>PROOverall</a:t>
                      </a:r>
                      <a:r>
                        <a:rPr lang="en-SG" sz="2700" b="0" dirty="0"/>
                        <a:t> vs. </a:t>
                      </a:r>
                      <a:r>
                        <a:rPr lang="en-SG" sz="2700" b="0" dirty="0" err="1"/>
                        <a:t>EQIndex</a:t>
                      </a:r>
                      <a:endParaRPr lang="en-SG" sz="27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700" dirty="0"/>
                        <a:t>0.42 </a:t>
                      </a:r>
                      <a:r>
                        <a:rPr lang="en-SG" sz="2700" dirty="0">
                          <a:solidFill>
                            <a:schemeClr val="tx1"/>
                          </a:solidFill>
                        </a:rPr>
                        <a:t> (Low)</a:t>
                      </a:r>
                      <a:endParaRPr lang="en-SG" sz="27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844460"/>
                  </a:ext>
                </a:extLst>
              </a:tr>
            </a:tbl>
          </a:graphicData>
        </a:graphic>
      </p:graphicFrame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02742887-5A38-BCE6-85AC-DA2C9602127E}"/>
              </a:ext>
            </a:extLst>
          </p:cNvPr>
          <p:cNvSpPr txBox="1">
            <a:spLocks/>
          </p:cNvSpPr>
          <p:nvPr/>
        </p:nvSpPr>
        <p:spPr>
          <a:xfrm>
            <a:off x="10301517" y="19743169"/>
            <a:ext cx="28778799" cy="22024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2926080" rtl="0" eaLnBrk="1" latinLnBrk="0" hangingPunct="1">
              <a:lnSpc>
                <a:spcPct val="90000"/>
              </a:lnSpc>
              <a:spcBef>
                <a:spcPts val="3200"/>
              </a:spcBef>
              <a:buFont typeface="Arial" panose="020B0604020202020204" pitchFamily="34" charset="0"/>
              <a:buNone/>
              <a:defRPr sz="76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63040" indent="0" algn="ctr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926080" indent="0" algn="ctr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389120" indent="0" algn="ctr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1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852160" indent="0" algn="ctr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1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315200" indent="0" algn="ctr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1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778240" indent="0" algn="ctr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1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41280" indent="0" algn="ctr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1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704320" indent="0" algn="ctr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1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15975" indent="-571500" algn="just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3000" dirty="0"/>
              <a:t>The low to moderate correlations between EQ-5D-5L and PROMIS-10 suggest that they measure related but different health constructs.</a:t>
            </a:r>
          </a:p>
          <a:p>
            <a:pPr marL="815975" indent="-5715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000" dirty="0"/>
              <a:t>Overall, the two instruments are similarly efficient in assessing the </a:t>
            </a:r>
            <a:r>
              <a:rPr lang="en-US" sz="3000" dirty="0" err="1"/>
              <a:t>HRQoL</a:t>
            </a:r>
            <a:r>
              <a:rPr lang="en-US" sz="3000" dirty="0"/>
              <a:t> burden attributable to chronic disease or unhealthy lifestyles</a:t>
            </a:r>
            <a:r>
              <a:rPr lang="en-SG" sz="3000" dirty="0"/>
              <a:t>.</a:t>
            </a:r>
            <a:r>
              <a:rPr lang="zh-CN" altLang="en-US" sz="3000" dirty="0"/>
              <a:t> </a:t>
            </a:r>
            <a:r>
              <a:rPr lang="en-US" altLang="zh-CN" sz="3000" dirty="0"/>
              <a:t>However, there </a:t>
            </a:r>
          </a:p>
          <a:p>
            <a:pPr marL="750888" algn="just">
              <a:spcBef>
                <a:spcPts val="0"/>
              </a:spcBef>
              <a:spcAft>
                <a:spcPts val="1800"/>
              </a:spcAft>
            </a:pPr>
            <a:r>
              <a:rPr lang="en-US" altLang="zh-CN" sz="3000" dirty="0"/>
              <a:t>are noticeable differences in their efficiency depending on the specific causes of health burden.</a:t>
            </a:r>
            <a:endParaRPr lang="en-SG" sz="3000" dirty="0"/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8CCE3A5F-00B7-7292-5902-8A4EF3DFAA9B}"/>
              </a:ext>
            </a:extLst>
          </p:cNvPr>
          <p:cNvSpPr txBox="1">
            <a:spLocks/>
          </p:cNvSpPr>
          <p:nvPr/>
        </p:nvSpPr>
        <p:spPr>
          <a:xfrm>
            <a:off x="10302240" y="2402770"/>
            <a:ext cx="28712160" cy="696714"/>
          </a:xfrm>
          <a:prstGeom prst="rect">
            <a:avLst/>
          </a:prstGeom>
          <a:solidFill>
            <a:schemeClr val="accent2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292608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9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SG" sz="3600" b="1" dirty="0">
                <a:solidFill>
                  <a:schemeClr val="bg1"/>
                </a:solidFill>
              </a:rPr>
              <a:t>RESULTS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FDAD741E-F0DA-7F93-1E7A-DABFC8726F21}"/>
              </a:ext>
            </a:extLst>
          </p:cNvPr>
          <p:cNvSpPr txBox="1">
            <a:spLocks/>
          </p:cNvSpPr>
          <p:nvPr/>
        </p:nvSpPr>
        <p:spPr>
          <a:xfrm>
            <a:off x="10301517" y="19032073"/>
            <a:ext cx="28712159" cy="694944"/>
          </a:xfrm>
          <a:prstGeom prst="rect">
            <a:avLst/>
          </a:prstGeom>
          <a:solidFill>
            <a:schemeClr val="accent2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292608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9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SG" sz="3600" b="1" dirty="0">
                <a:solidFill>
                  <a:schemeClr val="bg1"/>
                </a:solidFill>
              </a:rPr>
              <a:t>CONCLUSION</a:t>
            </a:r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2C7207F1-71B3-053F-5BAF-A1B8CB42C07E}"/>
              </a:ext>
            </a:extLst>
          </p:cNvPr>
          <p:cNvSpPr txBox="1">
            <a:spLocks/>
          </p:cNvSpPr>
          <p:nvPr/>
        </p:nvSpPr>
        <p:spPr>
          <a:xfrm>
            <a:off x="19844086" y="3113866"/>
            <a:ext cx="18412994" cy="69671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ctr" defTabSz="292608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9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SG" sz="2800" b="1" dirty="0">
                <a:latin typeface="+mn-lt"/>
              </a:rPr>
              <a:t>Figure 1. </a:t>
            </a:r>
            <a:r>
              <a:rPr lang="en-US" sz="2800" b="1" dirty="0">
                <a:latin typeface="+mn-lt"/>
              </a:rPr>
              <a:t>E</a:t>
            </a:r>
            <a:r>
              <a:rPr lang="en-US" altLang="zh-CN" sz="2800" b="1" dirty="0">
                <a:solidFill>
                  <a:schemeClr val="tx1"/>
                </a:solidFill>
                <a:latin typeface="+mn-lt"/>
              </a:rPr>
              <a:t>ffect size for each known-groups validity testing</a:t>
            </a:r>
            <a:r>
              <a:rPr lang="en-SG" sz="2800" b="1" dirty="0">
                <a:solidFill>
                  <a:schemeClr val="tx1"/>
                </a:solidFill>
                <a:latin typeface="+mn-lt"/>
              </a:rPr>
              <a:t>.</a:t>
            </a:r>
            <a:endParaRPr lang="en-SG" sz="2800" b="1" dirty="0">
              <a:latin typeface="+mn-lt"/>
            </a:endParaRP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D98FD41D-7FDD-769D-D5A5-9A5FC7D3ECD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4093248"/>
              </p:ext>
            </p:extLst>
          </p:nvPr>
        </p:nvGraphicFramePr>
        <p:xfrm>
          <a:off x="19979640" y="3762959"/>
          <a:ext cx="18562320" cy="2194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417C9983-17ED-4812-A0A4-742E585D080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0603339"/>
              </p:ext>
            </p:extLst>
          </p:nvPr>
        </p:nvGraphicFramePr>
        <p:xfrm>
          <a:off x="19998569" y="6070529"/>
          <a:ext cx="18562320" cy="2194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897168AC-4392-41E9-A339-C22B6DB2085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271000"/>
              </p:ext>
            </p:extLst>
          </p:nvPr>
        </p:nvGraphicFramePr>
        <p:xfrm>
          <a:off x="19979640" y="8378099"/>
          <a:ext cx="18562320" cy="2194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20" name="Chart 19">
            <a:extLst>
              <a:ext uri="{FF2B5EF4-FFF2-40B4-BE49-F238E27FC236}">
                <a16:creationId xmlns:a16="http://schemas.microsoft.com/office/drawing/2014/main" id="{F3C83CAB-7BAC-4E30-A58E-BA70924C6F3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1461752"/>
              </p:ext>
            </p:extLst>
          </p:nvPr>
        </p:nvGraphicFramePr>
        <p:xfrm>
          <a:off x="19986045" y="10685668"/>
          <a:ext cx="18562320" cy="4681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38" name="Content Placeholder 2">
            <a:extLst>
              <a:ext uri="{FF2B5EF4-FFF2-40B4-BE49-F238E27FC236}">
                <a16:creationId xmlns:a16="http://schemas.microsoft.com/office/drawing/2014/main" id="{70AB32D8-363F-468B-A8F1-CE6660AF3538}"/>
              </a:ext>
            </a:extLst>
          </p:cNvPr>
          <p:cNvSpPr txBox="1">
            <a:spLocks/>
          </p:cNvSpPr>
          <p:nvPr/>
        </p:nvSpPr>
        <p:spPr>
          <a:xfrm>
            <a:off x="10406413" y="15544801"/>
            <a:ext cx="9125836" cy="321220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2926080" rtl="0" eaLnBrk="1" latinLnBrk="0" hangingPunct="1">
              <a:lnSpc>
                <a:spcPct val="90000"/>
              </a:lnSpc>
              <a:spcBef>
                <a:spcPts val="3200"/>
              </a:spcBef>
              <a:buFont typeface="Arial" panose="020B0604020202020204" pitchFamily="34" charset="0"/>
              <a:buNone/>
              <a:defRPr sz="76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63040" indent="0" algn="ctr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926080" indent="0" algn="ctr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389120" indent="0" algn="ctr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1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852160" indent="0" algn="ctr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1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315200" indent="0" algn="ctr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1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778240" indent="0" algn="ctr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1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41280" indent="0" algn="ctr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1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704320" indent="0" algn="ctr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1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15975" indent="-571500" algn="just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3000" dirty="0"/>
              <a:t>The highest correlations were observed between </a:t>
            </a:r>
            <a:r>
              <a:rPr lang="en-US" sz="3000" b="1" dirty="0" err="1"/>
              <a:t>PROPhy</a:t>
            </a:r>
            <a:r>
              <a:rPr lang="en-US" sz="3000" b="1" dirty="0"/>
              <a:t> vs. </a:t>
            </a:r>
            <a:r>
              <a:rPr lang="en-US" sz="3000" b="1" dirty="0" err="1"/>
              <a:t>EQPhy</a:t>
            </a:r>
            <a:r>
              <a:rPr lang="en-US" sz="3000" b="1" dirty="0"/>
              <a:t> </a:t>
            </a:r>
            <a:r>
              <a:rPr lang="en-US" sz="3000" dirty="0"/>
              <a:t>(-0.60) and between </a:t>
            </a:r>
            <a:r>
              <a:rPr lang="en-US" sz="3000" b="1" dirty="0" err="1"/>
              <a:t>PROOverall</a:t>
            </a:r>
            <a:r>
              <a:rPr lang="en-US" sz="3000" b="1" dirty="0"/>
              <a:t> vs. EQVAS </a:t>
            </a:r>
            <a:r>
              <a:rPr lang="en-US" sz="3000" dirty="0"/>
              <a:t>(0.54).</a:t>
            </a:r>
          </a:p>
          <a:p>
            <a:pPr marL="815975" indent="-571500" algn="just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altLang="zh-CN" sz="3000" dirty="0"/>
              <a:t>Low correlations were observed between </a:t>
            </a:r>
            <a:r>
              <a:rPr lang="en-US" altLang="zh-CN" sz="3000" dirty="0" err="1"/>
              <a:t>PROOverall</a:t>
            </a:r>
            <a:r>
              <a:rPr lang="en-US" altLang="zh-CN" sz="3000" dirty="0"/>
              <a:t> vs. </a:t>
            </a:r>
            <a:r>
              <a:rPr lang="en-US" altLang="zh-CN" sz="3000" dirty="0" err="1"/>
              <a:t>EQIndex</a:t>
            </a:r>
            <a:r>
              <a:rPr lang="en-US" altLang="zh-CN" sz="3000" dirty="0"/>
              <a:t> (0.42), </a:t>
            </a:r>
            <a:r>
              <a:rPr lang="en-US" altLang="zh-CN" sz="3000" dirty="0" err="1"/>
              <a:t>PROMen</a:t>
            </a:r>
            <a:r>
              <a:rPr lang="en-US" altLang="zh-CN" sz="3000" dirty="0"/>
              <a:t> vs. </a:t>
            </a:r>
            <a:r>
              <a:rPr lang="en-US" altLang="zh-CN" sz="3000" dirty="0" err="1"/>
              <a:t>EQAd</a:t>
            </a:r>
            <a:r>
              <a:rPr lang="en-US" altLang="zh-CN" sz="3000" dirty="0"/>
              <a:t> (-0.40), and </a:t>
            </a:r>
            <a:r>
              <a:rPr lang="en-US" altLang="zh-CN" sz="3000" dirty="0" err="1"/>
              <a:t>PROSoc</a:t>
            </a:r>
            <a:r>
              <a:rPr lang="en-US" altLang="zh-CN" sz="3000" dirty="0"/>
              <a:t> vs. </a:t>
            </a:r>
            <a:r>
              <a:rPr lang="en-US" altLang="zh-CN" sz="3000" dirty="0" err="1"/>
              <a:t>EQUa</a:t>
            </a:r>
            <a:r>
              <a:rPr lang="en-US" altLang="zh-CN" sz="3000" dirty="0"/>
              <a:t> (-0.36).</a:t>
            </a:r>
            <a:endParaRPr lang="en-US" sz="3000" dirty="0"/>
          </a:p>
          <a:p>
            <a:pPr marL="815975" indent="-571500" algn="just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endParaRPr lang="en-US" sz="3000" dirty="0"/>
          </a:p>
        </p:txBody>
      </p:sp>
      <p:sp>
        <p:nvSpPr>
          <p:cNvPr id="39" name="Content Placeholder 2">
            <a:extLst>
              <a:ext uri="{FF2B5EF4-FFF2-40B4-BE49-F238E27FC236}">
                <a16:creationId xmlns:a16="http://schemas.microsoft.com/office/drawing/2014/main" id="{857BF964-B7FD-5E4F-3353-E6E6B3C7F163}"/>
              </a:ext>
            </a:extLst>
          </p:cNvPr>
          <p:cNvSpPr txBox="1">
            <a:spLocks/>
          </p:cNvSpPr>
          <p:nvPr/>
        </p:nvSpPr>
        <p:spPr>
          <a:xfrm>
            <a:off x="19979639" y="15544801"/>
            <a:ext cx="18581249" cy="332542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2926080" rtl="0" eaLnBrk="1" latinLnBrk="0" hangingPunct="1">
              <a:lnSpc>
                <a:spcPct val="90000"/>
              </a:lnSpc>
              <a:spcBef>
                <a:spcPts val="3200"/>
              </a:spcBef>
              <a:buFont typeface="Arial" panose="020B0604020202020204" pitchFamily="34" charset="0"/>
              <a:buNone/>
              <a:defRPr sz="76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63040" indent="0" algn="ctr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926080" indent="0" algn="ctr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389120" indent="0" algn="ctr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1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852160" indent="0" algn="ctr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1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315200" indent="0" algn="ctr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1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778240" indent="0" algn="ctr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1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41280" indent="0" algn="ctr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1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704320" indent="0" algn="ctr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51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15975" indent="-571500" algn="just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3000" b="1" dirty="0" err="1"/>
              <a:t>EQPhy</a:t>
            </a:r>
            <a:r>
              <a:rPr lang="en-US" sz="3000" b="1" dirty="0"/>
              <a:t> &amp; </a:t>
            </a:r>
            <a:r>
              <a:rPr lang="en-US" sz="3000" b="1" dirty="0" err="1"/>
              <a:t>PROPhy</a:t>
            </a:r>
            <a:r>
              <a:rPr lang="en-US" sz="3000" b="1" dirty="0"/>
              <a:t> </a:t>
            </a:r>
            <a:r>
              <a:rPr lang="en-US" sz="3000" dirty="0"/>
              <a:t>generated similar ES in most known groups except for individuals with/without </a:t>
            </a:r>
            <a:r>
              <a:rPr lang="en-US" sz="3000" b="1" dirty="0"/>
              <a:t>anxiety/depression, stroke episode, hospitalization </a:t>
            </a:r>
            <a:r>
              <a:rPr lang="en-US" sz="3000" dirty="0"/>
              <a:t>in the past year. </a:t>
            </a:r>
          </a:p>
          <a:p>
            <a:pPr marL="815975" indent="-571500" algn="just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3000" dirty="0"/>
              <a:t>ES generated by </a:t>
            </a:r>
            <a:r>
              <a:rPr lang="en-US" sz="3000" b="1" dirty="0" err="1"/>
              <a:t>EQAd</a:t>
            </a:r>
            <a:r>
              <a:rPr lang="en-US" sz="3000" b="1" dirty="0"/>
              <a:t> &amp; </a:t>
            </a:r>
            <a:r>
              <a:rPr lang="en-US" sz="3000" b="1" dirty="0" err="1"/>
              <a:t>PROMen</a:t>
            </a:r>
            <a:r>
              <a:rPr lang="en-US" sz="3000" dirty="0"/>
              <a:t> were similar in most known groups except for presence/absence of </a:t>
            </a:r>
            <a:r>
              <a:rPr lang="en-US" sz="3000" b="1" dirty="0"/>
              <a:t>liver conditions, 1-year hospitalization, and between never smokers vs. current/ex-smokers</a:t>
            </a:r>
            <a:r>
              <a:rPr lang="en-US" sz="3000" dirty="0"/>
              <a:t>. </a:t>
            </a:r>
          </a:p>
          <a:p>
            <a:pPr marL="815975" indent="-571500" algn="just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altLang="zh-CN" sz="3000" dirty="0"/>
              <a:t>ES </a:t>
            </a:r>
            <a:r>
              <a:rPr lang="en-SG" altLang="zh-CN" sz="3000" dirty="0"/>
              <a:t>of</a:t>
            </a:r>
            <a:r>
              <a:rPr lang="zh-CN" altLang="en-US" sz="3000" dirty="0"/>
              <a:t> </a:t>
            </a:r>
            <a:r>
              <a:rPr lang="en-SG" altLang="zh-CN" sz="3000" b="1" dirty="0" err="1"/>
              <a:t>EQUa</a:t>
            </a:r>
            <a:r>
              <a:rPr lang="zh-CN" altLang="en-US" sz="3000" dirty="0"/>
              <a:t> </a:t>
            </a:r>
            <a:r>
              <a:rPr lang="en-SG" altLang="zh-CN" sz="3000" dirty="0"/>
              <a:t>seems</a:t>
            </a:r>
            <a:r>
              <a:rPr lang="zh-CN" altLang="en-US" sz="3000" dirty="0"/>
              <a:t> </a:t>
            </a:r>
            <a:r>
              <a:rPr lang="en-SG" altLang="zh-CN" sz="3000" dirty="0"/>
              <a:t>slightly</a:t>
            </a:r>
            <a:r>
              <a:rPr lang="zh-CN" altLang="en-US" sz="3000" dirty="0"/>
              <a:t> </a:t>
            </a:r>
            <a:r>
              <a:rPr lang="en-SG" altLang="zh-CN" sz="3000" dirty="0"/>
              <a:t>higher</a:t>
            </a:r>
            <a:r>
              <a:rPr lang="zh-CN" altLang="en-US" sz="3000" dirty="0"/>
              <a:t> </a:t>
            </a:r>
            <a:r>
              <a:rPr lang="en-SG" altLang="zh-CN" sz="3000" dirty="0"/>
              <a:t>than</a:t>
            </a:r>
            <a:r>
              <a:rPr lang="zh-CN" altLang="en-US" sz="3000" dirty="0"/>
              <a:t> </a:t>
            </a:r>
            <a:r>
              <a:rPr lang="en-SG" altLang="zh-CN" sz="3000" dirty="0" err="1"/>
              <a:t>PROSoc</a:t>
            </a:r>
            <a:r>
              <a:rPr lang="zh-CN" altLang="en-US" sz="3000" dirty="0"/>
              <a:t> </a:t>
            </a:r>
            <a:r>
              <a:rPr lang="en-SG" altLang="zh-CN" sz="3000" dirty="0"/>
              <a:t>in</a:t>
            </a:r>
            <a:r>
              <a:rPr lang="zh-CN" altLang="en-US" sz="3000" dirty="0"/>
              <a:t> </a:t>
            </a:r>
            <a:r>
              <a:rPr lang="en-SG" altLang="zh-CN" sz="3000" dirty="0"/>
              <a:t>most</a:t>
            </a:r>
            <a:r>
              <a:rPr lang="zh-CN" altLang="en-US" sz="3000" dirty="0"/>
              <a:t> </a:t>
            </a:r>
            <a:r>
              <a:rPr lang="en-SG" altLang="zh-CN" sz="3000" dirty="0"/>
              <a:t>known</a:t>
            </a:r>
            <a:r>
              <a:rPr lang="zh-CN" altLang="en-US" sz="3000" dirty="0"/>
              <a:t> </a:t>
            </a:r>
            <a:r>
              <a:rPr lang="en-SG" altLang="zh-CN" sz="3000" dirty="0"/>
              <a:t>groups</a:t>
            </a:r>
            <a:r>
              <a:rPr lang="zh-CN" altLang="en-US" sz="3000" dirty="0"/>
              <a:t> </a:t>
            </a:r>
            <a:r>
              <a:rPr lang="en-SG" altLang="zh-CN" sz="3000" dirty="0"/>
              <a:t>comparisons.</a:t>
            </a:r>
            <a:endParaRPr lang="en-US" altLang="zh-CN" sz="3000" dirty="0"/>
          </a:p>
          <a:p>
            <a:pPr marL="815975" indent="-571500" algn="just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3000" b="1" dirty="0"/>
              <a:t>EQVAS &amp; </a:t>
            </a:r>
            <a:r>
              <a:rPr lang="en-US" sz="3000" b="1" dirty="0" err="1"/>
              <a:t>EQIndex</a:t>
            </a:r>
            <a:r>
              <a:rPr lang="en-US" sz="3000" b="1" dirty="0"/>
              <a:t> </a:t>
            </a:r>
            <a:r>
              <a:rPr lang="en-US" sz="3000" dirty="0"/>
              <a:t>seem to generate a larger ES in most known groups as compared to </a:t>
            </a:r>
            <a:r>
              <a:rPr lang="en-US" sz="3000" dirty="0" err="1"/>
              <a:t>PROOverall</a:t>
            </a:r>
            <a:r>
              <a:rPr lang="en-US" sz="3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133496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2013 - 202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97E0A228-C590-4D20-B05F-A6BF04A0544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296E15BAF57041A774F4D5316366FF" ma:contentTypeVersion="14" ma:contentTypeDescription="Create a new document." ma:contentTypeScope="" ma:versionID="5b3d31f9406923266e19a251e7e1925f">
  <xsd:schema xmlns:xsd="http://www.w3.org/2001/XMLSchema" xmlns:xs="http://www.w3.org/2001/XMLSchema" xmlns:p="http://schemas.microsoft.com/office/2006/metadata/properties" xmlns:ns2="d7e201e0-7ba1-4fd0-b022-03ac33d052c0" xmlns:ns3="e25f615b-eebd-4e2a-b1e3-b3bb6a011368" targetNamespace="http://schemas.microsoft.com/office/2006/metadata/properties" ma:root="true" ma:fieldsID="4218752b27ed29a11fa65fc7df10aeab" ns2:_="" ns3:_="">
    <xsd:import namespace="d7e201e0-7ba1-4fd0-b022-03ac33d052c0"/>
    <xsd:import namespace="e25f615b-eebd-4e2a-b1e3-b3bb6a01136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e201e0-7ba1-4fd0-b022-03ac33d052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6f72f27b-f989-48c3-999a-f20f870c1ee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5f615b-eebd-4e2a-b1e3-b3bb6a011368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d28c4e3b-88eb-4c14-8dcb-be66e22babc3}" ma:internalName="TaxCatchAll" ma:showField="CatchAllData" ma:web="e25f615b-eebd-4e2a-b1e3-b3bb6a01136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0DC91FE-6BA5-4AE5-A4D7-A267CC2C4CEC}"/>
</file>

<file path=customXml/itemProps2.xml><?xml version="1.0" encoding="utf-8"?>
<ds:datastoreItem xmlns:ds="http://schemas.openxmlformats.org/officeDocument/2006/customXml" ds:itemID="{776DD933-89BF-4414-9B6E-ABBB51C44BEF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6860</TotalTime>
  <Words>783</Words>
  <Application>Microsoft Office PowerPoint</Application>
  <PresentationFormat>Custom</PresentationFormat>
  <Paragraphs>172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Audrey Jia Jia Lee</dc:creator>
  <cp:lastModifiedBy>Audrey Jia Jia Lee</cp:lastModifiedBy>
  <cp:revision>51</cp:revision>
  <cp:lastPrinted>2024-06-27T05:40:09Z</cp:lastPrinted>
  <dcterms:created xsi:type="dcterms:W3CDTF">2024-06-24T09:49:21Z</dcterms:created>
  <dcterms:modified xsi:type="dcterms:W3CDTF">2024-07-04T09:32:15Z</dcterms:modified>
</cp:coreProperties>
</file>