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4">
  <p:sldMasterIdLst>
    <p:sldMasterId id="2147483660" r:id="rId4"/>
  </p:sldMasterIdLst>
  <p:notesMasterIdLst>
    <p:notesMasterId r:id="rId6"/>
  </p:notesMasterIdLst>
  <p:sldIdLst>
    <p:sldId id="257" r:id="rId5"/>
  </p:sldIdLst>
  <p:sldSz cx="51200050" cy="28800425"/>
  <p:notesSz cx="6858000" cy="9144000"/>
  <p:defaultTextStyle>
    <a:defPPr>
      <a:defRPr lang="en-US"/>
    </a:defPPr>
    <a:lvl1pPr marL="0" algn="l" defTabSz="2281881" rtl="0" eaLnBrk="1" latinLnBrk="0" hangingPunct="1">
      <a:defRPr sz="8982" kern="1200">
        <a:solidFill>
          <a:schemeClr val="tx1"/>
        </a:solidFill>
        <a:latin typeface="+mn-lt"/>
        <a:ea typeface="+mn-ea"/>
        <a:cs typeface="+mn-cs"/>
      </a:defRPr>
    </a:lvl1pPr>
    <a:lvl2pPr marL="2281881" algn="l" defTabSz="2281881" rtl="0" eaLnBrk="1" latinLnBrk="0" hangingPunct="1">
      <a:defRPr sz="8982" kern="1200">
        <a:solidFill>
          <a:schemeClr val="tx1"/>
        </a:solidFill>
        <a:latin typeface="+mn-lt"/>
        <a:ea typeface="+mn-ea"/>
        <a:cs typeface="+mn-cs"/>
      </a:defRPr>
    </a:lvl2pPr>
    <a:lvl3pPr marL="4563768" algn="l" defTabSz="2281881" rtl="0" eaLnBrk="1" latinLnBrk="0" hangingPunct="1">
      <a:defRPr sz="8982" kern="1200">
        <a:solidFill>
          <a:schemeClr val="tx1"/>
        </a:solidFill>
        <a:latin typeface="+mn-lt"/>
        <a:ea typeface="+mn-ea"/>
        <a:cs typeface="+mn-cs"/>
      </a:defRPr>
    </a:lvl3pPr>
    <a:lvl4pPr marL="6845648" algn="l" defTabSz="2281881" rtl="0" eaLnBrk="1" latinLnBrk="0" hangingPunct="1">
      <a:defRPr sz="8982" kern="1200">
        <a:solidFill>
          <a:schemeClr val="tx1"/>
        </a:solidFill>
        <a:latin typeface="+mn-lt"/>
        <a:ea typeface="+mn-ea"/>
        <a:cs typeface="+mn-cs"/>
      </a:defRPr>
    </a:lvl4pPr>
    <a:lvl5pPr marL="9127537" algn="l" defTabSz="2281881" rtl="0" eaLnBrk="1" latinLnBrk="0" hangingPunct="1">
      <a:defRPr sz="8982" kern="1200">
        <a:solidFill>
          <a:schemeClr val="tx1"/>
        </a:solidFill>
        <a:latin typeface="+mn-lt"/>
        <a:ea typeface="+mn-ea"/>
        <a:cs typeface="+mn-cs"/>
      </a:defRPr>
    </a:lvl5pPr>
    <a:lvl6pPr marL="11409417" algn="l" defTabSz="2281881" rtl="0" eaLnBrk="1" latinLnBrk="0" hangingPunct="1">
      <a:defRPr sz="8982" kern="1200">
        <a:solidFill>
          <a:schemeClr val="tx1"/>
        </a:solidFill>
        <a:latin typeface="+mn-lt"/>
        <a:ea typeface="+mn-ea"/>
        <a:cs typeface="+mn-cs"/>
      </a:defRPr>
    </a:lvl6pPr>
    <a:lvl7pPr marL="13691301" algn="l" defTabSz="2281881" rtl="0" eaLnBrk="1" latinLnBrk="0" hangingPunct="1">
      <a:defRPr sz="8982" kern="1200">
        <a:solidFill>
          <a:schemeClr val="tx1"/>
        </a:solidFill>
        <a:latin typeface="+mn-lt"/>
        <a:ea typeface="+mn-ea"/>
        <a:cs typeface="+mn-cs"/>
      </a:defRPr>
    </a:lvl7pPr>
    <a:lvl8pPr marL="15973185" algn="l" defTabSz="2281881" rtl="0" eaLnBrk="1" latinLnBrk="0" hangingPunct="1">
      <a:defRPr sz="8982" kern="1200">
        <a:solidFill>
          <a:schemeClr val="tx1"/>
        </a:solidFill>
        <a:latin typeface="+mn-lt"/>
        <a:ea typeface="+mn-ea"/>
        <a:cs typeface="+mn-cs"/>
      </a:defRPr>
    </a:lvl8pPr>
    <a:lvl9pPr marL="18255067" algn="l" defTabSz="2281881" rtl="0" eaLnBrk="1" latinLnBrk="0" hangingPunct="1">
      <a:defRPr sz="898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71" userDrawn="1">
          <p15:clr>
            <a:srgbClr val="A4A3A4"/>
          </p15:clr>
        </p15:guide>
        <p15:guide id="2" pos="16127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FB99F40-7037-2828-DB22-788BE233C188}" name="Nance Devlin" initials="ND" userId="462ee49d582f90fd" providerId="Windows Live"/>
  <p188:author id="{8D32A75B-A9E2-703C-2F56-437788DE34F6}" name="Zhuxin Mao" initials="ZM" userId="S::ZMao@ad.ua.ac.be::2ecd3b0c-57b3-46e0-9cf0-acabea330c1a" providerId="AD"/>
  <p188:author id="{DA69B4BF-D20E-6E3B-CDB7-1604671B1F2C}" name="Nancy Devlin" initials="ND" userId="S::nancy.devlin@unimelb.edu.au::2fc89e06-0c35-41a9-a268-4fdd3b4062d1" providerId="AD"/>
  <p188:author id="{A50E38C6-24B3-3D0D-04F1-D16B9A05EE29}" name="Yishi Huang" initials="YH" userId="S::yishi.huang1@unimelb.edu.au::72ab44c7-1461-4249-869d-6c8d5a1bfb6d" providerId="AD"/>
  <p188:author id="{BFC5CECD-4F98-DD2B-EBEA-98D678B0F5E4}" name="tianxin pan" initials="tp" userId="052cd6ed3c5a53dc" providerId="Windows Live"/>
  <p188:author id="{C03EAEE5-28E3-03BB-BD78-190B1DCA4614}" name="Luo Nan" initials="LN" userId="S::ephln@nus.edu.sg::10e27e06-d834-43c3-86c4-7092e4356947" providerId="AD"/>
  <p188:author id="{A199D9ED-4E2A-E6DA-A810-332A52D45D7B}" name="Brendan Mulhern" initials="BM" userId="S::Brendan.Mulhern@uts.edu.au::4cc2c911-c1e7-4abd-8bb1-1fdd6436d6e4" providerId="AD"/>
  <p188:author id="{C0C122F3-ECD0-E230-3ED1-AE01C37510A1}" name="Melanie Calvert (Institute of Applied Health Research)" initials="MC" userId="S::m.calvert@bham.ac.uk::59f1645c-356c-4e87-9c53-8395469d0aa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6E4B"/>
    <a:srgbClr val="1F66B1"/>
    <a:srgbClr val="5A3F99"/>
    <a:srgbClr val="5E439D"/>
    <a:srgbClr val="003D7C"/>
    <a:srgbClr val="00445A"/>
    <a:srgbClr val="C7DAF1"/>
    <a:srgbClr val="775B9B"/>
    <a:srgbClr val="019524"/>
    <a:srgbClr val="4C3A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C9F86C-0267-4311-89AA-E458187096BD}" v="13" dt="2024-07-10T04:54:14.1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89" autoAdjust="0"/>
    <p:restoredTop sz="95228" autoAdjust="0"/>
  </p:normalViewPr>
  <p:slideViewPr>
    <p:cSldViewPr snapToObjects="1">
      <p:cViewPr varScale="1">
        <p:scale>
          <a:sx n="26" d="100"/>
          <a:sy n="26" d="100"/>
        </p:scale>
        <p:origin x="1290" y="36"/>
      </p:cViewPr>
      <p:guideLst>
        <p:guide orient="horz" pos="9071"/>
        <p:guide pos="16127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anxin pan" userId="052cd6ed3c5a53dc" providerId="LiveId" clId="{35C9F86C-0267-4311-89AA-E458187096BD}"/>
    <pc:docChg chg="undo custSel modSld">
      <pc:chgData name="tianxin pan" userId="052cd6ed3c5a53dc" providerId="LiveId" clId="{35C9F86C-0267-4311-89AA-E458187096BD}" dt="2024-07-10T09:11:51.024" v="801" actId="20577"/>
      <pc:docMkLst>
        <pc:docMk/>
      </pc:docMkLst>
      <pc:sldChg chg="addSp delSp modSp mod delCm modCm">
        <pc:chgData name="tianxin pan" userId="052cd6ed3c5a53dc" providerId="LiveId" clId="{35C9F86C-0267-4311-89AA-E458187096BD}" dt="2024-07-10T09:11:51.024" v="801" actId="20577"/>
        <pc:sldMkLst>
          <pc:docMk/>
          <pc:sldMk cId="859597383" sldId="257"/>
        </pc:sldMkLst>
        <pc:spChg chg="del">
          <ac:chgData name="tianxin pan" userId="052cd6ed3c5a53dc" providerId="LiveId" clId="{35C9F86C-0267-4311-89AA-E458187096BD}" dt="2024-07-10T04:56:20.700" v="434" actId="478"/>
          <ac:spMkLst>
            <pc:docMk/>
            <pc:sldMk cId="859597383" sldId="257"/>
            <ac:spMk id="2" creationId="{99111750-3C49-6704-90E9-669E79D61B4A}"/>
          </ac:spMkLst>
        </pc:spChg>
        <pc:spChg chg="del">
          <ac:chgData name="tianxin pan" userId="052cd6ed3c5a53dc" providerId="LiveId" clId="{35C9F86C-0267-4311-89AA-E458187096BD}" dt="2024-07-10T04:51:44.324" v="367" actId="478"/>
          <ac:spMkLst>
            <pc:docMk/>
            <pc:sldMk cId="859597383" sldId="257"/>
            <ac:spMk id="3" creationId="{6C1789E9-1E3A-7F93-80DD-55CE535CE44A}"/>
          </ac:spMkLst>
        </pc:spChg>
        <pc:spChg chg="add mod">
          <ac:chgData name="tianxin pan" userId="052cd6ed3c5a53dc" providerId="LiveId" clId="{35C9F86C-0267-4311-89AA-E458187096BD}" dt="2024-07-10T04:02:38.169" v="163" actId="1076"/>
          <ac:spMkLst>
            <pc:docMk/>
            <pc:sldMk cId="859597383" sldId="257"/>
            <ac:spMk id="5" creationId="{D27E79CD-891C-98EC-D8C6-9629AED3507B}"/>
          </ac:spMkLst>
        </pc:spChg>
        <pc:spChg chg="mod">
          <ac:chgData name="tianxin pan" userId="052cd6ed3c5a53dc" providerId="LiveId" clId="{35C9F86C-0267-4311-89AA-E458187096BD}" dt="2024-07-10T04:03:55.858" v="249" actId="1076"/>
          <ac:spMkLst>
            <pc:docMk/>
            <pc:sldMk cId="859597383" sldId="257"/>
            <ac:spMk id="29" creationId="{27E532D5-D4FD-8F44-FA80-FCEAC9646B83}"/>
          </ac:spMkLst>
        </pc:spChg>
        <pc:spChg chg="mod">
          <ac:chgData name="tianxin pan" userId="052cd6ed3c5a53dc" providerId="LiveId" clId="{35C9F86C-0267-4311-89AA-E458187096BD}" dt="2024-07-10T04:03:50.506" v="247" actId="1076"/>
          <ac:spMkLst>
            <pc:docMk/>
            <pc:sldMk cId="859597383" sldId="257"/>
            <ac:spMk id="33" creationId="{C621694A-A0A6-828E-7955-506629CDC395}"/>
          </ac:spMkLst>
        </pc:spChg>
        <pc:spChg chg="mod">
          <ac:chgData name="tianxin pan" userId="052cd6ed3c5a53dc" providerId="LiveId" clId="{35C9F86C-0267-4311-89AA-E458187096BD}" dt="2024-07-10T04:03:53.883" v="248" actId="1076"/>
          <ac:spMkLst>
            <pc:docMk/>
            <pc:sldMk cId="859597383" sldId="257"/>
            <ac:spMk id="35" creationId="{950531DC-2341-6D0E-FE74-2C29152C6BD0}"/>
          </ac:spMkLst>
        </pc:spChg>
        <pc:spChg chg="mod">
          <ac:chgData name="tianxin pan" userId="052cd6ed3c5a53dc" providerId="LiveId" clId="{35C9F86C-0267-4311-89AA-E458187096BD}" dt="2024-07-10T05:06:54.300" v="605" actId="20577"/>
          <ac:spMkLst>
            <pc:docMk/>
            <pc:sldMk cId="859597383" sldId="257"/>
            <ac:spMk id="1041" creationId="{5738408D-4541-B1AA-45D7-D4C8269A8638}"/>
          </ac:spMkLst>
        </pc:spChg>
        <pc:spChg chg="mod">
          <ac:chgData name="tianxin pan" userId="052cd6ed3c5a53dc" providerId="LiveId" clId="{35C9F86C-0267-4311-89AA-E458187096BD}" dt="2024-07-10T05:05:45.888" v="601" actId="20577"/>
          <ac:spMkLst>
            <pc:docMk/>
            <pc:sldMk cId="859597383" sldId="257"/>
            <ac:spMk id="1042" creationId="{60E74486-3E29-6B7B-6E8E-7B228CB57830}"/>
          </ac:spMkLst>
        </pc:spChg>
        <pc:spChg chg="mod">
          <ac:chgData name="tianxin pan" userId="052cd6ed3c5a53dc" providerId="LiveId" clId="{35C9F86C-0267-4311-89AA-E458187096BD}" dt="2024-07-10T04:53:39.612" v="414" actId="20577"/>
          <ac:spMkLst>
            <pc:docMk/>
            <pc:sldMk cId="859597383" sldId="257"/>
            <ac:spMk id="1067" creationId="{8E36BCF6-BD3A-33F6-C578-CE4F48B729F6}"/>
          </ac:spMkLst>
        </pc:spChg>
        <pc:spChg chg="mod">
          <ac:chgData name="tianxin pan" userId="052cd6ed3c5a53dc" providerId="LiveId" clId="{35C9F86C-0267-4311-89AA-E458187096BD}" dt="2024-07-10T04:50:08.726" v="366" actId="1035"/>
          <ac:spMkLst>
            <pc:docMk/>
            <pc:sldMk cId="859597383" sldId="257"/>
            <ac:spMk id="1074" creationId="{A170EE71-DE82-D890-8504-47258B76BC3E}"/>
          </ac:spMkLst>
        </pc:spChg>
        <pc:spChg chg="mod">
          <ac:chgData name="tianxin pan" userId="052cd6ed3c5a53dc" providerId="LiveId" clId="{35C9F86C-0267-4311-89AA-E458187096BD}" dt="2024-07-10T04:49:57.579" v="358" actId="1076"/>
          <ac:spMkLst>
            <pc:docMk/>
            <pc:sldMk cId="859597383" sldId="257"/>
            <ac:spMk id="1075" creationId="{812DF158-4B30-F137-3034-3F72260E1163}"/>
          </ac:spMkLst>
        </pc:spChg>
        <pc:grpChg chg="mod">
          <ac:chgData name="tianxin pan" userId="052cd6ed3c5a53dc" providerId="LiveId" clId="{35C9F86C-0267-4311-89AA-E458187096BD}" dt="2024-07-10T04:03:48.046" v="246" actId="1076"/>
          <ac:grpSpMkLst>
            <pc:docMk/>
            <pc:sldMk cId="859597383" sldId="257"/>
            <ac:grpSpMk id="10" creationId="{5C1DA119-9D62-AD47-EA10-F49A530BCD63}"/>
          </ac:grpSpMkLst>
        </pc:grpChg>
        <pc:grpChg chg="mod">
          <ac:chgData name="tianxin pan" userId="052cd6ed3c5a53dc" providerId="LiveId" clId="{35C9F86C-0267-4311-89AA-E458187096BD}" dt="2024-07-10T04:03:55.858" v="249" actId="1076"/>
          <ac:grpSpMkLst>
            <pc:docMk/>
            <pc:sldMk cId="859597383" sldId="257"/>
            <ac:grpSpMk id="30" creationId="{4DAC794F-1F81-A496-8A47-E9ECA3CC10A7}"/>
          </ac:grpSpMkLst>
        </pc:grpChg>
        <pc:graphicFrameChg chg="modGraphic">
          <ac:chgData name="tianxin pan" userId="052cd6ed3c5a53dc" providerId="LiveId" clId="{35C9F86C-0267-4311-89AA-E458187096BD}" dt="2024-07-10T04:56:03.873" v="431" actId="207"/>
          <ac:graphicFrameMkLst>
            <pc:docMk/>
            <pc:sldMk cId="859597383" sldId="257"/>
            <ac:graphicFrameMk id="8" creationId="{CB70365F-88DD-4D82-B505-025D01F00807}"/>
          </ac:graphicFrameMkLst>
        </pc:graphicFrameChg>
        <pc:graphicFrameChg chg="mod">
          <ac:chgData name="tianxin pan" userId="052cd6ed3c5a53dc" providerId="LiveId" clId="{35C9F86C-0267-4311-89AA-E458187096BD}" dt="2024-07-10T04:01:52.768" v="151" actId="1035"/>
          <ac:graphicFrameMkLst>
            <pc:docMk/>
            <pc:sldMk cId="859597383" sldId="257"/>
            <ac:graphicFrameMk id="52" creationId="{E45F02E2-359B-4CC2-9C94-F25C2E02FDDC}"/>
          </ac:graphicFrameMkLst>
        </pc:graphicFrameChg>
        <pc:graphicFrameChg chg="mod modGraphic">
          <ac:chgData name="tianxin pan" userId="052cd6ed3c5a53dc" providerId="LiveId" clId="{35C9F86C-0267-4311-89AA-E458187096BD}" dt="2024-07-10T04:55:00.022" v="430" actId="20577"/>
          <ac:graphicFrameMkLst>
            <pc:docMk/>
            <pc:sldMk cId="859597383" sldId="257"/>
            <ac:graphicFrameMk id="56" creationId="{8FD41A7A-BAD1-4FB6-81AE-DD0429502381}"/>
          </ac:graphicFrameMkLst>
        </pc:graphicFrameChg>
        <pc:graphicFrameChg chg="mod modGraphic">
          <ac:chgData name="tianxin pan" userId="052cd6ed3c5a53dc" providerId="LiveId" clId="{35C9F86C-0267-4311-89AA-E458187096BD}" dt="2024-07-10T04:59:37.558" v="592" actId="20577"/>
          <ac:graphicFrameMkLst>
            <pc:docMk/>
            <pc:sldMk cId="859597383" sldId="257"/>
            <ac:graphicFrameMk id="1073" creationId="{A13BE8C3-FEFD-AA7D-315F-C227259C5EEE}"/>
          </ac:graphicFrameMkLst>
        </pc:graphicFrameChg>
        <pc:graphicFrameChg chg="mod modGraphic">
          <ac:chgData name="tianxin pan" userId="052cd6ed3c5a53dc" providerId="LiveId" clId="{35C9F86C-0267-4311-89AA-E458187096BD}" dt="2024-07-10T09:10:20.944" v="793" actId="1036"/>
          <ac:graphicFrameMkLst>
            <pc:docMk/>
            <pc:sldMk cId="859597383" sldId="257"/>
            <ac:graphicFrameMk id="1088" creationId="{227B3D18-9038-606B-C58E-4BA8FCAF0016}"/>
          </ac:graphicFrameMkLst>
        </pc:graphicFrameChg>
        <pc:graphicFrameChg chg="mod modGraphic">
          <ac:chgData name="tianxin pan" userId="052cd6ed3c5a53dc" providerId="LiveId" clId="{35C9F86C-0267-4311-89AA-E458187096BD}" dt="2024-07-10T09:11:51.024" v="801" actId="20577"/>
          <ac:graphicFrameMkLst>
            <pc:docMk/>
            <pc:sldMk cId="859597383" sldId="257"/>
            <ac:graphicFrameMk id="1090" creationId="{348E934E-CF23-1EB0-AD4C-F2915D0DE49D}"/>
          </ac:graphicFrameMkLst>
        </pc:graphicFrameChg>
        <pc:graphicFrameChg chg="mod modGraphic">
          <ac:chgData name="tianxin pan" userId="052cd6ed3c5a53dc" providerId="LiveId" clId="{35C9F86C-0267-4311-89AA-E458187096BD}" dt="2024-07-10T04:56:11.234" v="433" actId="207"/>
          <ac:graphicFrameMkLst>
            <pc:docMk/>
            <pc:sldMk cId="859597383" sldId="257"/>
            <ac:graphicFrameMk id="1091" creationId="{986B3728-2F6E-9148-C867-553C231EA231}"/>
          </ac:graphicFrameMkLst>
        </pc:graphicFrameChg>
        <pc:picChg chg="mod">
          <ac:chgData name="tianxin pan" userId="052cd6ed3c5a53dc" providerId="LiveId" clId="{35C9F86C-0267-4311-89AA-E458187096BD}" dt="2024-07-10T04:03:48.046" v="246" actId="1076"/>
          <ac:picMkLst>
            <pc:docMk/>
            <pc:sldMk cId="859597383" sldId="257"/>
            <ac:picMk id="7" creationId="{03A4BAFF-0BA5-29AA-FC02-990710371F8E}"/>
          </ac:picMkLst>
        </pc:picChg>
        <pc:picChg chg="mod">
          <ac:chgData name="tianxin pan" userId="052cd6ed3c5a53dc" providerId="LiveId" clId="{35C9F86C-0267-4311-89AA-E458187096BD}" dt="2024-07-10T04:03:55.858" v="249" actId="1076"/>
          <ac:picMkLst>
            <pc:docMk/>
            <pc:sldMk cId="859597383" sldId="257"/>
            <ac:picMk id="18" creationId="{94BC5C7A-413D-3C31-9447-AACFE9621B78}"/>
          </ac:picMkLst>
        </pc:picChg>
        <pc:picChg chg="mod">
          <ac:chgData name="tianxin pan" userId="052cd6ed3c5a53dc" providerId="LiveId" clId="{35C9F86C-0267-4311-89AA-E458187096BD}" dt="2024-07-10T04:03:55.858" v="249" actId="1076"/>
          <ac:picMkLst>
            <pc:docMk/>
            <pc:sldMk cId="859597383" sldId="257"/>
            <ac:picMk id="22" creationId="{058C940E-1A3E-6CC1-4B65-748EC043404D}"/>
          </ac:picMkLst>
        </pc:picChg>
        <pc:picChg chg="mod">
          <ac:chgData name="tianxin pan" userId="052cd6ed3c5a53dc" providerId="LiveId" clId="{35C9F86C-0267-4311-89AA-E458187096BD}" dt="2024-07-10T04:03:48.046" v="246" actId="1076"/>
          <ac:picMkLst>
            <pc:docMk/>
            <pc:sldMk cId="859597383" sldId="257"/>
            <ac:picMk id="1026" creationId="{34C2E13E-A2DA-77BA-E0B7-6EB4E306EAC1}"/>
          </ac:picMkLst>
        </pc:picChg>
        <pc:picChg chg="mod">
          <ac:chgData name="tianxin pan" userId="052cd6ed3c5a53dc" providerId="LiveId" clId="{35C9F86C-0267-4311-89AA-E458187096BD}" dt="2024-07-10T04:03:55.858" v="249" actId="1076"/>
          <ac:picMkLst>
            <pc:docMk/>
            <pc:sldMk cId="859597383" sldId="257"/>
            <ac:picMk id="1038" creationId="{BC99B256-397C-7CB8-84FD-2FCF0553D5AD}"/>
          </ac:picMkLst>
        </pc:picChg>
        <pc:picChg chg="mod">
          <ac:chgData name="tianxin pan" userId="052cd6ed3c5a53dc" providerId="LiveId" clId="{35C9F86C-0267-4311-89AA-E458187096BD}" dt="2024-07-10T04:50:01.558" v="360" actId="1076"/>
          <ac:picMkLst>
            <pc:docMk/>
            <pc:sldMk cId="859597383" sldId="257"/>
            <ac:picMk id="1068" creationId="{DD5464B1-6E2E-8A49-C16D-8D12FAFA60FF}"/>
          </ac:picMkLst>
        </pc:picChg>
        <pc:picChg chg="mod">
          <ac:chgData name="tianxin pan" userId="052cd6ed3c5a53dc" providerId="LiveId" clId="{35C9F86C-0267-4311-89AA-E458187096BD}" dt="2024-07-10T04:50:05.021" v="362" actId="1035"/>
          <ac:picMkLst>
            <pc:docMk/>
            <pc:sldMk cId="859597383" sldId="257"/>
            <ac:picMk id="1072" creationId="{00C4CD44-E02F-E2A2-165D-CFDDA00C7267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tianxin pan" userId="052cd6ed3c5a53dc" providerId="LiveId" clId="{35C9F86C-0267-4311-89AA-E458187096BD}" dt="2024-07-10T03:59:12.719" v="135"/>
              <pc2:cmMkLst xmlns:pc2="http://schemas.microsoft.com/office/powerpoint/2019/9/main/command">
                <pc:docMk/>
                <pc:sldMk cId="859597383" sldId="257"/>
                <pc2:cmMk id="{748B496F-25FC-B846-9182-804FA3E283CB}"/>
              </pc2:cmMkLst>
            </pc226:cmChg>
            <pc226:cmChg xmlns:pc226="http://schemas.microsoft.com/office/powerpoint/2022/06/main/command" chg="del mod">
              <pc226:chgData name="tianxin pan" userId="052cd6ed3c5a53dc" providerId="LiveId" clId="{35C9F86C-0267-4311-89AA-E458187096BD}" dt="2024-07-10T04:04:01.451" v="252"/>
              <pc2:cmMkLst xmlns:pc2="http://schemas.microsoft.com/office/powerpoint/2019/9/main/command">
                <pc:docMk/>
                <pc:sldMk cId="859597383" sldId="257"/>
                <pc2:cmMk id="{7BDDD080-3FD1-F44C-82C8-102C9CCE831C}"/>
              </pc2:cmMkLst>
            </pc226:cmChg>
            <pc226:cmChg xmlns:pc226="http://schemas.microsoft.com/office/powerpoint/2022/06/main/command" chg="del mod">
              <pc226:chgData name="tianxin pan" userId="052cd6ed3c5a53dc" providerId="LiveId" clId="{35C9F86C-0267-4311-89AA-E458187096BD}" dt="2024-07-10T04:04:00.539" v="251"/>
              <pc2:cmMkLst xmlns:pc2="http://schemas.microsoft.com/office/powerpoint/2019/9/main/command">
                <pc:docMk/>
                <pc:sldMk cId="859597383" sldId="257"/>
                <pc2:cmMk id="{C7F69EE3-15CB-7C4D-B11E-109649A4172E}"/>
              </pc2:cmMkLst>
            </pc226:cmChg>
          </p:ext>
        </pc:ext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55ADF-2FAE-B64E-B4E2-F04686D2D4EE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37AD2-DFEE-9F4C-8BBC-4200231E1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751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0651" rtl="0" eaLnBrk="1" latinLnBrk="0" hangingPunct="1">
      <a:defRPr sz="1078" kern="1200">
        <a:solidFill>
          <a:schemeClr val="tx1"/>
        </a:solidFill>
        <a:latin typeface="+mn-lt"/>
        <a:ea typeface="+mn-ea"/>
        <a:cs typeface="+mn-cs"/>
      </a:defRPr>
    </a:lvl1pPr>
    <a:lvl2pPr marL="410651" algn="l" defTabSz="410651" rtl="0" eaLnBrk="1" latinLnBrk="0" hangingPunct="1">
      <a:defRPr sz="1078" kern="1200">
        <a:solidFill>
          <a:schemeClr val="tx1"/>
        </a:solidFill>
        <a:latin typeface="+mn-lt"/>
        <a:ea typeface="+mn-ea"/>
        <a:cs typeface="+mn-cs"/>
      </a:defRPr>
    </a:lvl2pPr>
    <a:lvl3pPr marL="821302" algn="l" defTabSz="410651" rtl="0" eaLnBrk="1" latinLnBrk="0" hangingPunct="1">
      <a:defRPr sz="1078" kern="1200">
        <a:solidFill>
          <a:schemeClr val="tx1"/>
        </a:solidFill>
        <a:latin typeface="+mn-lt"/>
        <a:ea typeface="+mn-ea"/>
        <a:cs typeface="+mn-cs"/>
      </a:defRPr>
    </a:lvl3pPr>
    <a:lvl4pPr marL="1231950" algn="l" defTabSz="410651" rtl="0" eaLnBrk="1" latinLnBrk="0" hangingPunct="1">
      <a:defRPr sz="1078" kern="1200">
        <a:solidFill>
          <a:schemeClr val="tx1"/>
        </a:solidFill>
        <a:latin typeface="+mn-lt"/>
        <a:ea typeface="+mn-ea"/>
        <a:cs typeface="+mn-cs"/>
      </a:defRPr>
    </a:lvl4pPr>
    <a:lvl5pPr marL="1642600" algn="l" defTabSz="410651" rtl="0" eaLnBrk="1" latinLnBrk="0" hangingPunct="1">
      <a:defRPr sz="1078" kern="1200">
        <a:solidFill>
          <a:schemeClr val="tx1"/>
        </a:solidFill>
        <a:latin typeface="+mn-lt"/>
        <a:ea typeface="+mn-ea"/>
        <a:cs typeface="+mn-cs"/>
      </a:defRPr>
    </a:lvl5pPr>
    <a:lvl6pPr marL="2053251" algn="l" defTabSz="410651" rtl="0" eaLnBrk="1" latinLnBrk="0" hangingPunct="1">
      <a:defRPr sz="1078" kern="1200">
        <a:solidFill>
          <a:schemeClr val="tx1"/>
        </a:solidFill>
        <a:latin typeface="+mn-lt"/>
        <a:ea typeface="+mn-ea"/>
        <a:cs typeface="+mn-cs"/>
      </a:defRPr>
    </a:lvl6pPr>
    <a:lvl7pPr marL="2463902" algn="l" defTabSz="410651" rtl="0" eaLnBrk="1" latinLnBrk="0" hangingPunct="1">
      <a:defRPr sz="1078" kern="1200">
        <a:solidFill>
          <a:schemeClr val="tx1"/>
        </a:solidFill>
        <a:latin typeface="+mn-lt"/>
        <a:ea typeface="+mn-ea"/>
        <a:cs typeface="+mn-cs"/>
      </a:defRPr>
    </a:lvl7pPr>
    <a:lvl8pPr marL="2874552" algn="l" defTabSz="410651" rtl="0" eaLnBrk="1" latinLnBrk="0" hangingPunct="1">
      <a:defRPr sz="1078" kern="1200">
        <a:solidFill>
          <a:schemeClr val="tx1"/>
        </a:solidFill>
        <a:latin typeface="+mn-lt"/>
        <a:ea typeface="+mn-ea"/>
        <a:cs typeface="+mn-cs"/>
      </a:defRPr>
    </a:lvl8pPr>
    <a:lvl9pPr marL="3285203" algn="l" defTabSz="410651" rtl="0" eaLnBrk="1" latinLnBrk="0" hangingPunct="1">
      <a:defRPr sz="107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37AD2-DFEE-9F4C-8BBC-4200231E16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964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004" y="8946803"/>
            <a:ext cx="43520043" cy="61734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009" y="16320242"/>
            <a:ext cx="35840034" cy="736010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07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015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523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031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539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046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554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062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3F68E-A82E-724F-9348-B3EDD78E4171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8285C-BFDA-C249-A9CF-73743D2EE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157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3F68E-A82E-724F-9348-B3EDD78E4171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8285C-BFDA-C249-A9CF-73743D2EE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907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120038" y="1153354"/>
            <a:ext cx="11520011" cy="2457369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60003" y="1153354"/>
            <a:ext cx="33706700" cy="245736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3F68E-A82E-724F-9348-B3EDD78E4171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8285C-BFDA-C249-A9CF-73743D2EE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44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3F68E-A82E-724F-9348-B3EDD78E4171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8285C-BFDA-C249-A9CF-73743D2EE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195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451" y="18506944"/>
            <a:ext cx="43520043" cy="5720084"/>
          </a:xfrm>
        </p:spPr>
        <p:txBody>
          <a:bodyPr anchor="t"/>
          <a:lstStyle>
            <a:lvl1pPr algn="l">
              <a:defRPr sz="1317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451" y="12206852"/>
            <a:ext cx="43520043" cy="6300090"/>
          </a:xfrm>
        </p:spPr>
        <p:txBody>
          <a:bodyPr anchor="b"/>
          <a:lstStyle>
            <a:lvl1pPr marL="0" indent="0">
              <a:buNone/>
              <a:defRPr sz="6587">
                <a:solidFill>
                  <a:schemeClr val="tx1">
                    <a:tint val="75000"/>
                  </a:schemeClr>
                </a:solidFill>
              </a:defRPr>
            </a:lvl1pPr>
            <a:lvl2pPr marL="1507830" indent="0">
              <a:buNone/>
              <a:defRPr sz="5934">
                <a:solidFill>
                  <a:schemeClr val="tx1">
                    <a:tint val="75000"/>
                  </a:schemeClr>
                </a:solidFill>
              </a:defRPr>
            </a:lvl2pPr>
            <a:lvl3pPr marL="3015658" indent="0">
              <a:buNone/>
              <a:defRPr sz="5281">
                <a:solidFill>
                  <a:schemeClr val="tx1">
                    <a:tint val="75000"/>
                  </a:schemeClr>
                </a:solidFill>
              </a:defRPr>
            </a:lvl3pPr>
            <a:lvl4pPr marL="4523489" indent="0">
              <a:buNone/>
              <a:defRPr sz="4628">
                <a:solidFill>
                  <a:schemeClr val="tx1">
                    <a:tint val="75000"/>
                  </a:schemeClr>
                </a:solidFill>
              </a:defRPr>
            </a:lvl4pPr>
            <a:lvl5pPr marL="6031319" indent="0">
              <a:buNone/>
              <a:defRPr sz="4628">
                <a:solidFill>
                  <a:schemeClr val="tx1">
                    <a:tint val="75000"/>
                  </a:schemeClr>
                </a:solidFill>
              </a:defRPr>
            </a:lvl5pPr>
            <a:lvl6pPr marL="7539148" indent="0">
              <a:buNone/>
              <a:defRPr sz="4628">
                <a:solidFill>
                  <a:schemeClr val="tx1">
                    <a:tint val="75000"/>
                  </a:schemeClr>
                </a:solidFill>
              </a:defRPr>
            </a:lvl6pPr>
            <a:lvl7pPr marL="9046978" indent="0">
              <a:buNone/>
              <a:defRPr sz="4628">
                <a:solidFill>
                  <a:schemeClr val="tx1">
                    <a:tint val="75000"/>
                  </a:schemeClr>
                </a:solidFill>
              </a:defRPr>
            </a:lvl7pPr>
            <a:lvl8pPr marL="10554807" indent="0">
              <a:buNone/>
              <a:defRPr sz="4628">
                <a:solidFill>
                  <a:schemeClr val="tx1">
                    <a:tint val="75000"/>
                  </a:schemeClr>
                </a:solidFill>
              </a:defRPr>
            </a:lvl8pPr>
            <a:lvl9pPr marL="12062637" indent="0">
              <a:buNone/>
              <a:defRPr sz="46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3F68E-A82E-724F-9348-B3EDD78E4171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8285C-BFDA-C249-A9CF-73743D2EE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1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60005" y="6720102"/>
            <a:ext cx="22613354" cy="19006949"/>
          </a:xfrm>
        </p:spPr>
        <p:txBody>
          <a:bodyPr/>
          <a:lstStyle>
            <a:lvl1pPr>
              <a:defRPr sz="9257"/>
            </a:lvl1pPr>
            <a:lvl2pPr>
              <a:defRPr sz="7893"/>
            </a:lvl2pPr>
            <a:lvl3pPr>
              <a:defRPr sz="6587"/>
            </a:lvl3pPr>
            <a:lvl4pPr>
              <a:defRPr sz="5934"/>
            </a:lvl4pPr>
            <a:lvl5pPr>
              <a:defRPr sz="5934"/>
            </a:lvl5pPr>
            <a:lvl6pPr>
              <a:defRPr sz="5934"/>
            </a:lvl6pPr>
            <a:lvl7pPr>
              <a:defRPr sz="5934"/>
            </a:lvl7pPr>
            <a:lvl8pPr>
              <a:defRPr sz="5934"/>
            </a:lvl8pPr>
            <a:lvl9pPr>
              <a:defRPr sz="59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26693" y="6720102"/>
            <a:ext cx="22613354" cy="19006949"/>
          </a:xfrm>
        </p:spPr>
        <p:txBody>
          <a:bodyPr/>
          <a:lstStyle>
            <a:lvl1pPr>
              <a:defRPr sz="9257"/>
            </a:lvl1pPr>
            <a:lvl2pPr>
              <a:defRPr sz="7893"/>
            </a:lvl2pPr>
            <a:lvl3pPr>
              <a:defRPr sz="6587"/>
            </a:lvl3pPr>
            <a:lvl4pPr>
              <a:defRPr sz="5934"/>
            </a:lvl4pPr>
            <a:lvl5pPr>
              <a:defRPr sz="5934"/>
            </a:lvl5pPr>
            <a:lvl6pPr>
              <a:defRPr sz="5934"/>
            </a:lvl6pPr>
            <a:lvl7pPr>
              <a:defRPr sz="5934"/>
            </a:lvl7pPr>
            <a:lvl8pPr>
              <a:defRPr sz="5934"/>
            </a:lvl8pPr>
            <a:lvl9pPr>
              <a:defRPr sz="59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3F68E-A82E-724F-9348-B3EDD78E4171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8285C-BFDA-C249-A9CF-73743D2EE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75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003" y="6446766"/>
            <a:ext cx="22622247" cy="2686704"/>
          </a:xfrm>
        </p:spPr>
        <p:txBody>
          <a:bodyPr anchor="b"/>
          <a:lstStyle>
            <a:lvl1pPr marL="0" indent="0">
              <a:buNone/>
              <a:defRPr sz="7893" b="1"/>
            </a:lvl1pPr>
            <a:lvl2pPr marL="1507830" indent="0">
              <a:buNone/>
              <a:defRPr sz="6587" b="1"/>
            </a:lvl2pPr>
            <a:lvl3pPr marL="3015658" indent="0">
              <a:buNone/>
              <a:defRPr sz="5934" b="1"/>
            </a:lvl3pPr>
            <a:lvl4pPr marL="4523489" indent="0">
              <a:buNone/>
              <a:defRPr sz="5281" b="1"/>
            </a:lvl4pPr>
            <a:lvl5pPr marL="6031319" indent="0">
              <a:buNone/>
              <a:defRPr sz="5281" b="1"/>
            </a:lvl5pPr>
            <a:lvl6pPr marL="7539148" indent="0">
              <a:buNone/>
              <a:defRPr sz="5281" b="1"/>
            </a:lvl6pPr>
            <a:lvl7pPr marL="9046978" indent="0">
              <a:buNone/>
              <a:defRPr sz="5281" b="1"/>
            </a:lvl7pPr>
            <a:lvl8pPr marL="10554807" indent="0">
              <a:buNone/>
              <a:defRPr sz="5281" b="1"/>
            </a:lvl8pPr>
            <a:lvl9pPr marL="12062637" indent="0">
              <a:buNone/>
              <a:defRPr sz="528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003" y="9133469"/>
            <a:ext cx="22622247" cy="16593581"/>
          </a:xfrm>
        </p:spPr>
        <p:txBody>
          <a:bodyPr/>
          <a:lstStyle>
            <a:lvl1pPr>
              <a:defRPr sz="7893"/>
            </a:lvl1pPr>
            <a:lvl2pPr>
              <a:defRPr sz="6587"/>
            </a:lvl2pPr>
            <a:lvl3pPr>
              <a:defRPr sz="5934"/>
            </a:lvl3pPr>
            <a:lvl4pPr>
              <a:defRPr sz="5281"/>
            </a:lvl4pPr>
            <a:lvl5pPr>
              <a:defRPr sz="5281"/>
            </a:lvl5pPr>
            <a:lvl6pPr>
              <a:defRPr sz="5281"/>
            </a:lvl6pPr>
            <a:lvl7pPr>
              <a:defRPr sz="5281"/>
            </a:lvl7pPr>
            <a:lvl8pPr>
              <a:defRPr sz="5281"/>
            </a:lvl8pPr>
            <a:lvl9pPr>
              <a:defRPr sz="52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08919" y="6446766"/>
            <a:ext cx="22631132" cy="2686704"/>
          </a:xfrm>
        </p:spPr>
        <p:txBody>
          <a:bodyPr anchor="b"/>
          <a:lstStyle>
            <a:lvl1pPr marL="0" indent="0">
              <a:buNone/>
              <a:defRPr sz="7893" b="1"/>
            </a:lvl1pPr>
            <a:lvl2pPr marL="1507830" indent="0">
              <a:buNone/>
              <a:defRPr sz="6587" b="1"/>
            </a:lvl2pPr>
            <a:lvl3pPr marL="3015658" indent="0">
              <a:buNone/>
              <a:defRPr sz="5934" b="1"/>
            </a:lvl3pPr>
            <a:lvl4pPr marL="4523489" indent="0">
              <a:buNone/>
              <a:defRPr sz="5281" b="1"/>
            </a:lvl4pPr>
            <a:lvl5pPr marL="6031319" indent="0">
              <a:buNone/>
              <a:defRPr sz="5281" b="1"/>
            </a:lvl5pPr>
            <a:lvl6pPr marL="7539148" indent="0">
              <a:buNone/>
              <a:defRPr sz="5281" b="1"/>
            </a:lvl6pPr>
            <a:lvl7pPr marL="9046978" indent="0">
              <a:buNone/>
              <a:defRPr sz="5281" b="1"/>
            </a:lvl7pPr>
            <a:lvl8pPr marL="10554807" indent="0">
              <a:buNone/>
              <a:defRPr sz="5281" b="1"/>
            </a:lvl8pPr>
            <a:lvl9pPr marL="12062637" indent="0">
              <a:buNone/>
              <a:defRPr sz="528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08919" y="9133469"/>
            <a:ext cx="22631132" cy="16593581"/>
          </a:xfrm>
        </p:spPr>
        <p:txBody>
          <a:bodyPr/>
          <a:lstStyle>
            <a:lvl1pPr>
              <a:defRPr sz="7893"/>
            </a:lvl1pPr>
            <a:lvl2pPr>
              <a:defRPr sz="6587"/>
            </a:lvl2pPr>
            <a:lvl3pPr>
              <a:defRPr sz="5934"/>
            </a:lvl3pPr>
            <a:lvl4pPr>
              <a:defRPr sz="5281"/>
            </a:lvl4pPr>
            <a:lvl5pPr>
              <a:defRPr sz="5281"/>
            </a:lvl5pPr>
            <a:lvl6pPr>
              <a:defRPr sz="5281"/>
            </a:lvl6pPr>
            <a:lvl7pPr>
              <a:defRPr sz="5281"/>
            </a:lvl7pPr>
            <a:lvl8pPr>
              <a:defRPr sz="5281"/>
            </a:lvl8pPr>
            <a:lvl9pPr>
              <a:defRPr sz="52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3F68E-A82E-724F-9348-B3EDD78E4171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8285C-BFDA-C249-A9CF-73743D2EE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72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3F68E-A82E-724F-9348-B3EDD78E4171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8285C-BFDA-C249-A9CF-73743D2EE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7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3F68E-A82E-724F-9348-B3EDD78E4171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8285C-BFDA-C249-A9CF-73743D2EE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86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007" y="1146686"/>
            <a:ext cx="16844463" cy="4880071"/>
          </a:xfrm>
        </p:spPr>
        <p:txBody>
          <a:bodyPr anchor="b"/>
          <a:lstStyle>
            <a:lvl1pPr algn="l">
              <a:defRPr sz="658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17802" y="1146688"/>
            <a:ext cx="28622250" cy="24580364"/>
          </a:xfrm>
        </p:spPr>
        <p:txBody>
          <a:bodyPr/>
          <a:lstStyle>
            <a:lvl1pPr>
              <a:defRPr sz="10562"/>
            </a:lvl1pPr>
            <a:lvl2pPr>
              <a:defRPr sz="9257"/>
            </a:lvl2pPr>
            <a:lvl3pPr>
              <a:defRPr sz="7893"/>
            </a:lvl3pPr>
            <a:lvl4pPr>
              <a:defRPr sz="6587"/>
            </a:lvl4pPr>
            <a:lvl5pPr>
              <a:defRPr sz="6587"/>
            </a:lvl5pPr>
            <a:lvl6pPr>
              <a:defRPr sz="6587"/>
            </a:lvl6pPr>
            <a:lvl7pPr>
              <a:defRPr sz="6587"/>
            </a:lvl7pPr>
            <a:lvl8pPr>
              <a:defRPr sz="6587"/>
            </a:lvl8pPr>
            <a:lvl9pPr>
              <a:defRPr sz="658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007" y="6026762"/>
            <a:ext cx="16844463" cy="19700293"/>
          </a:xfrm>
        </p:spPr>
        <p:txBody>
          <a:bodyPr/>
          <a:lstStyle>
            <a:lvl1pPr marL="0" indent="0">
              <a:buNone/>
              <a:defRPr sz="4628"/>
            </a:lvl1pPr>
            <a:lvl2pPr marL="1507830" indent="0">
              <a:buNone/>
              <a:defRPr sz="3975"/>
            </a:lvl2pPr>
            <a:lvl3pPr marL="3015658" indent="0">
              <a:buNone/>
              <a:defRPr sz="3322"/>
            </a:lvl3pPr>
            <a:lvl4pPr marL="4523489" indent="0">
              <a:buNone/>
              <a:defRPr sz="2968"/>
            </a:lvl4pPr>
            <a:lvl5pPr marL="6031319" indent="0">
              <a:buNone/>
              <a:defRPr sz="2968"/>
            </a:lvl5pPr>
            <a:lvl6pPr marL="7539148" indent="0">
              <a:buNone/>
              <a:defRPr sz="2968"/>
            </a:lvl6pPr>
            <a:lvl7pPr marL="9046978" indent="0">
              <a:buNone/>
              <a:defRPr sz="2968"/>
            </a:lvl7pPr>
            <a:lvl8pPr marL="10554807" indent="0">
              <a:buNone/>
              <a:defRPr sz="2968"/>
            </a:lvl8pPr>
            <a:lvl9pPr marL="12062637" indent="0">
              <a:buNone/>
              <a:defRPr sz="2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3F68E-A82E-724F-9348-B3EDD78E4171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8285C-BFDA-C249-A9CF-73743D2EE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997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5570" y="20160297"/>
            <a:ext cx="30720030" cy="2380038"/>
          </a:xfrm>
        </p:spPr>
        <p:txBody>
          <a:bodyPr anchor="b"/>
          <a:lstStyle>
            <a:lvl1pPr algn="l">
              <a:defRPr sz="658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5570" y="2573376"/>
            <a:ext cx="30720030" cy="17280255"/>
          </a:xfrm>
        </p:spPr>
        <p:txBody>
          <a:bodyPr/>
          <a:lstStyle>
            <a:lvl1pPr marL="0" indent="0">
              <a:buNone/>
              <a:defRPr sz="10562"/>
            </a:lvl1pPr>
            <a:lvl2pPr marL="1507830" indent="0">
              <a:buNone/>
              <a:defRPr sz="9257"/>
            </a:lvl2pPr>
            <a:lvl3pPr marL="3015658" indent="0">
              <a:buNone/>
              <a:defRPr sz="7893"/>
            </a:lvl3pPr>
            <a:lvl4pPr marL="4523489" indent="0">
              <a:buNone/>
              <a:defRPr sz="6587"/>
            </a:lvl4pPr>
            <a:lvl5pPr marL="6031319" indent="0">
              <a:buNone/>
              <a:defRPr sz="6587"/>
            </a:lvl5pPr>
            <a:lvl6pPr marL="7539148" indent="0">
              <a:buNone/>
              <a:defRPr sz="6587"/>
            </a:lvl6pPr>
            <a:lvl7pPr marL="9046978" indent="0">
              <a:buNone/>
              <a:defRPr sz="6587"/>
            </a:lvl7pPr>
            <a:lvl8pPr marL="10554807" indent="0">
              <a:buNone/>
              <a:defRPr sz="6587"/>
            </a:lvl8pPr>
            <a:lvl9pPr marL="12062637" indent="0">
              <a:buNone/>
              <a:defRPr sz="658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5570" y="22540337"/>
            <a:ext cx="30720030" cy="3380047"/>
          </a:xfrm>
        </p:spPr>
        <p:txBody>
          <a:bodyPr/>
          <a:lstStyle>
            <a:lvl1pPr marL="0" indent="0">
              <a:buNone/>
              <a:defRPr sz="4628"/>
            </a:lvl1pPr>
            <a:lvl2pPr marL="1507830" indent="0">
              <a:buNone/>
              <a:defRPr sz="3975"/>
            </a:lvl2pPr>
            <a:lvl3pPr marL="3015658" indent="0">
              <a:buNone/>
              <a:defRPr sz="3322"/>
            </a:lvl3pPr>
            <a:lvl4pPr marL="4523489" indent="0">
              <a:buNone/>
              <a:defRPr sz="2968"/>
            </a:lvl4pPr>
            <a:lvl5pPr marL="6031319" indent="0">
              <a:buNone/>
              <a:defRPr sz="2968"/>
            </a:lvl5pPr>
            <a:lvl6pPr marL="7539148" indent="0">
              <a:buNone/>
              <a:defRPr sz="2968"/>
            </a:lvl6pPr>
            <a:lvl7pPr marL="9046978" indent="0">
              <a:buNone/>
              <a:defRPr sz="2968"/>
            </a:lvl7pPr>
            <a:lvl8pPr marL="10554807" indent="0">
              <a:buNone/>
              <a:defRPr sz="2968"/>
            </a:lvl8pPr>
            <a:lvl9pPr marL="12062637" indent="0">
              <a:buNone/>
              <a:defRPr sz="2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3F68E-A82E-724F-9348-B3EDD78E4171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8285C-BFDA-C249-A9CF-73743D2EE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33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60003" y="1153351"/>
            <a:ext cx="46080046" cy="4800072"/>
          </a:xfrm>
          <a:prstGeom prst="rect">
            <a:avLst/>
          </a:prstGeom>
        </p:spPr>
        <p:txBody>
          <a:bodyPr vert="horz" lIns="508196" tIns="254098" rIns="508196" bIns="25409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003" y="6720102"/>
            <a:ext cx="46080046" cy="19006949"/>
          </a:xfrm>
          <a:prstGeom prst="rect">
            <a:avLst/>
          </a:prstGeom>
        </p:spPr>
        <p:txBody>
          <a:bodyPr vert="horz" lIns="508196" tIns="254098" rIns="508196" bIns="25409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60003" y="26693729"/>
            <a:ext cx="11946678" cy="1533356"/>
          </a:xfrm>
          <a:prstGeom prst="rect">
            <a:avLst/>
          </a:prstGeom>
        </p:spPr>
        <p:txBody>
          <a:bodyPr vert="horz" lIns="508196" tIns="254098" rIns="508196" bIns="254098" rtlCol="0" anchor="ctr"/>
          <a:lstStyle>
            <a:lvl1pPr algn="l">
              <a:defRPr sz="3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3F68E-A82E-724F-9348-B3EDD78E4171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93351" y="26693729"/>
            <a:ext cx="16213349" cy="1533356"/>
          </a:xfrm>
          <a:prstGeom prst="rect">
            <a:avLst/>
          </a:prstGeom>
        </p:spPr>
        <p:txBody>
          <a:bodyPr vert="horz" lIns="508196" tIns="254098" rIns="508196" bIns="254098" rtlCol="0" anchor="ctr"/>
          <a:lstStyle>
            <a:lvl1pPr algn="ctr">
              <a:defRPr sz="3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693370" y="26693729"/>
            <a:ext cx="11946678" cy="1533356"/>
          </a:xfrm>
          <a:prstGeom prst="rect">
            <a:avLst/>
          </a:prstGeom>
        </p:spPr>
        <p:txBody>
          <a:bodyPr vert="horz" lIns="508196" tIns="254098" rIns="508196" bIns="254098" rtlCol="0" anchor="ctr"/>
          <a:lstStyle>
            <a:lvl1pPr algn="r">
              <a:defRPr sz="3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8285C-BFDA-C249-A9CF-73743D2EE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13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507830" rtl="0" eaLnBrk="1" latinLnBrk="0" hangingPunct="1">
        <a:spcBef>
          <a:spcPct val="0"/>
        </a:spcBef>
        <a:buNone/>
        <a:defRPr sz="1453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30873" indent="-1130873" algn="l" defTabSz="1507830" rtl="0" eaLnBrk="1" latinLnBrk="0" hangingPunct="1">
        <a:spcBef>
          <a:spcPct val="20000"/>
        </a:spcBef>
        <a:buFont typeface="Arial"/>
        <a:buChar char="•"/>
        <a:defRPr sz="10562" kern="1200">
          <a:solidFill>
            <a:schemeClr val="tx1"/>
          </a:solidFill>
          <a:latin typeface="+mn-lt"/>
          <a:ea typeface="+mn-ea"/>
          <a:cs typeface="+mn-cs"/>
        </a:defRPr>
      </a:lvl1pPr>
      <a:lvl2pPr marL="2450223" indent="-942393" algn="l" defTabSz="1507830" rtl="0" eaLnBrk="1" latinLnBrk="0" hangingPunct="1">
        <a:spcBef>
          <a:spcPct val="20000"/>
        </a:spcBef>
        <a:buFont typeface="Arial"/>
        <a:buChar char="–"/>
        <a:defRPr sz="9257" kern="1200">
          <a:solidFill>
            <a:schemeClr val="tx1"/>
          </a:solidFill>
          <a:latin typeface="+mn-lt"/>
          <a:ea typeface="+mn-ea"/>
          <a:cs typeface="+mn-cs"/>
        </a:defRPr>
      </a:lvl2pPr>
      <a:lvl3pPr marL="3769574" indent="-753916" algn="l" defTabSz="1507830" rtl="0" eaLnBrk="1" latinLnBrk="0" hangingPunct="1">
        <a:spcBef>
          <a:spcPct val="20000"/>
        </a:spcBef>
        <a:buFont typeface="Arial"/>
        <a:buChar char="•"/>
        <a:defRPr sz="7893" kern="1200">
          <a:solidFill>
            <a:schemeClr val="tx1"/>
          </a:solidFill>
          <a:latin typeface="+mn-lt"/>
          <a:ea typeface="+mn-ea"/>
          <a:cs typeface="+mn-cs"/>
        </a:defRPr>
      </a:lvl3pPr>
      <a:lvl4pPr marL="5277404" indent="-753916" algn="l" defTabSz="1507830" rtl="0" eaLnBrk="1" latinLnBrk="0" hangingPunct="1">
        <a:spcBef>
          <a:spcPct val="20000"/>
        </a:spcBef>
        <a:buFont typeface="Arial"/>
        <a:buChar char="–"/>
        <a:defRPr sz="6587" kern="1200">
          <a:solidFill>
            <a:schemeClr val="tx1"/>
          </a:solidFill>
          <a:latin typeface="+mn-lt"/>
          <a:ea typeface="+mn-ea"/>
          <a:cs typeface="+mn-cs"/>
        </a:defRPr>
      </a:lvl4pPr>
      <a:lvl5pPr marL="6785234" indent="-753916" algn="l" defTabSz="1507830" rtl="0" eaLnBrk="1" latinLnBrk="0" hangingPunct="1">
        <a:spcBef>
          <a:spcPct val="20000"/>
        </a:spcBef>
        <a:buFont typeface="Arial"/>
        <a:buChar char="»"/>
        <a:defRPr sz="6587" kern="1200">
          <a:solidFill>
            <a:schemeClr val="tx1"/>
          </a:solidFill>
          <a:latin typeface="+mn-lt"/>
          <a:ea typeface="+mn-ea"/>
          <a:cs typeface="+mn-cs"/>
        </a:defRPr>
      </a:lvl5pPr>
      <a:lvl6pPr marL="8293063" indent="-753916" algn="l" defTabSz="1507830" rtl="0" eaLnBrk="1" latinLnBrk="0" hangingPunct="1">
        <a:spcBef>
          <a:spcPct val="20000"/>
        </a:spcBef>
        <a:buFont typeface="Arial"/>
        <a:buChar char="•"/>
        <a:defRPr sz="6587" kern="1200">
          <a:solidFill>
            <a:schemeClr val="tx1"/>
          </a:solidFill>
          <a:latin typeface="+mn-lt"/>
          <a:ea typeface="+mn-ea"/>
          <a:cs typeface="+mn-cs"/>
        </a:defRPr>
      </a:lvl6pPr>
      <a:lvl7pPr marL="9800891" indent="-753916" algn="l" defTabSz="1507830" rtl="0" eaLnBrk="1" latinLnBrk="0" hangingPunct="1">
        <a:spcBef>
          <a:spcPct val="20000"/>
        </a:spcBef>
        <a:buFont typeface="Arial"/>
        <a:buChar char="•"/>
        <a:defRPr sz="6587" kern="1200">
          <a:solidFill>
            <a:schemeClr val="tx1"/>
          </a:solidFill>
          <a:latin typeface="+mn-lt"/>
          <a:ea typeface="+mn-ea"/>
          <a:cs typeface="+mn-cs"/>
        </a:defRPr>
      </a:lvl7pPr>
      <a:lvl8pPr marL="11308723" indent="-753916" algn="l" defTabSz="1507830" rtl="0" eaLnBrk="1" latinLnBrk="0" hangingPunct="1">
        <a:spcBef>
          <a:spcPct val="20000"/>
        </a:spcBef>
        <a:buFont typeface="Arial"/>
        <a:buChar char="•"/>
        <a:defRPr sz="6587" kern="1200">
          <a:solidFill>
            <a:schemeClr val="tx1"/>
          </a:solidFill>
          <a:latin typeface="+mn-lt"/>
          <a:ea typeface="+mn-ea"/>
          <a:cs typeface="+mn-cs"/>
        </a:defRPr>
      </a:lvl8pPr>
      <a:lvl9pPr marL="12816553" indent="-753916" algn="l" defTabSz="1507830" rtl="0" eaLnBrk="1" latinLnBrk="0" hangingPunct="1">
        <a:spcBef>
          <a:spcPct val="20000"/>
        </a:spcBef>
        <a:buFont typeface="Arial"/>
        <a:buChar char="•"/>
        <a:defRPr sz="658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30" rtl="0" eaLnBrk="1" latinLnBrk="0" hangingPunct="1">
        <a:defRPr sz="5934" kern="1200">
          <a:solidFill>
            <a:schemeClr val="tx1"/>
          </a:solidFill>
          <a:latin typeface="+mn-lt"/>
          <a:ea typeface="+mn-ea"/>
          <a:cs typeface="+mn-cs"/>
        </a:defRPr>
      </a:lvl1pPr>
      <a:lvl2pPr marL="1507830" algn="l" defTabSz="1507830" rtl="0" eaLnBrk="1" latinLnBrk="0" hangingPunct="1">
        <a:defRPr sz="5934" kern="1200">
          <a:solidFill>
            <a:schemeClr val="tx1"/>
          </a:solidFill>
          <a:latin typeface="+mn-lt"/>
          <a:ea typeface="+mn-ea"/>
          <a:cs typeface="+mn-cs"/>
        </a:defRPr>
      </a:lvl2pPr>
      <a:lvl3pPr marL="3015658" algn="l" defTabSz="1507830" rtl="0" eaLnBrk="1" latinLnBrk="0" hangingPunct="1">
        <a:defRPr sz="5934" kern="1200">
          <a:solidFill>
            <a:schemeClr val="tx1"/>
          </a:solidFill>
          <a:latin typeface="+mn-lt"/>
          <a:ea typeface="+mn-ea"/>
          <a:cs typeface="+mn-cs"/>
        </a:defRPr>
      </a:lvl3pPr>
      <a:lvl4pPr marL="4523489" algn="l" defTabSz="1507830" rtl="0" eaLnBrk="1" latinLnBrk="0" hangingPunct="1">
        <a:defRPr sz="5934" kern="1200">
          <a:solidFill>
            <a:schemeClr val="tx1"/>
          </a:solidFill>
          <a:latin typeface="+mn-lt"/>
          <a:ea typeface="+mn-ea"/>
          <a:cs typeface="+mn-cs"/>
        </a:defRPr>
      </a:lvl4pPr>
      <a:lvl5pPr marL="6031319" algn="l" defTabSz="1507830" rtl="0" eaLnBrk="1" latinLnBrk="0" hangingPunct="1">
        <a:defRPr sz="5934" kern="1200">
          <a:solidFill>
            <a:schemeClr val="tx1"/>
          </a:solidFill>
          <a:latin typeface="+mn-lt"/>
          <a:ea typeface="+mn-ea"/>
          <a:cs typeface="+mn-cs"/>
        </a:defRPr>
      </a:lvl5pPr>
      <a:lvl6pPr marL="7539148" algn="l" defTabSz="1507830" rtl="0" eaLnBrk="1" latinLnBrk="0" hangingPunct="1">
        <a:defRPr sz="5934" kern="1200">
          <a:solidFill>
            <a:schemeClr val="tx1"/>
          </a:solidFill>
          <a:latin typeface="+mn-lt"/>
          <a:ea typeface="+mn-ea"/>
          <a:cs typeface="+mn-cs"/>
        </a:defRPr>
      </a:lvl6pPr>
      <a:lvl7pPr marL="9046978" algn="l" defTabSz="1507830" rtl="0" eaLnBrk="1" latinLnBrk="0" hangingPunct="1">
        <a:defRPr sz="5934" kern="1200">
          <a:solidFill>
            <a:schemeClr val="tx1"/>
          </a:solidFill>
          <a:latin typeface="+mn-lt"/>
          <a:ea typeface="+mn-ea"/>
          <a:cs typeface="+mn-cs"/>
        </a:defRPr>
      </a:lvl7pPr>
      <a:lvl8pPr marL="10554807" algn="l" defTabSz="1507830" rtl="0" eaLnBrk="1" latinLnBrk="0" hangingPunct="1">
        <a:defRPr sz="5934" kern="1200">
          <a:solidFill>
            <a:schemeClr val="tx1"/>
          </a:solidFill>
          <a:latin typeface="+mn-lt"/>
          <a:ea typeface="+mn-ea"/>
          <a:cs typeface="+mn-cs"/>
        </a:defRPr>
      </a:lvl8pPr>
      <a:lvl9pPr marL="12062637" algn="l" defTabSz="1507830" rtl="0" eaLnBrk="1" latinLnBrk="0" hangingPunct="1">
        <a:defRPr sz="59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emf"/><Relationship Id="rId4" Type="http://schemas.openxmlformats.org/officeDocument/2006/relationships/image" Target="../media/image2.png"/><Relationship Id="rId9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113444" y="275032"/>
            <a:ext cx="50603684" cy="4856009"/>
          </a:xfrm>
          <a:prstGeom prst="roundRect">
            <a:avLst>
              <a:gd name="adj" fmla="val 7782"/>
            </a:avLst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47">
              <a:solidFill>
                <a:schemeClr val="tx1"/>
              </a:solidFill>
            </a:endParaRPr>
          </a:p>
        </p:txBody>
      </p:sp>
      <p:graphicFrame>
        <p:nvGraphicFramePr>
          <p:cNvPr id="8" name="Table 10">
            <a:extLst>
              <a:ext uri="{FF2B5EF4-FFF2-40B4-BE49-F238E27FC236}">
                <a16:creationId xmlns:a16="http://schemas.microsoft.com/office/drawing/2014/main" id="{CB70365F-88DD-4D82-B505-025D01F008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121442"/>
              </p:ext>
            </p:extLst>
          </p:nvPr>
        </p:nvGraphicFramePr>
        <p:xfrm>
          <a:off x="544114" y="3219901"/>
          <a:ext cx="11093458" cy="15078217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1093458">
                  <a:extLst>
                    <a:ext uri="{9D8B030D-6E8A-4147-A177-3AD203B41FA5}">
                      <a16:colId xmlns:a16="http://schemas.microsoft.com/office/drawing/2014/main" val="3531925424"/>
                    </a:ext>
                  </a:extLst>
                </a:gridCol>
              </a:tblGrid>
              <a:tr h="965835">
                <a:tc>
                  <a:txBody>
                    <a:bodyPr/>
                    <a:lstStyle/>
                    <a:p>
                      <a:pPr algn="ctr"/>
                      <a:r>
                        <a:rPr lang="en-SG" sz="5400" dirty="0"/>
                        <a:t>BACKGROUND</a:t>
                      </a:r>
                    </a:p>
                  </a:txBody>
                  <a:tcPr marL="91582" marR="91582" marT="45791" marB="45791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695987"/>
                  </a:ext>
                </a:extLst>
              </a:tr>
              <a:tr h="6400460">
                <a:tc>
                  <a:txBody>
                    <a:bodyPr/>
                    <a:lstStyle/>
                    <a:p>
                      <a:pPr marL="571500" indent="-571500" algn="just">
                        <a:buFont typeface="Arial" panose="020B0604020202020204" pitchFamily="34" charset="0"/>
                        <a:buChar char="•"/>
                      </a:pPr>
                      <a:r>
                        <a:rPr lang="en-AU" sz="4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Studies have shown high ceiling effects (CEs) in EQ-5D health profile data collected from general population surveys in Asia, including China. Such data in Asia is usually collected via face-to-face interviews. </a:t>
                      </a:r>
                    </a:p>
                    <a:p>
                      <a:pPr marL="571500" indent="-571500" algn="just">
                        <a:buFont typeface="Arial" panose="020B0604020202020204" pitchFamily="34" charset="0"/>
                        <a:buChar char="•"/>
                      </a:pPr>
                      <a:r>
                        <a:rPr lang="en-AU" sz="4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earlier research (Pan et al), we found non-standard interviewer modes were common when administering EQ-5D via face-to-face interviews in a large-scale health survey in China, such as skipping questions, altering question wording, choosing responses based on own interpretation of respondents’ narrative. Underlying reasons included:</a:t>
                      </a:r>
                    </a:p>
                    <a:p>
                      <a:pPr marL="1260000" lvl="1" indent="-571500" algn="l">
                        <a:buFont typeface="Courier New" panose="02070309020205020404" pitchFamily="49" charset="0"/>
                        <a:buChar char="o"/>
                      </a:pPr>
                      <a:r>
                        <a:rPr lang="en-AU" sz="4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interviewers used EQ-5D as an observer-assessment tool;</a:t>
                      </a:r>
                    </a:p>
                    <a:p>
                      <a:pPr marL="1260000" lvl="1" indent="-571500" algn="just">
                        <a:buFont typeface="Courier New" panose="02070309020205020404" pitchFamily="49" charset="0"/>
                        <a:buChar char="o"/>
                      </a:pPr>
                      <a:r>
                        <a:rPr lang="en-AU" sz="4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EQ-5D questionnaire appeared towards the end of lengthy surveys; </a:t>
                      </a:r>
                    </a:p>
                    <a:p>
                      <a:pPr marL="1260000" lvl="1" indent="-571500" algn="just">
                        <a:buFont typeface="Courier New" panose="02070309020205020404" pitchFamily="49" charset="0"/>
                        <a:buChar char="o"/>
                      </a:pPr>
                      <a:r>
                        <a:rPr lang="en-AU" sz="4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respondent’s level of patience affected interviewers’ behaviour. </a:t>
                      </a:r>
                    </a:p>
                    <a:p>
                      <a:pPr marL="571500" indent="-57150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4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Based on these findings, working in close collaboration with Nanjing CDC, we implemented two interventions in a general population health survey:</a:t>
                      </a:r>
                    </a:p>
                  </a:txBody>
                  <a:tcPr marL="91582" marR="91582" marT="45791" marB="45791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53255503"/>
                  </a:ext>
                </a:extLst>
              </a:tr>
            </a:tbl>
          </a:graphicData>
        </a:graphic>
      </p:graphicFrame>
      <p:graphicFrame>
        <p:nvGraphicFramePr>
          <p:cNvPr id="52" name="Table 10">
            <a:extLst>
              <a:ext uri="{FF2B5EF4-FFF2-40B4-BE49-F238E27FC236}">
                <a16:creationId xmlns:a16="http://schemas.microsoft.com/office/drawing/2014/main" id="{E45F02E2-359B-4CC2-9C94-F25C2E02FD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142101"/>
              </p:ext>
            </p:extLst>
          </p:nvPr>
        </p:nvGraphicFramePr>
        <p:xfrm>
          <a:off x="831357" y="23833260"/>
          <a:ext cx="10806215" cy="2667284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0806215">
                  <a:extLst>
                    <a:ext uri="{9D8B030D-6E8A-4147-A177-3AD203B41FA5}">
                      <a16:colId xmlns:a16="http://schemas.microsoft.com/office/drawing/2014/main" val="3531925424"/>
                    </a:ext>
                  </a:extLst>
                </a:gridCol>
              </a:tblGrid>
              <a:tr h="700349">
                <a:tc>
                  <a:txBody>
                    <a:bodyPr/>
                    <a:lstStyle/>
                    <a:p>
                      <a:pPr marL="0" indent="0" algn="ctr" defTabSz="150783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SG" sz="5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AIMS</a:t>
                      </a:r>
                    </a:p>
                  </a:txBody>
                  <a:tcPr marL="91582" marR="91582" marT="45791" marB="45791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695987"/>
                  </a:ext>
                </a:extLst>
              </a:tr>
              <a:tr h="1342237">
                <a:tc>
                  <a:txBody>
                    <a:bodyPr/>
                    <a:lstStyle/>
                    <a:p>
                      <a:pPr marL="571500" marR="0" lvl="0" indent="-571500" algn="just" defTabSz="15078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3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 study aimed to evaluate the effects of the two interventions on reducing CEs.</a:t>
                      </a:r>
                      <a:endParaRPr lang="en-AU" sz="3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71500" indent="-571500" algn="just" defTabSz="150783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en-US" sz="3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582" marR="91582" marT="45791" marB="45791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53255503"/>
                  </a:ext>
                </a:extLst>
              </a:tr>
            </a:tbl>
          </a:graphicData>
        </a:graphic>
      </p:graphicFrame>
      <p:graphicFrame>
        <p:nvGraphicFramePr>
          <p:cNvPr id="53" name="Table 10">
            <a:extLst>
              <a:ext uri="{FF2B5EF4-FFF2-40B4-BE49-F238E27FC236}">
                <a16:creationId xmlns:a16="http://schemas.microsoft.com/office/drawing/2014/main" id="{A90C25C1-83BF-42A9-AD96-1A659967B6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349062"/>
              </p:ext>
            </p:extLst>
          </p:nvPr>
        </p:nvGraphicFramePr>
        <p:xfrm>
          <a:off x="12201258" y="3210917"/>
          <a:ext cx="17037597" cy="9096724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7037597">
                  <a:extLst>
                    <a:ext uri="{9D8B030D-6E8A-4147-A177-3AD203B41FA5}">
                      <a16:colId xmlns:a16="http://schemas.microsoft.com/office/drawing/2014/main" val="3531925424"/>
                    </a:ext>
                  </a:extLst>
                </a:gridCol>
              </a:tblGrid>
              <a:tr h="986587">
                <a:tc>
                  <a:txBody>
                    <a:bodyPr/>
                    <a:lstStyle/>
                    <a:p>
                      <a:pPr algn="ctr"/>
                      <a:r>
                        <a:rPr lang="en-SG" sz="5400" dirty="0"/>
                        <a:t>METHODS</a:t>
                      </a:r>
                      <a:endParaRPr lang="en-SG" sz="6000" dirty="0"/>
                    </a:p>
                  </a:txBody>
                  <a:tcPr marL="91582" marR="91582" marT="45791" marB="45791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695987"/>
                  </a:ext>
                </a:extLst>
              </a:tr>
              <a:tr h="8110137"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n-GB" sz="4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Study setting </a:t>
                      </a: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4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population health survey was conducted in 6 regions of Nanjing (China) in 2023, with approximately 10,000</a:t>
                      </a:r>
                      <a:r>
                        <a:rPr lang="en-AU" sz="4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4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adults from each region</a:t>
                      </a: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4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EQ-5D-5L (5L) interviewer-administered version was used. </a:t>
                      </a:r>
                      <a:endParaRPr lang="en-AU" sz="4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n-GB" sz="4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Intervention and Control Groups (Sites)</a:t>
                      </a:r>
                    </a:p>
                    <a:p>
                      <a:pPr marL="571500" indent="-57150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4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selected similar sites from each region as intervention and control groups: </a:t>
                      </a:r>
                      <a:endParaRPr lang="en-GB" sz="37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582" marR="91582" marT="45791" marB="45791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53255503"/>
                  </a:ext>
                </a:extLst>
              </a:tr>
            </a:tbl>
          </a:graphicData>
        </a:graphic>
      </p:graphicFrame>
      <p:graphicFrame>
        <p:nvGraphicFramePr>
          <p:cNvPr id="56" name="Table 10">
            <a:extLst>
              <a:ext uri="{FF2B5EF4-FFF2-40B4-BE49-F238E27FC236}">
                <a16:creationId xmlns:a16="http://schemas.microsoft.com/office/drawing/2014/main" id="{8FD41A7A-BAD1-4FB6-81AE-DD04295023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645333"/>
              </p:ext>
            </p:extLst>
          </p:nvPr>
        </p:nvGraphicFramePr>
        <p:xfrm>
          <a:off x="29632473" y="3168840"/>
          <a:ext cx="21208772" cy="6498188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1208772">
                  <a:extLst>
                    <a:ext uri="{9D8B030D-6E8A-4147-A177-3AD203B41FA5}">
                      <a16:colId xmlns:a16="http://schemas.microsoft.com/office/drawing/2014/main" val="3531925424"/>
                    </a:ext>
                  </a:extLst>
                </a:gridCol>
              </a:tblGrid>
              <a:tr h="996406">
                <a:tc>
                  <a:txBody>
                    <a:bodyPr/>
                    <a:lstStyle/>
                    <a:p>
                      <a:pPr algn="ctr"/>
                      <a:r>
                        <a:rPr lang="en-SG" sz="5400" dirty="0"/>
                        <a:t>RESULTS</a:t>
                      </a:r>
                    </a:p>
                  </a:txBody>
                  <a:tcPr marL="91582" marR="91582" marT="45791" marB="45791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695987"/>
                  </a:ext>
                </a:extLst>
              </a:tr>
              <a:tr h="763946">
                <a:tc>
                  <a:txBody>
                    <a:bodyPr/>
                    <a:lstStyle/>
                    <a:p>
                      <a:pPr marL="0" marR="0" lvl="0" indent="0" algn="just" defTabSz="15078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3800" b="1" i="0" dirty="0">
                          <a:solidFill>
                            <a:schemeClr val="tx1"/>
                          </a:solidFill>
                          <a:cs typeface="Arial"/>
                        </a:rPr>
                        <a:t>Sample Characteristics &amp; </a:t>
                      </a:r>
                      <a:r>
                        <a:rPr lang="en-US" sz="38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CEs by study group</a:t>
                      </a:r>
                    </a:p>
                    <a:p>
                      <a:pPr marL="0" marR="0" lvl="0" indent="0" algn="just" defTabSz="15078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4000" b="1" i="0" dirty="0">
                        <a:solidFill>
                          <a:schemeClr val="tx1"/>
                        </a:solidFill>
                        <a:cs typeface="Arial"/>
                      </a:endParaRPr>
                    </a:p>
                    <a:p>
                      <a:pPr marL="0" marR="0" lvl="0" indent="0" algn="just" defTabSz="15078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4000" b="1" i="0" dirty="0">
                        <a:solidFill>
                          <a:srgbClr val="FF0000"/>
                        </a:solidFill>
                        <a:cs typeface="Arial"/>
                      </a:endParaRPr>
                    </a:p>
                    <a:p>
                      <a:pPr marL="0" marR="0" lvl="0" indent="0" algn="just" defTabSz="15078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4000" i="1" dirty="0">
                        <a:solidFill>
                          <a:schemeClr val="tx1"/>
                        </a:solidFill>
                        <a:cs typeface="Arial"/>
                      </a:endParaRPr>
                    </a:p>
                    <a:p>
                      <a:pPr marL="0" marR="0" lvl="0" indent="0" algn="just" defTabSz="15078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4000" i="1" dirty="0">
                        <a:solidFill>
                          <a:schemeClr val="tx1"/>
                        </a:solidFill>
                        <a:cs typeface="Arial"/>
                      </a:endParaRPr>
                    </a:p>
                    <a:p>
                      <a:pPr marL="0" marR="0" lvl="0" indent="0" algn="just" defTabSz="15078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4000" i="1" dirty="0">
                        <a:solidFill>
                          <a:schemeClr val="tx1"/>
                        </a:solidFill>
                        <a:cs typeface="Arial"/>
                      </a:endParaRPr>
                    </a:p>
                    <a:p>
                      <a:pPr marL="0" marR="0" lvl="0" indent="0" algn="just" defTabSz="15078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4000" i="1" dirty="0">
                        <a:solidFill>
                          <a:schemeClr val="tx1"/>
                        </a:solidFill>
                        <a:cs typeface="Arial"/>
                      </a:endParaRPr>
                    </a:p>
                    <a:p>
                      <a:pPr marL="0" marR="0" lvl="0" indent="0" algn="just" defTabSz="15078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4000" i="1" dirty="0">
                        <a:solidFill>
                          <a:schemeClr val="tx1"/>
                        </a:solidFill>
                        <a:cs typeface="Arial"/>
                      </a:endParaRPr>
                    </a:p>
                    <a:p>
                      <a:pPr marL="0" marR="0" lvl="0" indent="0" algn="just" defTabSz="15078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3700" b="1" kern="0" dirty="0">
                          <a:effectLst/>
                        </a:rPr>
                        <a:t>Average treatment effects on the treated (ATT) of the strategies on CEs (Propensity-Score Kernel Matching)</a:t>
                      </a:r>
                      <a:endParaRPr lang="en-AU" sz="3700" b="1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582" marR="91582" marT="45791" marB="45791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53255503"/>
                  </a:ext>
                </a:extLst>
              </a:tr>
            </a:tbl>
          </a:graphicData>
        </a:graphic>
      </p:graphicFrame>
      <p:graphicFrame>
        <p:nvGraphicFramePr>
          <p:cNvPr id="61" name="Table 10">
            <a:extLst>
              <a:ext uri="{FF2B5EF4-FFF2-40B4-BE49-F238E27FC236}">
                <a16:creationId xmlns:a16="http://schemas.microsoft.com/office/drawing/2014/main" id="{84CDC280-C9A3-41AC-8940-8D7866F111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92072"/>
              </p:ext>
            </p:extLst>
          </p:nvPr>
        </p:nvGraphicFramePr>
        <p:xfrm>
          <a:off x="0" y="28342408"/>
          <a:ext cx="51188157" cy="2042586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51188157">
                  <a:extLst>
                    <a:ext uri="{9D8B030D-6E8A-4147-A177-3AD203B41FA5}">
                      <a16:colId xmlns:a16="http://schemas.microsoft.com/office/drawing/2014/main" val="3531925424"/>
                    </a:ext>
                  </a:extLst>
                </a:gridCol>
              </a:tblGrid>
              <a:tr h="243900">
                <a:tc>
                  <a:txBody>
                    <a:bodyPr/>
                    <a:lstStyle/>
                    <a:p>
                      <a:pPr algn="ctr"/>
                      <a:r>
                        <a:rPr lang="en-SG" sz="2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Funding: </a:t>
                      </a:r>
                      <a:r>
                        <a:rPr lang="en-SG" sz="2800" b="0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EuroQol</a:t>
                      </a:r>
                      <a:r>
                        <a:rPr lang="en-SG" sz="2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Research Foundation – EQ-370-RA. Views expressed are those of the authors and are not necessarily those of the </a:t>
                      </a:r>
                      <a:r>
                        <a:rPr lang="en-SG" sz="2800" b="0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EuroQol</a:t>
                      </a:r>
                      <a:r>
                        <a:rPr lang="en-SG" sz="2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Research Foundation.</a:t>
                      </a:r>
                    </a:p>
                  </a:txBody>
                  <a:tcPr marL="91582" marR="91582" marT="45791" marB="45791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695987"/>
                  </a:ext>
                </a:extLst>
              </a:tr>
              <a:tr h="373939">
                <a:tc>
                  <a:txBody>
                    <a:bodyPr/>
                    <a:lstStyle/>
                    <a:p>
                      <a:endParaRPr lang="en-SG" sz="44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582" marR="91582" marT="45791" marB="45791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53255503"/>
                  </a:ext>
                </a:extLst>
              </a:tr>
              <a:tr h="373939">
                <a:tc>
                  <a:txBody>
                    <a:bodyPr/>
                    <a:lstStyle/>
                    <a:p>
                      <a:endParaRPr lang="en-SG" sz="44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582" marR="91582" marT="45791" marB="45791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153378"/>
                  </a:ext>
                </a:extLst>
              </a:tr>
            </a:tbl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205851B3-2051-4D19-2906-082F659164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1844" r="11826" b="73756"/>
          <a:stretch/>
        </p:blipFill>
        <p:spPr>
          <a:xfrm>
            <a:off x="-9035" y="-107995"/>
            <a:ext cx="51200051" cy="1865684"/>
          </a:xfrm>
          <a:prstGeom prst="rect">
            <a:avLst/>
          </a:prstGeom>
          <a:solidFill>
            <a:schemeClr val="bg1">
              <a:alpha val="7878"/>
            </a:schemeClr>
          </a:solidFill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8F8D5B8-819D-1768-595C-1FEBD2BDB4E1}"/>
              </a:ext>
            </a:extLst>
          </p:cNvPr>
          <p:cNvSpPr txBox="1"/>
          <p:nvPr/>
        </p:nvSpPr>
        <p:spPr>
          <a:xfrm>
            <a:off x="4069633" y="223866"/>
            <a:ext cx="4922344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8000" b="1" i="1" dirty="0">
                <a:latin typeface="+mj-lt"/>
                <a:cs typeface="Times New Roman" panose="02020603050405020304" pitchFamily="18" charset="0"/>
              </a:rPr>
              <a:t>Can ceiling effects of EQ-5D in population health surveys in China be reduced? An evaluation of two strategies.</a:t>
            </a:r>
            <a:endParaRPr lang="en-US" sz="8000" b="1" i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0BAB13-DE68-AE72-3E87-5F32D3D687CC}"/>
              </a:ext>
            </a:extLst>
          </p:cNvPr>
          <p:cNvSpPr txBox="1"/>
          <p:nvPr/>
        </p:nvSpPr>
        <p:spPr>
          <a:xfrm>
            <a:off x="95720" y="1717391"/>
            <a:ext cx="51200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"/>
              </a:spcBef>
            </a:pPr>
            <a:r>
              <a:rPr lang="en-GB" sz="4800" kern="0" dirty="0">
                <a:latin typeface="+mj-lt"/>
                <a:ea typeface="Dotum" panose="020B0600000101010101" pitchFamily="34" charset="-127"/>
                <a:cs typeface="Dreaming Outloud Pro" panose="020F0502020204030204" pitchFamily="34" charset="0"/>
              </a:rPr>
              <a:t>Tianxin Pan</a:t>
            </a:r>
            <a:r>
              <a:rPr lang="en-SG" sz="4800" kern="0" baseline="30000" dirty="0">
                <a:latin typeface="+mj-lt"/>
                <a:ea typeface="Dotum" panose="020B0600000101010101" pitchFamily="34" charset="-127"/>
                <a:cs typeface="Dreaming Outloud Pro" panose="020F0502020204030204" pitchFamily="34" charset="0"/>
              </a:rPr>
              <a:t>1</a:t>
            </a:r>
            <a:r>
              <a:rPr lang="en-GB" sz="4800" kern="0" dirty="0">
                <a:latin typeface="+mj-lt"/>
                <a:ea typeface="Dotum" panose="020B0600000101010101" pitchFamily="34" charset="-127"/>
                <a:cs typeface="Dreaming Outloud Pro" panose="020F0502020204030204" pitchFamily="34" charset="0"/>
              </a:rPr>
              <a:t>, Xin Hong</a:t>
            </a:r>
            <a:r>
              <a:rPr lang="en-SG" sz="4800" kern="0" baseline="30000" dirty="0">
                <a:latin typeface="+mj-lt"/>
                <a:ea typeface="Dotum" panose="020B0600000101010101" pitchFamily="34" charset="-127"/>
                <a:cs typeface="Dreaming Outloud Pro" panose="020F0502020204030204" pitchFamily="34" charset="0"/>
              </a:rPr>
              <a:t>2</a:t>
            </a:r>
            <a:r>
              <a:rPr lang="en-GB" sz="4800" kern="0" dirty="0">
                <a:latin typeface="+mj-lt"/>
                <a:ea typeface="Dotum" panose="020B0600000101010101" pitchFamily="34" charset="-127"/>
                <a:cs typeface="Dreaming Outloud Pro" panose="020F0502020204030204" pitchFamily="34" charset="0"/>
              </a:rPr>
              <a:t>, Jie Wu</a:t>
            </a:r>
            <a:r>
              <a:rPr lang="en-SG" sz="4800" kern="0" baseline="30000" dirty="0">
                <a:latin typeface="+mj-lt"/>
                <a:ea typeface="Dotum" panose="020B0600000101010101" pitchFamily="34" charset="-127"/>
                <a:cs typeface="Dreaming Outloud Pro" panose="020F0502020204030204" pitchFamily="34" charset="0"/>
              </a:rPr>
              <a:t> 2</a:t>
            </a:r>
            <a:r>
              <a:rPr lang="en-GB" sz="4800" kern="0" dirty="0">
                <a:latin typeface="+mj-lt"/>
                <a:ea typeface="Dotum" panose="020B0600000101010101" pitchFamily="34" charset="-127"/>
                <a:cs typeface="Dreaming Outloud Pro" panose="020F0502020204030204" pitchFamily="34" charset="0"/>
              </a:rPr>
              <a:t>, Chao Li</a:t>
            </a:r>
            <a:r>
              <a:rPr lang="en-SG" sz="4800" kern="0" baseline="30000" dirty="0">
                <a:latin typeface="+mj-lt"/>
                <a:ea typeface="Dotum" panose="020B0600000101010101" pitchFamily="34" charset="-127"/>
                <a:cs typeface="Dreaming Outloud Pro" panose="020F0502020204030204" pitchFamily="34" charset="0"/>
              </a:rPr>
              <a:t> 2</a:t>
            </a:r>
            <a:r>
              <a:rPr lang="en-GB" sz="4800" kern="0" dirty="0">
                <a:latin typeface="+mj-lt"/>
                <a:ea typeface="Dotum" panose="020B0600000101010101" pitchFamily="34" charset="-127"/>
                <a:cs typeface="Dreaming Outloud Pro" panose="020F0502020204030204" pitchFamily="34" charset="0"/>
              </a:rPr>
              <a:t>, Nancy Devlin</a:t>
            </a:r>
            <a:r>
              <a:rPr lang="en-SG" sz="4800" kern="0" baseline="30000" dirty="0">
                <a:latin typeface="+mj-lt"/>
                <a:ea typeface="Dotum" panose="020B0600000101010101" pitchFamily="34" charset="-127"/>
                <a:cs typeface="Dreaming Outloud Pro" panose="020F0502020204030204" pitchFamily="34" charset="0"/>
              </a:rPr>
              <a:t>1</a:t>
            </a:r>
            <a:r>
              <a:rPr lang="en-GB" sz="4800" kern="0" dirty="0">
                <a:latin typeface="+mj-lt"/>
                <a:ea typeface="Dotum" panose="020B0600000101010101" pitchFamily="34" charset="-127"/>
                <a:cs typeface="Dreaming Outloud Pro" panose="020F0502020204030204" pitchFamily="34" charset="0"/>
              </a:rPr>
              <a:t>, Nan Luo</a:t>
            </a:r>
            <a:r>
              <a:rPr lang="en-SG" sz="4800" kern="0" baseline="30000" dirty="0">
                <a:latin typeface="+mj-lt"/>
                <a:ea typeface="Dotum" panose="020B0600000101010101" pitchFamily="34" charset="-127"/>
                <a:cs typeface="Dreaming Outloud Pro" panose="020F0502020204030204" pitchFamily="34" charset="0"/>
              </a:rPr>
              <a:t>3</a:t>
            </a:r>
            <a:endParaRPr lang="en-GB" sz="4800" kern="0" dirty="0">
              <a:latin typeface="+mj-lt"/>
              <a:ea typeface="Dotum" panose="020B0600000101010101" pitchFamily="34" charset="-127"/>
              <a:cs typeface="Dreaming Outloud Pro" panose="020F0502020204030204" pitchFamily="34" charset="0"/>
            </a:endParaRPr>
          </a:p>
          <a:p>
            <a:pPr algn="ctr">
              <a:spcBef>
                <a:spcPts val="2"/>
              </a:spcBef>
            </a:pPr>
            <a:r>
              <a:rPr lang="en-SG" sz="3200" kern="0" dirty="0">
                <a:latin typeface="+mj-lt"/>
                <a:ea typeface="Dotum" panose="020B0600000101010101" pitchFamily="34" charset="-127"/>
                <a:cs typeface="Dreaming Outloud Pro" panose="020F0502020204030204" pitchFamily="34" charset="0"/>
              </a:rPr>
              <a:t>1. University of Melbourne 2. Nanjing Centre for Disease Control and Prevention 3. National University of Singapore 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C1DA119-9D62-AD47-EA10-F49A530BCD63}"/>
              </a:ext>
            </a:extLst>
          </p:cNvPr>
          <p:cNvGrpSpPr/>
          <p:nvPr/>
        </p:nvGrpSpPr>
        <p:grpSpPr>
          <a:xfrm>
            <a:off x="1772981" y="18024957"/>
            <a:ext cx="3603836" cy="4230050"/>
            <a:chOff x="18903281" y="12502044"/>
            <a:chExt cx="7632848" cy="7632848"/>
          </a:xfrm>
        </p:grpSpPr>
        <p:pic>
          <p:nvPicPr>
            <p:cNvPr id="1026" name="Picture 2" descr="Training - Free business icons">
              <a:extLst>
                <a:ext uri="{FF2B5EF4-FFF2-40B4-BE49-F238E27FC236}">
                  <a16:creationId xmlns:a16="http://schemas.microsoft.com/office/drawing/2014/main" id="{34C2E13E-A2DA-77BA-E0B7-6EB4E306EA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03281" y="12502044"/>
              <a:ext cx="7632848" cy="7632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A blue text with a white background&#10;&#10;Description automatically generated">
              <a:extLst>
                <a:ext uri="{FF2B5EF4-FFF2-40B4-BE49-F238E27FC236}">
                  <a16:creationId xmlns:a16="http://schemas.microsoft.com/office/drawing/2014/main" id="{03A4BAFF-0BA5-29AA-FC02-990710371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474529" y="13535990"/>
              <a:ext cx="3125496" cy="974420"/>
            </a:xfrm>
            <a:prstGeom prst="rect">
              <a:avLst/>
            </a:prstGeom>
          </p:spPr>
        </p:pic>
      </p:grpSp>
      <p:sp>
        <p:nvSpPr>
          <p:cNvPr id="15" name="AutoShape 8" descr="Change Vector SVG Icon - SVG Repo">
            <a:extLst>
              <a:ext uri="{FF2B5EF4-FFF2-40B4-BE49-F238E27FC236}">
                <a16:creationId xmlns:a16="http://schemas.microsoft.com/office/drawing/2014/main" id="{9A63A4A9-E3CE-EE6E-7510-17AC4D6E86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616656" y="13457600"/>
            <a:ext cx="7313463" cy="731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DAC794F-1F81-A496-8A47-E9ECA3CC10A7}"/>
              </a:ext>
            </a:extLst>
          </p:cNvPr>
          <p:cNvGrpSpPr/>
          <p:nvPr/>
        </p:nvGrpSpPr>
        <p:grpSpPr>
          <a:xfrm>
            <a:off x="6589913" y="17863955"/>
            <a:ext cx="4711748" cy="4478015"/>
            <a:chOff x="18997539" y="13622093"/>
            <a:chExt cx="7054669" cy="6698206"/>
          </a:xfrm>
        </p:grpSpPr>
        <p:pic>
          <p:nvPicPr>
            <p:cNvPr id="1038" name="Picture 14" descr="App, choosing, excellent, mobile, online, questionnaire, tablet icon -  Download on Iconfinder">
              <a:extLst>
                <a:ext uri="{FF2B5EF4-FFF2-40B4-BE49-F238E27FC236}">
                  <a16:creationId xmlns:a16="http://schemas.microsoft.com/office/drawing/2014/main" id="{BC99B256-397C-7CB8-84FD-2FCF0553D5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97539" y="13622093"/>
              <a:ext cx="6698206" cy="6698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4BC5C7A-413D-3C31-9447-AACFE9621B7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683156" y="14616236"/>
              <a:ext cx="3404701" cy="1577962"/>
            </a:xfrm>
            <a:prstGeom prst="rect">
              <a:avLst/>
            </a:prstGeom>
          </p:spPr>
        </p:pic>
        <p:pic>
          <p:nvPicPr>
            <p:cNvPr id="22" name="Picture 21" descr="A blue text with a white background&#10;&#10;Description automatically generated">
              <a:extLst>
                <a:ext uri="{FF2B5EF4-FFF2-40B4-BE49-F238E27FC236}">
                  <a16:creationId xmlns:a16="http://schemas.microsoft.com/office/drawing/2014/main" id="{058C940E-1A3E-6CC1-4B65-748EC04340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0346"/>
            <a:stretch/>
          </p:blipFill>
          <p:spPr>
            <a:xfrm>
              <a:off x="22071633" y="17784588"/>
              <a:ext cx="1944216" cy="825778"/>
            </a:xfrm>
            <a:prstGeom prst="rect">
              <a:avLst/>
            </a:prstGeom>
          </p:spPr>
        </p:pic>
        <p:sp>
          <p:nvSpPr>
            <p:cNvPr id="29" name="Arrow: Curved Left 28">
              <a:extLst>
                <a:ext uri="{FF2B5EF4-FFF2-40B4-BE49-F238E27FC236}">
                  <a16:creationId xmlns:a16="http://schemas.microsoft.com/office/drawing/2014/main" id="{27E532D5-D4FD-8F44-FA80-FCEAC9646B83}"/>
                </a:ext>
              </a:extLst>
            </p:cNvPr>
            <p:cNvSpPr/>
            <p:nvPr/>
          </p:nvSpPr>
          <p:spPr>
            <a:xfrm rot="10800000" flipH="1">
              <a:off x="23927913" y="14643381"/>
              <a:ext cx="2124295" cy="3488004"/>
            </a:xfrm>
            <a:prstGeom prst="curvedLeftArrow">
              <a:avLst>
                <a:gd name="adj1" fmla="val 25000"/>
                <a:gd name="adj2" fmla="val 80094"/>
                <a:gd name="adj3" fmla="val 25000"/>
              </a:avLst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C621694A-A0A6-828E-7955-506629CDC395}"/>
              </a:ext>
            </a:extLst>
          </p:cNvPr>
          <p:cNvSpPr txBox="1"/>
          <p:nvPr/>
        </p:nvSpPr>
        <p:spPr>
          <a:xfrm>
            <a:off x="1177874" y="22141641"/>
            <a:ext cx="56580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u="none" strike="noStrike" kern="1200" dirty="0">
                <a:solidFill>
                  <a:srgbClr val="1F66B1"/>
                </a:solidFill>
                <a:effectLst/>
                <a:latin typeface="+mn-lt"/>
                <a:ea typeface="+mn-ea"/>
                <a:cs typeface="+mn-cs"/>
              </a:rPr>
              <a:t>(1) providing interviewer training on EQ-5D</a:t>
            </a:r>
            <a:endParaRPr lang="en-AU" sz="3600" b="1" dirty="0">
              <a:solidFill>
                <a:srgbClr val="1F66B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0531DC-2341-6D0E-FE74-2C29152C6BD0}"/>
              </a:ext>
            </a:extLst>
          </p:cNvPr>
          <p:cNvSpPr txBox="1"/>
          <p:nvPr/>
        </p:nvSpPr>
        <p:spPr>
          <a:xfrm>
            <a:off x="6278151" y="22113486"/>
            <a:ext cx="619489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206E4B"/>
                </a:solidFill>
              </a:rPr>
              <a:t>(</a:t>
            </a:r>
            <a:r>
              <a:rPr lang="en-US" sz="3600" b="1" i="0" u="none" strike="noStrike" kern="1200" dirty="0">
                <a:solidFill>
                  <a:srgbClr val="206E4B"/>
                </a:solidFill>
                <a:effectLst/>
                <a:latin typeface="+mn-lt"/>
                <a:ea typeface="+mn-ea"/>
                <a:cs typeface="+mn-cs"/>
              </a:rPr>
              <a:t>2) re-positioning the EQ-5D questionnaire to the beginning of survey form</a:t>
            </a:r>
            <a:endParaRPr lang="en-AU" sz="3600" b="1" dirty="0">
              <a:solidFill>
                <a:srgbClr val="206E4B"/>
              </a:solidFill>
            </a:endParaRPr>
          </a:p>
        </p:txBody>
      </p:sp>
      <p:grpSp>
        <p:nvGrpSpPr>
          <p:cNvPr id="1069" name="Group 1068">
            <a:extLst>
              <a:ext uri="{FF2B5EF4-FFF2-40B4-BE49-F238E27FC236}">
                <a16:creationId xmlns:a16="http://schemas.microsoft.com/office/drawing/2014/main" id="{1E83F63E-1B13-D7BF-DDCF-10356B350DD7}"/>
              </a:ext>
            </a:extLst>
          </p:cNvPr>
          <p:cNvGrpSpPr/>
          <p:nvPr/>
        </p:nvGrpSpPr>
        <p:grpSpPr>
          <a:xfrm>
            <a:off x="12326459" y="7973058"/>
            <a:ext cx="16174502" cy="12151846"/>
            <a:chOff x="13392339" y="8981116"/>
            <a:chExt cx="18103295" cy="12731463"/>
          </a:xfrm>
        </p:grpSpPr>
        <p:grpSp>
          <p:nvGrpSpPr>
            <p:cNvPr id="1037" name="Group 1036">
              <a:extLst>
                <a:ext uri="{FF2B5EF4-FFF2-40B4-BE49-F238E27FC236}">
                  <a16:creationId xmlns:a16="http://schemas.microsoft.com/office/drawing/2014/main" id="{DB2B16E1-EA2B-A9A0-B996-61E55B8A995D}"/>
                </a:ext>
              </a:extLst>
            </p:cNvPr>
            <p:cNvGrpSpPr/>
            <p:nvPr/>
          </p:nvGrpSpPr>
          <p:grpSpPr>
            <a:xfrm>
              <a:off x="15955738" y="11192075"/>
              <a:ext cx="6806642" cy="3485241"/>
              <a:chOff x="21026782" y="5997186"/>
              <a:chExt cx="7233895" cy="3784016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24B0D08F-F3A8-D2C9-6F90-57ED111BCA2E}"/>
                  </a:ext>
                </a:extLst>
              </p:cNvPr>
              <p:cNvGrpSpPr/>
              <p:nvPr/>
            </p:nvGrpSpPr>
            <p:grpSpPr>
              <a:xfrm>
                <a:off x="21026782" y="6049263"/>
                <a:ext cx="3349108" cy="3643314"/>
                <a:chOff x="18903281" y="12502044"/>
                <a:chExt cx="7632848" cy="7632848"/>
              </a:xfrm>
            </p:grpSpPr>
            <p:pic>
              <p:nvPicPr>
                <p:cNvPr id="38" name="Picture 2" descr="Training - Free business icons">
                  <a:extLst>
                    <a:ext uri="{FF2B5EF4-FFF2-40B4-BE49-F238E27FC236}">
                      <a16:creationId xmlns:a16="http://schemas.microsoft.com/office/drawing/2014/main" id="{96E5677A-3499-EC68-FE3B-F04A24545D3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903281" y="12502044"/>
                  <a:ext cx="7632848" cy="763284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9" name="Picture 38" descr="A blue text with a white background&#10;&#10;Description automatically generated">
                  <a:extLst>
                    <a:ext uri="{FF2B5EF4-FFF2-40B4-BE49-F238E27FC236}">
                      <a16:creationId xmlns:a16="http://schemas.microsoft.com/office/drawing/2014/main" id="{ADB86038-7F0C-508E-B92C-1B7EEEF25D4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474529" y="13535990"/>
                  <a:ext cx="3125496" cy="974420"/>
                </a:xfrm>
                <a:prstGeom prst="rect">
                  <a:avLst/>
                </a:prstGeom>
              </p:spPr>
            </p:pic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3DE33E52-C4C1-DCC0-D40E-594C026FAA36}"/>
                  </a:ext>
                </a:extLst>
              </p:cNvPr>
              <p:cNvGrpSpPr/>
              <p:nvPr/>
            </p:nvGrpSpPr>
            <p:grpSpPr>
              <a:xfrm>
                <a:off x="24375890" y="5997186"/>
                <a:ext cx="3884787" cy="3784016"/>
                <a:chOff x="18997539" y="13622093"/>
                <a:chExt cx="6698206" cy="6698206"/>
              </a:xfrm>
            </p:grpSpPr>
            <p:pic>
              <p:nvPicPr>
                <p:cNvPr id="41" name="Picture 14" descr="App, choosing, excellent, mobile, online, questionnaire, tablet icon -  Download on Iconfinder">
                  <a:extLst>
                    <a:ext uri="{FF2B5EF4-FFF2-40B4-BE49-F238E27FC236}">
                      <a16:creationId xmlns:a16="http://schemas.microsoft.com/office/drawing/2014/main" id="{2FE8A842-7664-D32B-91C4-9EF3188A543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997539" y="13622093"/>
                  <a:ext cx="6698206" cy="669820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2" name="Picture 41">
                  <a:extLst>
                    <a:ext uri="{FF2B5EF4-FFF2-40B4-BE49-F238E27FC236}">
                      <a16:creationId xmlns:a16="http://schemas.microsoft.com/office/drawing/2014/main" id="{9900B7CF-9203-BD86-B3D0-41A14CC19E9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683156" y="14616236"/>
                  <a:ext cx="3404701" cy="1577962"/>
                </a:xfrm>
                <a:prstGeom prst="rect">
                  <a:avLst/>
                </a:prstGeom>
              </p:spPr>
            </p:pic>
            <p:pic>
              <p:nvPicPr>
                <p:cNvPr id="43" name="Picture 42" descr="A blue text with a white background&#10;&#10;Description automatically generated">
                  <a:extLst>
                    <a:ext uri="{FF2B5EF4-FFF2-40B4-BE49-F238E27FC236}">
                      <a16:creationId xmlns:a16="http://schemas.microsoft.com/office/drawing/2014/main" id="{07FB27B0-FCC5-91B2-C84A-CC724D0F58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30346"/>
                <a:stretch/>
              </p:blipFill>
              <p:spPr>
                <a:xfrm>
                  <a:off x="22143641" y="15023988"/>
                  <a:ext cx="1944215" cy="825779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035" name="Group 1034">
              <a:extLst>
                <a:ext uri="{FF2B5EF4-FFF2-40B4-BE49-F238E27FC236}">
                  <a16:creationId xmlns:a16="http://schemas.microsoft.com/office/drawing/2014/main" id="{26E1A0F7-B9AB-E854-E919-716BBAD5A3F2}"/>
                </a:ext>
              </a:extLst>
            </p:cNvPr>
            <p:cNvGrpSpPr/>
            <p:nvPr/>
          </p:nvGrpSpPr>
          <p:grpSpPr>
            <a:xfrm>
              <a:off x="23347905" y="11071485"/>
              <a:ext cx="6991646" cy="3657633"/>
              <a:chOff x="20919205" y="10454179"/>
              <a:chExt cx="7233895" cy="3784016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D61B0CEB-D7A2-4E58-945F-0E5C82E067E7}"/>
                  </a:ext>
                </a:extLst>
              </p:cNvPr>
              <p:cNvGrpSpPr/>
              <p:nvPr/>
            </p:nvGrpSpPr>
            <p:grpSpPr>
              <a:xfrm>
                <a:off x="20919205" y="10506256"/>
                <a:ext cx="3349108" cy="3643314"/>
                <a:chOff x="18903281" y="12502044"/>
                <a:chExt cx="7632848" cy="7632848"/>
              </a:xfrm>
            </p:grpSpPr>
            <p:pic>
              <p:nvPicPr>
                <p:cNvPr id="46" name="Picture 2" descr="Training - Free business icons">
                  <a:extLst>
                    <a:ext uri="{FF2B5EF4-FFF2-40B4-BE49-F238E27FC236}">
                      <a16:creationId xmlns:a16="http://schemas.microsoft.com/office/drawing/2014/main" id="{B19363FF-5F99-7D9C-E8F6-5FC486064D6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903281" y="12502044"/>
                  <a:ext cx="7632848" cy="763284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" name="Picture 46" descr="A blue text with a white background&#10;&#10;Description automatically generated">
                  <a:extLst>
                    <a:ext uri="{FF2B5EF4-FFF2-40B4-BE49-F238E27FC236}">
                      <a16:creationId xmlns:a16="http://schemas.microsoft.com/office/drawing/2014/main" id="{CCA19D00-57B7-D92B-E2DC-CD68E8359C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474529" y="13535990"/>
                  <a:ext cx="3125496" cy="974420"/>
                </a:xfrm>
                <a:prstGeom prst="rect">
                  <a:avLst/>
                </a:prstGeom>
              </p:spPr>
            </p:pic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B250F963-411C-D6ED-DFF6-F650CA9494B2}"/>
                  </a:ext>
                </a:extLst>
              </p:cNvPr>
              <p:cNvGrpSpPr/>
              <p:nvPr/>
            </p:nvGrpSpPr>
            <p:grpSpPr>
              <a:xfrm>
                <a:off x="24268313" y="10454179"/>
                <a:ext cx="3884787" cy="3784016"/>
                <a:chOff x="18997539" y="13622093"/>
                <a:chExt cx="6698206" cy="6698206"/>
              </a:xfrm>
            </p:grpSpPr>
            <p:pic>
              <p:nvPicPr>
                <p:cNvPr id="49" name="Picture 14" descr="App, choosing, excellent, mobile, online, questionnaire, tablet icon -  Download on Iconfinder">
                  <a:extLst>
                    <a:ext uri="{FF2B5EF4-FFF2-40B4-BE49-F238E27FC236}">
                      <a16:creationId xmlns:a16="http://schemas.microsoft.com/office/drawing/2014/main" id="{B353B1D1-C9CB-6ECC-1141-6126B3525E9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997539" y="13622093"/>
                  <a:ext cx="6698206" cy="669820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" name="Picture 49">
                  <a:extLst>
                    <a:ext uri="{FF2B5EF4-FFF2-40B4-BE49-F238E27FC236}">
                      <a16:creationId xmlns:a16="http://schemas.microsoft.com/office/drawing/2014/main" id="{4802BD4A-3DD8-369E-DD82-823FFEBD40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683156" y="14616236"/>
                  <a:ext cx="3404701" cy="1577962"/>
                </a:xfrm>
                <a:prstGeom prst="rect">
                  <a:avLst/>
                </a:prstGeom>
              </p:spPr>
            </p:pic>
            <p:pic>
              <p:nvPicPr>
                <p:cNvPr id="51" name="Picture 50" descr="A blue text with a white background&#10;&#10;Description automatically generated">
                  <a:extLst>
                    <a:ext uri="{FF2B5EF4-FFF2-40B4-BE49-F238E27FC236}">
                      <a16:creationId xmlns:a16="http://schemas.microsoft.com/office/drawing/2014/main" id="{AA0D485D-CDED-2683-354F-6465F80607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30346"/>
                <a:stretch/>
              </p:blipFill>
              <p:spPr>
                <a:xfrm>
                  <a:off x="22143641" y="15023988"/>
                  <a:ext cx="1944215" cy="825779"/>
                </a:xfrm>
                <a:prstGeom prst="rect">
                  <a:avLst/>
                </a:prstGeom>
              </p:spPr>
            </p:pic>
          </p:grpSp>
          <p:pic>
            <p:nvPicPr>
              <p:cNvPr id="1040" name="Picture 16" descr="Cross icon PNG and SVG Vector Free Download">
                <a:extLst>
                  <a:ext uri="{FF2B5EF4-FFF2-40B4-BE49-F238E27FC236}">
                    <a16:creationId xmlns:a16="http://schemas.microsoft.com/office/drawing/2014/main" id="{95BF5296-0DFB-4E5C-19E7-0F928EC560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854809" y="11376717"/>
                <a:ext cx="2038797" cy="20387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39" name="Group 1038">
              <a:extLst>
                <a:ext uri="{FF2B5EF4-FFF2-40B4-BE49-F238E27FC236}">
                  <a16:creationId xmlns:a16="http://schemas.microsoft.com/office/drawing/2014/main" id="{93B62C4A-E401-DC5C-A33F-15BF88599E05}"/>
                </a:ext>
              </a:extLst>
            </p:cNvPr>
            <p:cNvGrpSpPr/>
            <p:nvPr/>
          </p:nvGrpSpPr>
          <p:grpSpPr>
            <a:xfrm>
              <a:off x="16056224" y="16860388"/>
              <a:ext cx="6809232" cy="3700013"/>
              <a:chOff x="28853876" y="5957600"/>
              <a:chExt cx="7233895" cy="3784016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72B3C30C-7DC3-9438-9F1B-19272AD30763}"/>
                  </a:ext>
                </a:extLst>
              </p:cNvPr>
              <p:cNvGrpSpPr/>
              <p:nvPr/>
            </p:nvGrpSpPr>
            <p:grpSpPr>
              <a:xfrm>
                <a:off x="28853876" y="6009677"/>
                <a:ext cx="3349108" cy="3643314"/>
                <a:chOff x="18903281" y="12502044"/>
                <a:chExt cx="7632848" cy="7632848"/>
              </a:xfrm>
            </p:grpSpPr>
            <p:pic>
              <p:nvPicPr>
                <p:cNvPr id="55" name="Picture 2" descr="Training - Free business icons">
                  <a:extLst>
                    <a:ext uri="{FF2B5EF4-FFF2-40B4-BE49-F238E27FC236}">
                      <a16:creationId xmlns:a16="http://schemas.microsoft.com/office/drawing/2014/main" id="{EF1B6B64-B255-F449-B25D-62C56C291E0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903281" y="12502044"/>
                  <a:ext cx="7632848" cy="763284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7" name="Picture 56" descr="A blue text with a white background&#10;&#10;Description automatically generated">
                  <a:extLst>
                    <a:ext uri="{FF2B5EF4-FFF2-40B4-BE49-F238E27FC236}">
                      <a16:creationId xmlns:a16="http://schemas.microsoft.com/office/drawing/2014/main" id="{8CEB714A-41BE-15F2-5557-F7B0B7120B3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474529" y="13535990"/>
                  <a:ext cx="3125496" cy="974420"/>
                </a:xfrm>
                <a:prstGeom prst="rect">
                  <a:avLst/>
                </a:prstGeom>
              </p:spPr>
            </p:pic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AB5A3647-0C3C-812C-3CD0-4FE691E39258}"/>
                  </a:ext>
                </a:extLst>
              </p:cNvPr>
              <p:cNvGrpSpPr/>
              <p:nvPr/>
            </p:nvGrpSpPr>
            <p:grpSpPr>
              <a:xfrm>
                <a:off x="32202984" y="5957600"/>
                <a:ext cx="3884787" cy="3784016"/>
                <a:chOff x="18997539" y="13622093"/>
                <a:chExt cx="6698206" cy="6698206"/>
              </a:xfrm>
            </p:grpSpPr>
            <p:pic>
              <p:nvPicPr>
                <p:cNvPr id="59" name="Picture 14" descr="App, choosing, excellent, mobile, online, questionnaire, tablet icon -  Download on Iconfinder">
                  <a:extLst>
                    <a:ext uri="{FF2B5EF4-FFF2-40B4-BE49-F238E27FC236}">
                      <a16:creationId xmlns:a16="http://schemas.microsoft.com/office/drawing/2014/main" id="{1B8F942F-B4FA-B00D-1EA4-6426535DF0A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997539" y="13622093"/>
                  <a:ext cx="6698206" cy="669820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0" name="Picture 59">
                  <a:extLst>
                    <a:ext uri="{FF2B5EF4-FFF2-40B4-BE49-F238E27FC236}">
                      <a16:creationId xmlns:a16="http://schemas.microsoft.com/office/drawing/2014/main" id="{C905E1D7-7922-3F37-EAA6-30173D01816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683156" y="14616236"/>
                  <a:ext cx="3404701" cy="1577962"/>
                </a:xfrm>
                <a:prstGeom prst="rect">
                  <a:avLst/>
                </a:prstGeom>
              </p:spPr>
            </p:pic>
            <p:pic>
              <p:nvPicPr>
                <p:cNvPr id="62" name="Picture 61" descr="A blue text with a white background&#10;&#10;Description automatically generated">
                  <a:extLst>
                    <a:ext uri="{FF2B5EF4-FFF2-40B4-BE49-F238E27FC236}">
                      <a16:creationId xmlns:a16="http://schemas.microsoft.com/office/drawing/2014/main" id="{DF17E44D-F303-87E4-3C97-3DEFB14DE4F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30346"/>
                <a:stretch/>
              </p:blipFill>
              <p:spPr>
                <a:xfrm>
                  <a:off x="22212896" y="17858018"/>
                  <a:ext cx="1944216" cy="825779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052" name="Group 1051">
              <a:extLst>
                <a:ext uri="{FF2B5EF4-FFF2-40B4-BE49-F238E27FC236}">
                  <a16:creationId xmlns:a16="http://schemas.microsoft.com/office/drawing/2014/main" id="{02B4595E-A0C8-4A4D-3D48-BCAD5822E23A}"/>
                </a:ext>
              </a:extLst>
            </p:cNvPr>
            <p:cNvGrpSpPr/>
            <p:nvPr/>
          </p:nvGrpSpPr>
          <p:grpSpPr>
            <a:xfrm>
              <a:off x="23711446" y="16790552"/>
              <a:ext cx="6562549" cy="3699894"/>
              <a:chOff x="21985341" y="15766546"/>
              <a:chExt cx="7233895" cy="3784016"/>
            </a:xfrm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932D63DF-5CA8-BA13-DBB3-A5FB7BF963BC}"/>
                  </a:ext>
                </a:extLst>
              </p:cNvPr>
              <p:cNvGrpSpPr/>
              <p:nvPr/>
            </p:nvGrpSpPr>
            <p:grpSpPr>
              <a:xfrm>
                <a:off x="21985341" y="15818623"/>
                <a:ext cx="3349108" cy="3643314"/>
                <a:chOff x="18903281" y="12502044"/>
                <a:chExt cx="7632848" cy="7632848"/>
              </a:xfrm>
            </p:grpSpPr>
            <p:pic>
              <p:nvPicPr>
                <p:cNvPr id="1024" name="Picture 2" descr="Training - Free business icons">
                  <a:extLst>
                    <a:ext uri="{FF2B5EF4-FFF2-40B4-BE49-F238E27FC236}">
                      <a16:creationId xmlns:a16="http://schemas.microsoft.com/office/drawing/2014/main" id="{7B7105B6-C388-3FC3-6947-D91ACCF844F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903281" y="12502044"/>
                  <a:ext cx="7632848" cy="763284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25" name="Picture 1024" descr="A blue text with a white background&#10;&#10;Description automatically generated">
                  <a:extLst>
                    <a:ext uri="{FF2B5EF4-FFF2-40B4-BE49-F238E27FC236}">
                      <a16:creationId xmlns:a16="http://schemas.microsoft.com/office/drawing/2014/main" id="{D31F73A7-BD4D-946E-EF5F-8C7B9AF25C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474529" y="13535990"/>
                  <a:ext cx="3125496" cy="974420"/>
                </a:xfrm>
                <a:prstGeom prst="rect">
                  <a:avLst/>
                </a:prstGeom>
              </p:spPr>
            </p:pic>
          </p:grpSp>
          <p:grpSp>
            <p:nvGrpSpPr>
              <p:cNvPr id="1027" name="Group 1026">
                <a:extLst>
                  <a:ext uri="{FF2B5EF4-FFF2-40B4-BE49-F238E27FC236}">
                    <a16:creationId xmlns:a16="http://schemas.microsoft.com/office/drawing/2014/main" id="{6F382434-15FC-31D9-99B4-44C355BF5604}"/>
                  </a:ext>
                </a:extLst>
              </p:cNvPr>
              <p:cNvGrpSpPr/>
              <p:nvPr/>
            </p:nvGrpSpPr>
            <p:grpSpPr>
              <a:xfrm>
                <a:off x="25334449" y="15766546"/>
                <a:ext cx="3884787" cy="3784016"/>
                <a:chOff x="18997539" y="13622093"/>
                <a:chExt cx="6698206" cy="6698206"/>
              </a:xfrm>
            </p:grpSpPr>
            <p:pic>
              <p:nvPicPr>
                <p:cNvPr id="1029" name="Picture 14" descr="App, choosing, excellent, mobile, online, questionnaire, tablet icon -  Download on Iconfinder">
                  <a:extLst>
                    <a:ext uri="{FF2B5EF4-FFF2-40B4-BE49-F238E27FC236}">
                      <a16:creationId xmlns:a16="http://schemas.microsoft.com/office/drawing/2014/main" id="{093E4D20-6D1A-C75A-4482-03879B55BD7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997539" y="13622093"/>
                  <a:ext cx="6698206" cy="669820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30" name="Picture 1029">
                  <a:extLst>
                    <a:ext uri="{FF2B5EF4-FFF2-40B4-BE49-F238E27FC236}">
                      <a16:creationId xmlns:a16="http://schemas.microsoft.com/office/drawing/2014/main" id="{F4EAB0B8-0DDA-434F-E819-2847CC3785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683156" y="14616236"/>
                  <a:ext cx="3404701" cy="1577962"/>
                </a:xfrm>
                <a:prstGeom prst="rect">
                  <a:avLst/>
                </a:prstGeom>
              </p:spPr>
            </p:pic>
            <p:pic>
              <p:nvPicPr>
                <p:cNvPr id="1031" name="Picture 1030" descr="A blue text with a white background&#10;&#10;Description automatically generated">
                  <a:extLst>
                    <a:ext uri="{FF2B5EF4-FFF2-40B4-BE49-F238E27FC236}">
                      <a16:creationId xmlns:a16="http://schemas.microsoft.com/office/drawing/2014/main" id="{FD063E57-F1EC-7F85-72B4-1AEB69F8CB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30346"/>
                <a:stretch/>
              </p:blipFill>
              <p:spPr>
                <a:xfrm>
                  <a:off x="22143641" y="17922663"/>
                  <a:ext cx="1944216" cy="825779"/>
                </a:xfrm>
                <a:prstGeom prst="rect">
                  <a:avLst/>
                </a:prstGeom>
              </p:spPr>
            </p:pic>
          </p:grpSp>
          <p:pic>
            <p:nvPicPr>
              <p:cNvPr id="1032" name="Picture 16" descr="Cross icon PNG and SVG Vector Free Download">
                <a:extLst>
                  <a:ext uri="{FF2B5EF4-FFF2-40B4-BE49-F238E27FC236}">
                    <a16:creationId xmlns:a16="http://schemas.microsoft.com/office/drawing/2014/main" id="{C7496225-7D35-6AE5-0399-7B75125156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950833" y="16571538"/>
                <a:ext cx="2038797" cy="20387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41" name="TextBox 1040">
              <a:extLst>
                <a:ext uri="{FF2B5EF4-FFF2-40B4-BE49-F238E27FC236}">
                  <a16:creationId xmlns:a16="http://schemas.microsoft.com/office/drawing/2014/main" id="{5738408D-4541-B1AA-45D7-D4C8269A8638}"/>
                </a:ext>
              </a:extLst>
            </p:cNvPr>
            <p:cNvSpPr txBox="1"/>
            <p:nvPr/>
          </p:nvSpPr>
          <p:spPr>
            <a:xfrm>
              <a:off x="17338669" y="10103961"/>
              <a:ext cx="6727163" cy="6771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i="0" u="none" strike="noStrike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Sites A &amp; B: N=2370</a:t>
              </a:r>
              <a:endParaRPr lang="en-AU" sz="3600" b="1" dirty="0"/>
            </a:p>
          </p:txBody>
        </p:sp>
        <p:sp>
          <p:nvSpPr>
            <p:cNvPr id="1042" name="TextBox 1041">
              <a:extLst>
                <a:ext uri="{FF2B5EF4-FFF2-40B4-BE49-F238E27FC236}">
                  <a16:creationId xmlns:a16="http://schemas.microsoft.com/office/drawing/2014/main" id="{60E74486-3E29-6B7B-6E8E-7B228CB57830}"/>
                </a:ext>
              </a:extLst>
            </p:cNvPr>
            <p:cNvSpPr txBox="1"/>
            <p:nvPr/>
          </p:nvSpPr>
          <p:spPr>
            <a:xfrm>
              <a:off x="24587037" y="10050072"/>
              <a:ext cx="6727163" cy="6771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i="0" u="none" strike="noStrike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Sites C: N=1208</a:t>
              </a:r>
              <a:endParaRPr lang="en-AU" sz="3600" b="1" dirty="0"/>
            </a:p>
          </p:txBody>
        </p:sp>
        <p:sp>
          <p:nvSpPr>
            <p:cNvPr id="1043" name="TextBox 1042">
              <a:extLst>
                <a:ext uri="{FF2B5EF4-FFF2-40B4-BE49-F238E27FC236}">
                  <a16:creationId xmlns:a16="http://schemas.microsoft.com/office/drawing/2014/main" id="{021E7060-839B-5D05-E243-F080E720CB8D}"/>
                </a:ext>
              </a:extLst>
            </p:cNvPr>
            <p:cNvSpPr txBox="1"/>
            <p:nvPr/>
          </p:nvSpPr>
          <p:spPr>
            <a:xfrm>
              <a:off x="16741363" y="16005621"/>
              <a:ext cx="672716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i="0" u="none" strike="noStrike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Sites D &amp;E: N=2352</a:t>
              </a:r>
              <a:endParaRPr lang="en-AU" sz="3600" b="1" dirty="0"/>
            </a:p>
          </p:txBody>
        </p:sp>
        <p:sp>
          <p:nvSpPr>
            <p:cNvPr id="1044" name="TextBox 1043">
              <a:extLst>
                <a:ext uri="{FF2B5EF4-FFF2-40B4-BE49-F238E27FC236}">
                  <a16:creationId xmlns:a16="http://schemas.microsoft.com/office/drawing/2014/main" id="{96648A0A-0131-5175-2DB3-EB93B0390648}"/>
                </a:ext>
              </a:extLst>
            </p:cNvPr>
            <p:cNvSpPr txBox="1"/>
            <p:nvPr/>
          </p:nvSpPr>
          <p:spPr>
            <a:xfrm>
              <a:off x="24188004" y="15867080"/>
              <a:ext cx="672716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i="0" u="none" strike="noStrike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Sites F: N=1083 (Control)</a:t>
              </a:r>
              <a:endParaRPr lang="en-AU" sz="3600" b="1" dirty="0"/>
            </a:p>
          </p:txBody>
        </p:sp>
        <p:cxnSp>
          <p:nvCxnSpPr>
            <p:cNvPr id="1047" name="Straight Connector 1046">
              <a:extLst>
                <a:ext uri="{FF2B5EF4-FFF2-40B4-BE49-F238E27FC236}">
                  <a16:creationId xmlns:a16="http://schemas.microsoft.com/office/drawing/2014/main" id="{4D4BB4D9-65D2-070E-A0BE-8BCABDCCE6A6}"/>
                </a:ext>
              </a:extLst>
            </p:cNvPr>
            <p:cNvCxnSpPr>
              <a:cxnSpLocks/>
            </p:cNvCxnSpPr>
            <p:nvPr/>
          </p:nvCxnSpPr>
          <p:spPr>
            <a:xfrm>
              <a:off x="15215472" y="15536949"/>
              <a:ext cx="15549469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9" name="Straight Connector 1048">
              <a:extLst>
                <a:ext uri="{FF2B5EF4-FFF2-40B4-BE49-F238E27FC236}">
                  <a16:creationId xmlns:a16="http://schemas.microsoft.com/office/drawing/2014/main" id="{C234A843-6569-14A5-83C0-7EECA13207F3}"/>
                </a:ext>
              </a:extLst>
            </p:cNvPr>
            <p:cNvCxnSpPr>
              <a:cxnSpLocks/>
            </p:cNvCxnSpPr>
            <p:nvPr/>
          </p:nvCxnSpPr>
          <p:spPr>
            <a:xfrm>
              <a:off x="22762380" y="10277280"/>
              <a:ext cx="0" cy="10627359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4" name="Block Arc 1053">
              <a:extLst>
                <a:ext uri="{FF2B5EF4-FFF2-40B4-BE49-F238E27FC236}">
                  <a16:creationId xmlns:a16="http://schemas.microsoft.com/office/drawing/2014/main" id="{8BA8F7F0-70FC-80DB-491F-B07FACA0724A}"/>
                </a:ext>
              </a:extLst>
            </p:cNvPr>
            <p:cNvSpPr/>
            <p:nvPr/>
          </p:nvSpPr>
          <p:spPr>
            <a:xfrm>
              <a:off x="21348024" y="9715406"/>
              <a:ext cx="3130127" cy="1097828"/>
            </a:xfrm>
            <a:prstGeom prst="blockArc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1056" name="TextBox 1055">
              <a:extLst>
                <a:ext uri="{FF2B5EF4-FFF2-40B4-BE49-F238E27FC236}">
                  <a16:creationId xmlns:a16="http://schemas.microsoft.com/office/drawing/2014/main" id="{B92D076A-38B4-8B32-A389-59150D55891C}"/>
                </a:ext>
              </a:extLst>
            </p:cNvPr>
            <p:cNvSpPr txBox="1"/>
            <p:nvPr/>
          </p:nvSpPr>
          <p:spPr>
            <a:xfrm>
              <a:off x="15108636" y="8981116"/>
              <a:ext cx="15703789" cy="7416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kern="0" dirty="0">
                  <a:solidFill>
                    <a:srgbClr val="1F66B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Evaluating the Effect of training</a:t>
              </a:r>
              <a:r>
                <a:rPr lang="en-AU" sz="4000" kern="0" dirty="0">
                  <a:solidFill>
                    <a:srgbClr val="1F66B1"/>
                  </a:solidFill>
                  <a:latin typeface="Calibri" panose="020F0502020204030204" pitchFamily="34" charset="0"/>
                  <a:ea typeface="Times New Roman" panose="02020603050405020304" pitchFamily="18" charset="0"/>
                </a:rPr>
                <a:t>,</a:t>
              </a:r>
              <a:r>
                <a:rPr lang="zh-CN" altLang="en-US" sz="4000" kern="0" dirty="0">
                  <a:solidFill>
                    <a:srgbClr val="1F66B1"/>
                  </a:solidFill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AU" altLang="zh-CN" sz="4000" kern="0" dirty="0">
                  <a:solidFill>
                    <a:srgbClr val="1F66B1"/>
                  </a:solidFill>
                  <a:latin typeface="Calibri" panose="020F0502020204030204" pitchFamily="34" charset="0"/>
                  <a:ea typeface="Times New Roman" panose="02020603050405020304" pitchFamily="18" charset="0"/>
                </a:rPr>
                <a:t>when</a:t>
              </a:r>
              <a:r>
                <a:rPr lang="zh-CN" altLang="en-US" sz="4000" kern="0" dirty="0">
                  <a:solidFill>
                    <a:srgbClr val="1F66B1"/>
                  </a:solidFill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AU" altLang="zh-CN" sz="4000" kern="0" dirty="0">
                  <a:solidFill>
                    <a:srgbClr val="1F66B1"/>
                  </a:solidFill>
                  <a:latin typeface="Calibri" panose="020F0502020204030204" pitchFamily="34" charset="0"/>
                  <a:ea typeface="Times New Roman" panose="02020603050405020304" pitchFamily="18" charset="0"/>
                </a:rPr>
                <a:t>5L</a:t>
              </a:r>
              <a:r>
                <a:rPr lang="zh-CN" altLang="en-US" sz="4000" kern="0" dirty="0">
                  <a:solidFill>
                    <a:srgbClr val="1F66B1"/>
                  </a:solidFill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AU" altLang="zh-CN" sz="4000" kern="0" dirty="0">
                  <a:solidFill>
                    <a:srgbClr val="1F66B1"/>
                  </a:solidFill>
                  <a:latin typeface="Calibri" panose="020F0502020204030204" pitchFamily="34" charset="0"/>
                  <a:ea typeface="Times New Roman" panose="02020603050405020304" pitchFamily="18" charset="0"/>
                </a:rPr>
                <a:t>asked</a:t>
              </a:r>
              <a:r>
                <a:rPr lang="zh-CN" altLang="en-US" sz="4000" kern="0" dirty="0">
                  <a:solidFill>
                    <a:srgbClr val="1F66B1"/>
                  </a:solidFill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AU" altLang="zh-CN" sz="4000" kern="0" dirty="0">
                  <a:solidFill>
                    <a:srgbClr val="1F66B1"/>
                  </a:solidFill>
                  <a:latin typeface="Calibri" panose="020F0502020204030204" pitchFamily="34" charset="0"/>
                  <a:ea typeface="Times New Roman" panose="02020603050405020304" pitchFamily="18" charset="0"/>
                </a:rPr>
                <a:t>at</a:t>
              </a:r>
              <a:r>
                <a:rPr lang="zh-CN" altLang="en-US" sz="4000" kern="0" dirty="0">
                  <a:solidFill>
                    <a:srgbClr val="1F66B1"/>
                  </a:solidFill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AU" altLang="zh-CN" sz="4000" kern="0" dirty="0">
                  <a:solidFill>
                    <a:srgbClr val="1F66B1"/>
                  </a:solidFill>
                  <a:latin typeface="Calibri" panose="020F0502020204030204" pitchFamily="34" charset="0"/>
                  <a:ea typeface="Times New Roman" panose="02020603050405020304" pitchFamily="18" charset="0"/>
                </a:rPr>
                <a:t>the</a:t>
              </a:r>
              <a:r>
                <a:rPr lang="zh-CN" altLang="en-US" sz="4000" kern="0" dirty="0">
                  <a:solidFill>
                    <a:srgbClr val="1F66B1"/>
                  </a:solidFill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AU" altLang="zh-CN" sz="4000" kern="0" dirty="0">
                  <a:solidFill>
                    <a:srgbClr val="1F66B1"/>
                  </a:solidFill>
                  <a:latin typeface="Calibri" panose="020F0502020204030204" pitchFamily="34" charset="0"/>
                  <a:ea typeface="Times New Roman" panose="02020603050405020304" pitchFamily="18" charset="0"/>
                </a:rPr>
                <a:t>beginning</a:t>
              </a:r>
              <a:endParaRPr lang="en-AU" sz="4000" dirty="0">
                <a:solidFill>
                  <a:srgbClr val="1F66B1"/>
                </a:solidFill>
              </a:endParaRPr>
            </a:p>
          </p:txBody>
        </p:sp>
        <p:sp>
          <p:nvSpPr>
            <p:cNvPr id="1057" name="Block Arc 1056">
              <a:extLst>
                <a:ext uri="{FF2B5EF4-FFF2-40B4-BE49-F238E27FC236}">
                  <a16:creationId xmlns:a16="http://schemas.microsoft.com/office/drawing/2014/main" id="{61530617-990A-D11A-355D-74E9D7D10772}"/>
                </a:ext>
              </a:extLst>
            </p:cNvPr>
            <p:cNvSpPr/>
            <p:nvPr/>
          </p:nvSpPr>
          <p:spPr>
            <a:xfrm rot="10800000">
              <a:off x="21301670" y="19961506"/>
              <a:ext cx="3130127" cy="1097828"/>
            </a:xfrm>
            <a:prstGeom prst="blockArc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1058" name="TextBox 1057">
              <a:extLst>
                <a:ext uri="{FF2B5EF4-FFF2-40B4-BE49-F238E27FC236}">
                  <a16:creationId xmlns:a16="http://schemas.microsoft.com/office/drawing/2014/main" id="{0DCA1B18-7F47-8C34-3170-E5D20267D296}"/>
                </a:ext>
              </a:extLst>
            </p:cNvPr>
            <p:cNvSpPr txBox="1"/>
            <p:nvPr/>
          </p:nvSpPr>
          <p:spPr>
            <a:xfrm>
              <a:off x="15821023" y="20970928"/>
              <a:ext cx="15674611" cy="7416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sz="4000" b="1" kern="0">
                  <a:solidFill>
                    <a:srgbClr val="1F66B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defRPr>
              </a:lvl1pPr>
            </a:lstStyle>
            <a:p>
              <a:r>
                <a:rPr lang="en-US" sz="4000" b="0" kern="0" dirty="0">
                  <a:solidFill>
                    <a:srgbClr val="1F66B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Evaluating the E</a:t>
              </a:r>
              <a:r>
                <a:rPr lang="en-US" b="0" dirty="0"/>
                <a:t>ffect of training</a:t>
              </a:r>
              <a:r>
                <a:rPr lang="en-AU" b="0" dirty="0"/>
                <a:t>,</a:t>
              </a:r>
              <a:r>
                <a:rPr lang="zh-CN" altLang="en-US" b="0" dirty="0"/>
                <a:t> </a:t>
              </a:r>
              <a:r>
                <a:rPr lang="en-AU" altLang="zh-CN" b="0" dirty="0"/>
                <a:t>when</a:t>
              </a:r>
              <a:r>
                <a:rPr lang="zh-CN" altLang="en-US" b="0" dirty="0"/>
                <a:t> </a:t>
              </a:r>
              <a:r>
                <a:rPr lang="en-AU" altLang="zh-CN" b="0" dirty="0"/>
                <a:t>5L</a:t>
              </a:r>
              <a:r>
                <a:rPr lang="zh-CN" altLang="en-US" b="0" dirty="0"/>
                <a:t> </a:t>
              </a:r>
              <a:r>
                <a:rPr lang="en-AU" altLang="zh-CN" b="0" dirty="0"/>
                <a:t>asked</a:t>
              </a:r>
              <a:r>
                <a:rPr lang="zh-CN" altLang="en-US" b="0" dirty="0"/>
                <a:t> </a:t>
              </a:r>
              <a:r>
                <a:rPr lang="en-AU" altLang="zh-CN" b="0" dirty="0"/>
                <a:t>at</a:t>
              </a:r>
              <a:r>
                <a:rPr lang="zh-CN" altLang="en-US" b="0" dirty="0"/>
                <a:t> </a:t>
              </a:r>
              <a:r>
                <a:rPr lang="en-AU" altLang="zh-CN" b="0" dirty="0"/>
                <a:t>the</a:t>
              </a:r>
              <a:r>
                <a:rPr lang="zh-CN" altLang="en-US" b="0" dirty="0"/>
                <a:t> </a:t>
              </a:r>
              <a:r>
                <a:rPr lang="en-AU" altLang="zh-CN" b="0" dirty="0"/>
                <a:t>end</a:t>
              </a:r>
              <a:endParaRPr lang="en-AU" b="0" dirty="0"/>
            </a:p>
          </p:txBody>
        </p:sp>
        <p:sp>
          <p:nvSpPr>
            <p:cNvPr id="1059" name="Block Arc 1058">
              <a:extLst>
                <a:ext uri="{FF2B5EF4-FFF2-40B4-BE49-F238E27FC236}">
                  <a16:creationId xmlns:a16="http://schemas.microsoft.com/office/drawing/2014/main" id="{BDE0425E-53AA-AF10-1CF4-3933D071177C}"/>
                </a:ext>
              </a:extLst>
            </p:cNvPr>
            <p:cNvSpPr/>
            <p:nvPr/>
          </p:nvSpPr>
          <p:spPr>
            <a:xfrm rot="16200000">
              <a:off x="14224408" y="14942433"/>
              <a:ext cx="3130127" cy="1097828"/>
            </a:xfrm>
            <a:prstGeom prst="blockArc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1060" name="TextBox 1059">
              <a:extLst>
                <a:ext uri="{FF2B5EF4-FFF2-40B4-BE49-F238E27FC236}">
                  <a16:creationId xmlns:a16="http://schemas.microsoft.com/office/drawing/2014/main" id="{C1ACAA97-12B1-1078-2475-BA31FF9D88FD}"/>
                </a:ext>
              </a:extLst>
            </p:cNvPr>
            <p:cNvSpPr txBox="1"/>
            <p:nvPr/>
          </p:nvSpPr>
          <p:spPr>
            <a:xfrm>
              <a:off x="13392339" y="14861554"/>
              <a:ext cx="4919419" cy="13865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kern="0" dirty="0">
                  <a:solidFill>
                    <a:srgbClr val="206E4B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Effect of </a:t>
              </a:r>
              <a:r>
                <a:rPr lang="en-AU" sz="4000" kern="0" dirty="0">
                  <a:solidFill>
                    <a:srgbClr val="206E4B"/>
                  </a:solidFill>
                  <a:latin typeface="Calibri" panose="020F0502020204030204" pitchFamily="34" charset="0"/>
                  <a:ea typeface="Times New Roman" panose="02020603050405020304" pitchFamily="18" charset="0"/>
                </a:rPr>
                <a:t>position of</a:t>
              </a:r>
            </a:p>
            <a:p>
              <a:r>
                <a:rPr lang="en-AU" sz="4000" kern="0" dirty="0">
                  <a:solidFill>
                    <a:srgbClr val="206E4B"/>
                  </a:solidFill>
                  <a:latin typeface="Calibri" panose="020F0502020204030204" pitchFamily="34" charset="0"/>
                  <a:ea typeface="Times New Roman" panose="02020603050405020304" pitchFamily="18" charset="0"/>
                </a:rPr>
                <a:t>5L in the survey</a:t>
              </a:r>
              <a:endParaRPr lang="en-AU" sz="4000" dirty="0">
                <a:solidFill>
                  <a:srgbClr val="206E4B"/>
                </a:solidFill>
              </a:endParaRPr>
            </a:p>
          </p:txBody>
        </p:sp>
        <p:sp>
          <p:nvSpPr>
            <p:cNvPr id="1061" name="Rectangle 1060">
              <a:extLst>
                <a:ext uri="{FF2B5EF4-FFF2-40B4-BE49-F238E27FC236}">
                  <a16:creationId xmlns:a16="http://schemas.microsoft.com/office/drawing/2014/main" id="{16E9574C-3C0E-CDCC-66B3-272FC340FE6D}"/>
                </a:ext>
              </a:extLst>
            </p:cNvPr>
            <p:cNvSpPr/>
            <p:nvPr/>
          </p:nvSpPr>
          <p:spPr>
            <a:xfrm>
              <a:off x="22407926" y="9904635"/>
              <a:ext cx="91505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VS</a:t>
              </a:r>
              <a:endPara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064" name="Rectangle 1063">
              <a:extLst>
                <a:ext uri="{FF2B5EF4-FFF2-40B4-BE49-F238E27FC236}">
                  <a16:creationId xmlns:a16="http://schemas.microsoft.com/office/drawing/2014/main" id="{F0D4E7DA-AB00-179A-D21B-685122681721}"/>
                </a:ext>
              </a:extLst>
            </p:cNvPr>
            <p:cNvSpPr/>
            <p:nvPr/>
          </p:nvSpPr>
          <p:spPr>
            <a:xfrm>
              <a:off x="22503002" y="19991272"/>
              <a:ext cx="91505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VS</a:t>
              </a:r>
              <a:endPara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065" name="Rectangle 1064">
              <a:extLst>
                <a:ext uri="{FF2B5EF4-FFF2-40B4-BE49-F238E27FC236}">
                  <a16:creationId xmlns:a16="http://schemas.microsoft.com/office/drawing/2014/main" id="{515C96BE-EA3A-9CE9-B4B0-0A82E3B18FDF}"/>
                </a:ext>
              </a:extLst>
            </p:cNvPr>
            <p:cNvSpPr/>
            <p:nvPr/>
          </p:nvSpPr>
          <p:spPr>
            <a:xfrm>
              <a:off x="14195809" y="14242721"/>
              <a:ext cx="91505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VS</a:t>
              </a:r>
              <a:endPara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1067" name="TextBox 1066">
            <a:extLst>
              <a:ext uri="{FF2B5EF4-FFF2-40B4-BE49-F238E27FC236}">
                <a16:creationId xmlns:a16="http://schemas.microsoft.com/office/drawing/2014/main" id="{8E36BCF6-BD3A-33F6-C578-CE4F48B729F6}"/>
              </a:ext>
            </a:extLst>
          </p:cNvPr>
          <p:cNvSpPr txBox="1"/>
          <p:nvPr/>
        </p:nvSpPr>
        <p:spPr>
          <a:xfrm>
            <a:off x="12508801" y="20102963"/>
            <a:ext cx="1695187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40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Analytical methods</a:t>
            </a: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We used propensity score matched samples</a:t>
            </a:r>
            <a:r>
              <a:rPr lang="en-AU" sz="4000" dirty="0"/>
              <a:t> </a:t>
            </a:r>
            <a:r>
              <a:rPr lang="en-US" sz="4000" dirty="0"/>
              <a:t>to examine the differences in CEs </a:t>
            </a:r>
          </a:p>
          <a:p>
            <a:r>
              <a:rPr lang="en-US" sz="4000" dirty="0"/>
              <a:t>at dimension and instrument level between the intervention and control groups (Stata command: </a:t>
            </a:r>
            <a:r>
              <a:rPr lang="en-US" sz="4000" dirty="0" err="1"/>
              <a:t>kmatch</a:t>
            </a:r>
            <a:r>
              <a:rPr lang="en-US" sz="4000" dirty="0"/>
              <a:t>)</a:t>
            </a:r>
            <a:r>
              <a:rPr lang="en-AU" sz="4000" dirty="0"/>
              <a:t>  </a:t>
            </a:r>
          </a:p>
        </p:txBody>
      </p:sp>
      <p:pic>
        <p:nvPicPr>
          <p:cNvPr id="1068" name="Picture 1067">
            <a:extLst>
              <a:ext uri="{FF2B5EF4-FFF2-40B4-BE49-F238E27FC236}">
                <a16:creationId xmlns:a16="http://schemas.microsoft.com/office/drawing/2014/main" id="{DD5464B1-6E2E-8A49-C16D-8D12FAFA60F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3307" y="22674450"/>
            <a:ext cx="6935376" cy="5047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2" name="Picture 1071">
            <a:extLst>
              <a:ext uri="{FF2B5EF4-FFF2-40B4-BE49-F238E27FC236}">
                <a16:creationId xmlns:a16="http://schemas.microsoft.com/office/drawing/2014/main" id="{00C4CD44-E02F-E2A2-165D-CFDDA00C726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1514" y="22681132"/>
            <a:ext cx="6856606" cy="499060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73" name="Table 10">
            <a:extLst>
              <a:ext uri="{FF2B5EF4-FFF2-40B4-BE49-F238E27FC236}">
                <a16:creationId xmlns:a16="http://schemas.microsoft.com/office/drawing/2014/main" id="{A13BE8C3-FEFD-AA7D-315F-C227259C5E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778563"/>
              </p:ext>
            </p:extLst>
          </p:nvPr>
        </p:nvGraphicFramePr>
        <p:xfrm>
          <a:off x="29883249" y="17714302"/>
          <a:ext cx="20957995" cy="6512534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0957995">
                  <a:extLst>
                    <a:ext uri="{9D8B030D-6E8A-4147-A177-3AD203B41FA5}">
                      <a16:colId xmlns:a16="http://schemas.microsoft.com/office/drawing/2014/main" val="3531925424"/>
                    </a:ext>
                  </a:extLst>
                </a:gridCol>
              </a:tblGrid>
              <a:tr h="934552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SG" sz="5400" dirty="0"/>
                        <a:t>SUMMARY</a:t>
                      </a:r>
                    </a:p>
                  </a:txBody>
                  <a:tcPr marL="91582" marR="91582" marT="45791" marB="45791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695987"/>
                  </a:ext>
                </a:extLst>
              </a:tr>
              <a:tr h="4088202">
                <a:tc>
                  <a:txBody>
                    <a:bodyPr/>
                    <a:lstStyle/>
                    <a:p>
                      <a:pPr marL="571500" indent="-571500" algn="just">
                        <a:buFont typeface="Arial" panose="020B0604020202020204" pitchFamily="34" charset="0"/>
                        <a:buChar char="•"/>
                      </a:pPr>
                      <a:r>
                        <a:rPr lang="en-AU" sz="4000" i="0" dirty="0">
                          <a:solidFill>
                            <a:schemeClr val="tx1"/>
                          </a:solidFill>
                          <a:cs typeface="Arial"/>
                        </a:rPr>
                        <a:t>After matching individuals on sociodemographic and heath variables, interviewer training was associated with a 13.4% reduction in CEs when 5L was asked at the beginning of the survey; </a:t>
                      </a:r>
                      <a:r>
                        <a:rPr lang="en-US" sz="40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training was associated with reducing CEs in all dimensions, with the largest reduction being observed in AD. T</a:t>
                      </a:r>
                      <a:r>
                        <a:rPr lang="en-AU" sz="4000" i="0" dirty="0">
                          <a:solidFill>
                            <a:schemeClr val="tx1"/>
                          </a:solidFill>
                          <a:cs typeface="Arial"/>
                        </a:rPr>
                        <a:t>here was no significant reduction when 5L was asked near the end of the survey.  </a:t>
                      </a:r>
                    </a:p>
                    <a:p>
                      <a:pPr marL="571500" indent="-571500" algn="just">
                        <a:buFont typeface="Arial" panose="020B0604020202020204" pitchFamily="34" charset="0"/>
                        <a:buChar char="•"/>
                      </a:pPr>
                      <a:r>
                        <a:rPr lang="en-AU" sz="4000" i="0" dirty="0">
                          <a:solidFill>
                            <a:schemeClr val="tx1"/>
                          </a:solidFill>
                          <a:cs typeface="Arial"/>
                        </a:rPr>
                        <a:t>Regarding 5L position, we did not find statistically significant differences in CEs in </a:t>
                      </a:r>
                      <a:r>
                        <a:rPr lang="en-AU" sz="40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trained sites, but a significant increase of 11.8% when 5L was asked at the beginning in the untrained sites </a:t>
                      </a:r>
                    </a:p>
                    <a:p>
                      <a:pPr marL="571500" indent="-571500" algn="just">
                        <a:buFont typeface="Arial" panose="020B0604020202020204" pitchFamily="34" charset="0"/>
                        <a:buChar char="•"/>
                      </a:pPr>
                      <a:r>
                        <a:rPr lang="en-AU" sz="40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Implementing both strategies led to a 5.7% reduction in CEs.</a:t>
                      </a:r>
                    </a:p>
                    <a:p>
                      <a:pPr marL="571500" indent="-57150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40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Results were similar when using </a:t>
                      </a:r>
                      <a:r>
                        <a:rPr lang="en-AU" sz="40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multivariate distance matching.</a:t>
                      </a:r>
                    </a:p>
                    <a:p>
                      <a:pPr marL="571500" indent="-571500" algn="just">
                        <a:buFont typeface="Arial" panose="020B0604020202020204" pitchFamily="34" charset="0"/>
                        <a:buChar char="•"/>
                      </a:pPr>
                      <a:r>
                        <a:rPr lang="en-AU" sz="40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based on the </a:t>
                      </a:r>
                      <a:r>
                        <a:rPr lang="en-AU" sz="40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Mahalanobis</a:t>
                      </a:r>
                      <a:r>
                        <a:rPr lang="en-AU" sz="40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 distance</a:t>
                      </a:r>
                      <a:r>
                        <a:rPr lang="en-US" sz="40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endParaRPr lang="en-AU" sz="400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91582" marR="91582" marT="45791" marB="45791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53255503"/>
                  </a:ext>
                </a:extLst>
              </a:tr>
            </a:tbl>
          </a:graphicData>
        </a:graphic>
      </p:graphicFrame>
      <p:sp>
        <p:nvSpPr>
          <p:cNvPr id="1074" name="TextBox 1073">
            <a:extLst>
              <a:ext uri="{FF2B5EF4-FFF2-40B4-BE49-F238E27FC236}">
                <a16:creationId xmlns:a16="http://schemas.microsoft.com/office/drawing/2014/main" id="{A170EE71-DE82-D890-8504-47258B76BC3E}"/>
              </a:ext>
            </a:extLst>
          </p:cNvPr>
          <p:cNvSpPr txBox="1"/>
          <p:nvPr/>
        </p:nvSpPr>
        <p:spPr>
          <a:xfrm>
            <a:off x="22837248" y="27793700"/>
            <a:ext cx="4686224" cy="60256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4000" b="1" kern="0">
                <a:solidFill>
                  <a:srgbClr val="1F66B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defRPr>
            </a:lvl1pPr>
          </a:lstStyle>
          <a:p>
            <a:r>
              <a:rPr lang="en-AU" sz="3200" b="0" dirty="0">
                <a:solidFill>
                  <a:schemeClr val="tx1"/>
                </a:solidFill>
              </a:rPr>
              <a:t>Balancing Box Plot</a:t>
            </a:r>
          </a:p>
        </p:txBody>
      </p:sp>
      <p:sp>
        <p:nvSpPr>
          <p:cNvPr id="1075" name="TextBox 1074">
            <a:extLst>
              <a:ext uri="{FF2B5EF4-FFF2-40B4-BE49-F238E27FC236}">
                <a16:creationId xmlns:a16="http://schemas.microsoft.com/office/drawing/2014/main" id="{812DF158-4B30-F137-3034-3F72260E1163}"/>
              </a:ext>
            </a:extLst>
          </p:cNvPr>
          <p:cNvSpPr txBox="1"/>
          <p:nvPr/>
        </p:nvSpPr>
        <p:spPr>
          <a:xfrm>
            <a:off x="14834598" y="27781112"/>
            <a:ext cx="4686224" cy="60256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4000" b="1" kern="0">
                <a:solidFill>
                  <a:srgbClr val="1F66B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defRPr>
            </a:lvl1pPr>
          </a:lstStyle>
          <a:p>
            <a:r>
              <a:rPr lang="en-AU" sz="3200" b="0" dirty="0">
                <a:solidFill>
                  <a:schemeClr val="tx1"/>
                </a:solidFill>
              </a:rPr>
              <a:t>Density Balancing Plot</a:t>
            </a:r>
          </a:p>
        </p:txBody>
      </p:sp>
      <p:graphicFrame>
        <p:nvGraphicFramePr>
          <p:cNvPr id="1088" name="Table 1087">
            <a:extLst>
              <a:ext uri="{FF2B5EF4-FFF2-40B4-BE49-F238E27FC236}">
                <a16:creationId xmlns:a16="http://schemas.microsoft.com/office/drawing/2014/main" id="{227B3D18-9038-606B-C58E-4BA8FCAF00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943682"/>
              </p:ext>
            </p:extLst>
          </p:nvPr>
        </p:nvGraphicFramePr>
        <p:xfrm>
          <a:off x="31307867" y="4756220"/>
          <a:ext cx="17857984" cy="4243392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5091963">
                  <a:extLst>
                    <a:ext uri="{9D8B030D-6E8A-4147-A177-3AD203B41FA5}">
                      <a16:colId xmlns:a16="http://schemas.microsoft.com/office/drawing/2014/main" val="643537707"/>
                    </a:ext>
                  </a:extLst>
                </a:gridCol>
                <a:gridCol w="3594327">
                  <a:extLst>
                    <a:ext uri="{9D8B030D-6E8A-4147-A177-3AD203B41FA5}">
                      <a16:colId xmlns:a16="http://schemas.microsoft.com/office/drawing/2014/main" val="4032069292"/>
                    </a:ext>
                  </a:extLst>
                </a:gridCol>
                <a:gridCol w="2995272">
                  <a:extLst>
                    <a:ext uri="{9D8B030D-6E8A-4147-A177-3AD203B41FA5}">
                      <a16:colId xmlns:a16="http://schemas.microsoft.com/office/drawing/2014/main" val="826913449"/>
                    </a:ext>
                  </a:extLst>
                </a:gridCol>
                <a:gridCol w="3331485">
                  <a:extLst>
                    <a:ext uri="{9D8B030D-6E8A-4147-A177-3AD203B41FA5}">
                      <a16:colId xmlns:a16="http://schemas.microsoft.com/office/drawing/2014/main" val="1617557322"/>
                    </a:ext>
                  </a:extLst>
                </a:gridCol>
                <a:gridCol w="2844937">
                  <a:extLst>
                    <a:ext uri="{9D8B030D-6E8A-4147-A177-3AD203B41FA5}">
                      <a16:colId xmlns:a16="http://schemas.microsoft.com/office/drawing/2014/main" val="925105421"/>
                    </a:ext>
                  </a:extLst>
                </a:gridCol>
              </a:tblGrid>
              <a:tr h="3255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3000" kern="1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3000" kern="0" dirty="0">
                          <a:effectLst/>
                        </a:rPr>
                        <a:t>Site A &amp; B (n=2370)</a:t>
                      </a:r>
                      <a:endParaRPr lang="en-AU" sz="30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3000" kern="0" dirty="0">
                          <a:effectLst/>
                        </a:rPr>
                        <a:t>Site C (n=1208)</a:t>
                      </a:r>
                      <a:endParaRPr lang="en-AU" sz="30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3000" kern="0" dirty="0">
                          <a:effectLst/>
                        </a:rPr>
                        <a:t>Site D&amp;E (n=2352)</a:t>
                      </a:r>
                      <a:endParaRPr lang="en-AU" sz="30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3000" kern="0" dirty="0">
                          <a:effectLst/>
                        </a:rPr>
                        <a:t>Site F (n=1083)</a:t>
                      </a:r>
                      <a:endParaRPr lang="en-AU" sz="30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43531646"/>
                  </a:ext>
                </a:extLst>
              </a:tr>
              <a:tr h="3255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3000" b="0" kern="0" dirty="0">
                          <a:effectLst/>
                        </a:rPr>
                        <a:t>Age</a:t>
                      </a:r>
                      <a:endParaRPr lang="en-AU" sz="3000" b="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3000" kern="0" dirty="0">
                          <a:effectLst/>
                        </a:rPr>
                        <a:t>45.81(15.5)</a:t>
                      </a:r>
                      <a:endParaRPr lang="en-AU" sz="30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3000" kern="0">
                          <a:effectLst/>
                        </a:rPr>
                        <a:t>43.53(16.81)</a:t>
                      </a:r>
                      <a:endParaRPr lang="en-AU" sz="30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3000" kern="0">
                          <a:effectLst/>
                        </a:rPr>
                        <a:t>46.73(14.43)</a:t>
                      </a:r>
                      <a:endParaRPr lang="en-AU" sz="30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3000" kern="0">
                          <a:effectLst/>
                        </a:rPr>
                        <a:t>43.99(15.55)</a:t>
                      </a:r>
                      <a:endParaRPr lang="en-AU" sz="30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25148828"/>
                  </a:ext>
                </a:extLst>
              </a:tr>
              <a:tr h="3255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3000" b="0" kern="0">
                          <a:effectLst/>
                        </a:rPr>
                        <a:t>Female</a:t>
                      </a:r>
                      <a:endParaRPr lang="en-AU" sz="3000" b="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3000" kern="0" dirty="0">
                          <a:effectLst/>
                        </a:rPr>
                        <a:t>49.87%</a:t>
                      </a:r>
                      <a:endParaRPr lang="en-AU" sz="30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3000" kern="0" dirty="0">
                          <a:effectLst/>
                        </a:rPr>
                        <a:t>51.08%</a:t>
                      </a:r>
                      <a:endParaRPr lang="en-AU" sz="30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3000" kern="0" dirty="0">
                          <a:effectLst/>
                        </a:rPr>
                        <a:t>45.32%</a:t>
                      </a:r>
                      <a:endParaRPr lang="en-AU" sz="30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3000" kern="0" dirty="0">
                          <a:effectLst/>
                        </a:rPr>
                        <a:t>48.94%</a:t>
                      </a:r>
                      <a:endParaRPr lang="en-AU" sz="30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78860223"/>
                  </a:ext>
                </a:extLst>
              </a:tr>
              <a:tr h="3255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3000" b="0" kern="0" dirty="0">
                          <a:effectLst/>
                        </a:rPr>
                        <a:t>Education</a:t>
                      </a:r>
                      <a:endParaRPr lang="en-AU" sz="3000" b="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3000" kern="1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3000" kern="1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3000" kern="1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3000" kern="1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50724368"/>
                  </a:ext>
                </a:extLst>
              </a:tr>
              <a:tr h="325558">
                <a:tc>
                  <a:txBody>
                    <a:bodyPr/>
                    <a:lstStyle/>
                    <a:p>
                      <a:pPr indent="1397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3000" b="0" kern="0" dirty="0">
                          <a:effectLst/>
                        </a:rPr>
                        <a:t>Junior high school or below</a:t>
                      </a:r>
                      <a:endParaRPr lang="en-AU" sz="3000" b="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3000" kern="0" dirty="0">
                          <a:effectLst/>
                        </a:rPr>
                        <a:t>47.64%</a:t>
                      </a:r>
                      <a:endParaRPr lang="en-AU" sz="30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3000" kern="0" dirty="0">
                          <a:effectLst/>
                        </a:rPr>
                        <a:t>24.92%</a:t>
                      </a:r>
                      <a:endParaRPr lang="en-AU" sz="30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3000" kern="0" dirty="0">
                          <a:effectLst/>
                        </a:rPr>
                        <a:t>45.4%</a:t>
                      </a:r>
                      <a:endParaRPr lang="en-AU" sz="30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3000" kern="0" dirty="0">
                          <a:effectLst/>
                        </a:rPr>
                        <a:t>38.76%</a:t>
                      </a:r>
                      <a:endParaRPr lang="en-AU" sz="30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8990802"/>
                  </a:ext>
                </a:extLst>
              </a:tr>
              <a:tr h="325558">
                <a:tc>
                  <a:txBody>
                    <a:bodyPr/>
                    <a:lstStyle/>
                    <a:p>
                      <a:pPr indent="1397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3000" b="0" kern="0" dirty="0">
                          <a:effectLst/>
                        </a:rPr>
                        <a:t>Senior high school</a:t>
                      </a:r>
                      <a:endParaRPr lang="en-AU" sz="3000" b="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3000" kern="0" dirty="0">
                          <a:effectLst/>
                        </a:rPr>
                        <a:t>35.23%</a:t>
                      </a:r>
                      <a:endParaRPr lang="en-AU" sz="30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3000" kern="0" dirty="0">
                          <a:effectLst/>
                        </a:rPr>
                        <a:t>46.52%</a:t>
                      </a:r>
                      <a:endParaRPr lang="en-AU" sz="30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3000" kern="0" dirty="0">
                          <a:effectLst/>
                        </a:rPr>
                        <a:t>35.22%</a:t>
                      </a:r>
                      <a:endParaRPr lang="en-AU" sz="30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3000" kern="0" dirty="0">
                          <a:effectLst/>
                        </a:rPr>
                        <a:t>30.62%</a:t>
                      </a:r>
                      <a:endParaRPr lang="en-AU" sz="30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52507053"/>
                  </a:ext>
                </a:extLst>
              </a:tr>
              <a:tr h="325558">
                <a:tc>
                  <a:txBody>
                    <a:bodyPr/>
                    <a:lstStyle/>
                    <a:p>
                      <a:pPr indent="1397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3000" b="0" kern="0" dirty="0">
                          <a:effectLst/>
                        </a:rPr>
                        <a:t>Bachelor and above</a:t>
                      </a:r>
                      <a:endParaRPr lang="en-AU" sz="3000" b="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3000" kern="0" dirty="0">
                          <a:effectLst/>
                        </a:rPr>
                        <a:t>17.13%</a:t>
                      </a:r>
                      <a:endParaRPr lang="en-AU" sz="30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3000" kern="0" dirty="0">
                          <a:effectLst/>
                        </a:rPr>
                        <a:t>28.56%</a:t>
                      </a:r>
                      <a:endParaRPr lang="en-AU" sz="30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3000" kern="0" dirty="0">
                          <a:effectLst/>
                        </a:rPr>
                        <a:t>19.38%</a:t>
                      </a:r>
                      <a:endParaRPr lang="en-AU" sz="30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3000" kern="0" dirty="0">
                          <a:effectLst/>
                        </a:rPr>
                        <a:t>30.62%</a:t>
                      </a:r>
                      <a:endParaRPr lang="en-AU" sz="30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472071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3000" b="0" kern="0" dirty="0">
                          <a:effectLst/>
                        </a:rPr>
                        <a:t>Prevalence of NCD</a:t>
                      </a:r>
                      <a:endParaRPr lang="en-AU" sz="3000" b="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3000" kern="0" dirty="0">
                          <a:effectLst/>
                        </a:rPr>
                        <a:t>59.58%</a:t>
                      </a:r>
                      <a:endParaRPr lang="en-AU" sz="30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3000" kern="0" dirty="0">
                          <a:effectLst/>
                        </a:rPr>
                        <a:t>41.31%</a:t>
                      </a:r>
                      <a:endParaRPr lang="en-AU" sz="30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3000" kern="0" dirty="0">
                          <a:effectLst/>
                        </a:rPr>
                        <a:t>56.85%</a:t>
                      </a:r>
                      <a:endParaRPr lang="en-AU" sz="30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3000" kern="0" dirty="0">
                          <a:effectLst/>
                        </a:rPr>
                        <a:t>50.51%</a:t>
                      </a:r>
                      <a:endParaRPr lang="en-AU" sz="30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09881596"/>
                  </a:ext>
                </a:extLst>
              </a:tr>
              <a:tr h="3255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3000" b="0" kern="0" dirty="0">
                          <a:solidFill>
                            <a:schemeClr val="accent1"/>
                          </a:solidFill>
                          <a:effectLst/>
                        </a:rPr>
                        <a:t>Prevalence </a:t>
                      </a:r>
                      <a:r>
                        <a:rPr lang="en-AU" sz="3000" b="0" kern="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‘11111’ (CEs)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3000" kern="0" dirty="0">
                          <a:solidFill>
                            <a:schemeClr val="accent1"/>
                          </a:solidFill>
                          <a:effectLst/>
                        </a:rPr>
                        <a:t>69.20%</a:t>
                      </a:r>
                      <a:endParaRPr lang="en-AU" sz="3000" kern="100" dirty="0">
                        <a:solidFill>
                          <a:schemeClr val="accent1"/>
                        </a:solidFill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3000" kern="0" dirty="0">
                          <a:solidFill>
                            <a:schemeClr val="accent1"/>
                          </a:solidFill>
                          <a:effectLst/>
                        </a:rPr>
                        <a:t>87.67%</a:t>
                      </a:r>
                      <a:endParaRPr lang="en-AU" sz="3000" kern="100" dirty="0">
                        <a:solidFill>
                          <a:schemeClr val="accent1"/>
                        </a:solidFill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3000" kern="0" dirty="0">
                          <a:solidFill>
                            <a:schemeClr val="accent1"/>
                          </a:solidFill>
                          <a:effectLst/>
                        </a:rPr>
                        <a:t>71.94%</a:t>
                      </a:r>
                      <a:endParaRPr lang="en-AU" sz="3000" kern="100" dirty="0">
                        <a:solidFill>
                          <a:schemeClr val="accent1"/>
                        </a:solidFill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3000" kern="0" dirty="0">
                          <a:solidFill>
                            <a:schemeClr val="accent1"/>
                          </a:solidFill>
                          <a:effectLst/>
                        </a:rPr>
                        <a:t>75.25%</a:t>
                      </a:r>
                      <a:endParaRPr lang="en-AU" sz="3000" kern="100" dirty="0">
                        <a:solidFill>
                          <a:schemeClr val="accent1"/>
                        </a:solidFill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37163759"/>
                  </a:ext>
                </a:extLst>
              </a:tr>
            </a:tbl>
          </a:graphicData>
        </a:graphic>
      </p:graphicFrame>
      <p:graphicFrame>
        <p:nvGraphicFramePr>
          <p:cNvPr id="1090" name="Table 1089">
            <a:extLst>
              <a:ext uri="{FF2B5EF4-FFF2-40B4-BE49-F238E27FC236}">
                <a16:creationId xmlns:a16="http://schemas.microsoft.com/office/drawing/2014/main" id="{348E934E-CF23-1EB0-AD4C-F2915D0DE4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111632"/>
              </p:ext>
            </p:extLst>
          </p:nvPr>
        </p:nvGraphicFramePr>
        <p:xfrm>
          <a:off x="30089699" y="9714987"/>
          <a:ext cx="20624959" cy="7997593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3584782">
                  <a:extLst>
                    <a:ext uri="{9D8B030D-6E8A-4147-A177-3AD203B41FA5}">
                      <a16:colId xmlns:a16="http://schemas.microsoft.com/office/drawing/2014/main" val="868147781"/>
                    </a:ext>
                  </a:extLst>
                </a:gridCol>
                <a:gridCol w="2761796">
                  <a:extLst>
                    <a:ext uri="{9D8B030D-6E8A-4147-A177-3AD203B41FA5}">
                      <a16:colId xmlns:a16="http://schemas.microsoft.com/office/drawing/2014/main" val="61266520"/>
                    </a:ext>
                  </a:extLst>
                </a:gridCol>
                <a:gridCol w="439972">
                  <a:extLst>
                    <a:ext uri="{9D8B030D-6E8A-4147-A177-3AD203B41FA5}">
                      <a16:colId xmlns:a16="http://schemas.microsoft.com/office/drawing/2014/main" val="1693829955"/>
                    </a:ext>
                  </a:extLst>
                </a:gridCol>
                <a:gridCol w="2254202">
                  <a:extLst>
                    <a:ext uri="{9D8B030D-6E8A-4147-A177-3AD203B41FA5}">
                      <a16:colId xmlns:a16="http://schemas.microsoft.com/office/drawing/2014/main" val="952106698"/>
                    </a:ext>
                  </a:extLst>
                </a:gridCol>
                <a:gridCol w="3110002">
                  <a:extLst>
                    <a:ext uri="{9D8B030D-6E8A-4147-A177-3AD203B41FA5}">
                      <a16:colId xmlns:a16="http://schemas.microsoft.com/office/drawing/2014/main" val="1132991320"/>
                    </a:ext>
                  </a:extLst>
                </a:gridCol>
                <a:gridCol w="2746565">
                  <a:extLst>
                    <a:ext uri="{9D8B030D-6E8A-4147-A177-3AD203B41FA5}">
                      <a16:colId xmlns:a16="http://schemas.microsoft.com/office/drawing/2014/main" val="1057456649"/>
                    </a:ext>
                  </a:extLst>
                </a:gridCol>
                <a:gridCol w="2617638">
                  <a:extLst>
                    <a:ext uri="{9D8B030D-6E8A-4147-A177-3AD203B41FA5}">
                      <a16:colId xmlns:a16="http://schemas.microsoft.com/office/drawing/2014/main" val="316557447"/>
                    </a:ext>
                  </a:extLst>
                </a:gridCol>
                <a:gridCol w="3110002">
                  <a:extLst>
                    <a:ext uri="{9D8B030D-6E8A-4147-A177-3AD203B41FA5}">
                      <a16:colId xmlns:a16="http://schemas.microsoft.com/office/drawing/2014/main" val="3428974375"/>
                    </a:ext>
                  </a:extLst>
                </a:gridCol>
              </a:tblGrid>
              <a:tr h="4797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AU" sz="30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000" b="1" kern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Difference in probability of reporting </a:t>
                      </a:r>
                      <a:r>
                        <a:rPr lang="en-US" sz="3000" kern="0" dirty="0">
                          <a:effectLst/>
                        </a:rPr>
                        <a:t>"11111"</a:t>
                      </a:r>
                      <a:endParaRPr lang="en-AU" sz="30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AU" sz="28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000" b="1" kern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Difference in probability of reporting no problems</a:t>
                      </a:r>
                      <a:endParaRPr lang="en-AU" sz="3000" strike="sngStrike" kern="1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380498"/>
                  </a:ext>
                </a:extLst>
              </a:tr>
              <a:tr h="4797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AU" sz="30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0" marB="0" anchor="ctr"/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AU" sz="2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000" b="1" kern="0" dirty="0">
                          <a:solidFill>
                            <a:schemeClr val="bg1"/>
                          </a:solidFill>
                          <a:effectLst/>
                        </a:rPr>
                        <a:t>MO</a:t>
                      </a:r>
                      <a:endParaRPr lang="en-AU" sz="3000" b="1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000" b="1" kern="0" dirty="0">
                          <a:solidFill>
                            <a:schemeClr val="bg1"/>
                          </a:solidFill>
                          <a:effectLst/>
                        </a:rPr>
                        <a:t>SC</a:t>
                      </a:r>
                      <a:endParaRPr lang="en-AU" sz="3000" b="1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000" b="1" kern="0" dirty="0">
                          <a:solidFill>
                            <a:schemeClr val="bg1"/>
                          </a:solidFill>
                          <a:effectLst/>
                        </a:rPr>
                        <a:t>UA</a:t>
                      </a:r>
                      <a:endParaRPr lang="en-AU" sz="3000" b="1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000" b="1" kern="0" dirty="0">
                          <a:solidFill>
                            <a:schemeClr val="bg1"/>
                          </a:solidFill>
                          <a:effectLst/>
                        </a:rPr>
                        <a:t>PD</a:t>
                      </a:r>
                      <a:endParaRPr lang="en-AU" sz="3000" b="1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000" b="1" kern="0" dirty="0">
                          <a:solidFill>
                            <a:schemeClr val="bg1"/>
                          </a:solidFill>
                          <a:effectLst/>
                        </a:rPr>
                        <a:t>AD</a:t>
                      </a:r>
                      <a:endParaRPr lang="en-AU" sz="3000" b="1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693468"/>
                  </a:ext>
                </a:extLst>
              </a:tr>
              <a:tr h="479719">
                <a:tc gridSpan="8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000" kern="0" dirty="0">
                          <a:effectLst/>
                        </a:rPr>
                        <a:t>Effect of training </a:t>
                      </a:r>
                      <a:endParaRPr lang="en-AU" sz="30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032595"/>
                  </a:ext>
                </a:extLst>
              </a:tr>
              <a:tr h="95943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000" b="0" kern="0" dirty="0">
                          <a:solidFill>
                            <a:schemeClr val="tx1"/>
                          </a:solidFill>
                          <a:effectLst/>
                        </a:rPr>
                        <a:t>  In sites where 5L 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000" b="0" kern="0" dirty="0">
                          <a:solidFill>
                            <a:schemeClr val="tx1"/>
                          </a:solidFill>
                          <a:effectLst/>
                        </a:rPr>
                        <a:t> asked at the beginning</a:t>
                      </a:r>
                      <a:endParaRPr lang="en-AU" sz="30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000" b="1" kern="0" dirty="0">
                          <a:effectLst/>
                        </a:rPr>
                        <a:t>-0.134</a:t>
                      </a:r>
                      <a:endParaRPr lang="en-AU" sz="3000" b="1" kern="1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000" b="1" kern="0" dirty="0">
                          <a:effectLst/>
                        </a:rPr>
                        <a:t>(-0.177 --0.091)</a:t>
                      </a:r>
                      <a:endParaRPr lang="en-AU" sz="3000" b="1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000" b="1" kern="0" dirty="0">
                          <a:effectLst/>
                        </a:rPr>
                        <a:t>-0.042</a:t>
                      </a:r>
                      <a:endParaRPr lang="en-AU" sz="3000" b="1" kern="1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000" b="1" kern="0" dirty="0">
                          <a:effectLst/>
                        </a:rPr>
                        <a:t>(-0.055 --0.03)</a:t>
                      </a:r>
                      <a:endParaRPr lang="en-AU" sz="3000" b="1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</a:rPr>
                        <a:t>-0.042</a:t>
                      </a:r>
                      <a:endParaRPr lang="en-AU" sz="2800" kern="10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</a:rPr>
                        <a:t>(-0.055 --0.03)</a:t>
                      </a:r>
                      <a:endParaRPr lang="en-AU" sz="2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000" b="1" kern="0" dirty="0">
                          <a:effectLst/>
                        </a:rPr>
                        <a:t>-0.026</a:t>
                      </a:r>
                      <a:endParaRPr lang="en-AU" sz="3000" b="1" kern="1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000" b="1" kern="0" dirty="0">
                          <a:effectLst/>
                        </a:rPr>
                        <a:t>(-0.033 --0.019)</a:t>
                      </a:r>
                      <a:endParaRPr lang="en-AU" sz="3000" b="1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000" b="1" kern="0" dirty="0">
                          <a:effectLst/>
                        </a:rPr>
                        <a:t>-0.031</a:t>
                      </a:r>
                      <a:endParaRPr lang="en-AU" sz="3000" b="1" kern="1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000" b="1" kern="0" dirty="0">
                          <a:effectLst/>
                        </a:rPr>
                        <a:t>(-0.042 --0.02)</a:t>
                      </a:r>
                      <a:endParaRPr lang="en-AU" sz="3000" b="1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000" b="1" kern="0">
                          <a:effectLst/>
                        </a:rPr>
                        <a:t>-0.08</a:t>
                      </a:r>
                      <a:endParaRPr lang="en-AU" sz="3000" b="1" kern="10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000" b="1" kern="0">
                          <a:effectLst/>
                        </a:rPr>
                        <a:t>(-0.121 --0.038)</a:t>
                      </a:r>
                      <a:endParaRPr lang="en-AU" sz="3000" b="1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000" b="1" kern="0" dirty="0">
                          <a:effectLst/>
                        </a:rPr>
                        <a:t>-0.129</a:t>
                      </a:r>
                      <a:endParaRPr lang="en-AU" sz="3000" b="1" kern="1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000" b="1" kern="0" dirty="0">
                          <a:effectLst/>
                        </a:rPr>
                        <a:t>(-0.148 --0.11)</a:t>
                      </a:r>
                      <a:endParaRPr lang="en-AU" sz="3000" b="1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16600314"/>
                  </a:ext>
                </a:extLst>
              </a:tr>
              <a:tr h="95943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000" b="0" kern="0" dirty="0">
                          <a:solidFill>
                            <a:schemeClr val="tx1"/>
                          </a:solidFill>
                          <a:effectLst/>
                        </a:rPr>
                        <a:t>  In </a:t>
                      </a:r>
                      <a:r>
                        <a:rPr lang="en-US" sz="3000" b="0" kern="0">
                          <a:solidFill>
                            <a:schemeClr val="tx1"/>
                          </a:solidFill>
                          <a:effectLst/>
                        </a:rPr>
                        <a:t>sites where </a:t>
                      </a:r>
                      <a:r>
                        <a:rPr lang="en-US" sz="3000" b="0" kern="0" dirty="0">
                          <a:solidFill>
                            <a:schemeClr val="tx1"/>
                          </a:solidFill>
                          <a:effectLst/>
                        </a:rPr>
                        <a:t>5L asked at the end</a:t>
                      </a:r>
                      <a:endParaRPr lang="en-AU" sz="30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000" kern="0">
                          <a:effectLst/>
                        </a:rPr>
                        <a:t>-0.028</a:t>
                      </a:r>
                      <a:endParaRPr lang="en-AU" sz="3000" kern="10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000" kern="0">
                          <a:effectLst/>
                        </a:rPr>
                        <a:t>(-0.061 -0.006)</a:t>
                      </a:r>
                      <a:endParaRPr lang="en-AU" sz="30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000" kern="0" dirty="0">
                          <a:effectLst/>
                        </a:rPr>
                        <a:t>-0.001</a:t>
                      </a:r>
                      <a:endParaRPr lang="en-AU" sz="3000" kern="1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000" kern="0" dirty="0">
                          <a:effectLst/>
                        </a:rPr>
                        <a:t>(-0.016 -0.013)</a:t>
                      </a:r>
                      <a:endParaRPr lang="en-AU" sz="30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</a:rPr>
                        <a:t>-0.001</a:t>
                      </a:r>
                      <a:endParaRPr lang="en-AU" sz="2800" kern="10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</a:rPr>
                        <a:t>(-0.016 -0.013)</a:t>
                      </a:r>
                      <a:endParaRPr lang="en-AU" sz="2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000" kern="0">
                          <a:effectLst/>
                        </a:rPr>
                        <a:t>-0.005</a:t>
                      </a:r>
                      <a:endParaRPr lang="en-AU" sz="3000" kern="10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000" kern="0">
                          <a:effectLst/>
                        </a:rPr>
                        <a:t>(-0.016 -0.005)</a:t>
                      </a:r>
                      <a:endParaRPr lang="en-AU" sz="30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000" kern="0" dirty="0">
                          <a:effectLst/>
                        </a:rPr>
                        <a:t>-0.004</a:t>
                      </a:r>
                      <a:endParaRPr lang="en-AU" sz="3000" kern="1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000" kern="0" dirty="0">
                          <a:effectLst/>
                        </a:rPr>
                        <a:t>(-0.016 -0.007)</a:t>
                      </a:r>
                      <a:endParaRPr lang="en-AU" sz="30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000" kern="0" dirty="0">
                          <a:effectLst/>
                        </a:rPr>
                        <a:t>-0.015</a:t>
                      </a:r>
                      <a:endParaRPr lang="en-AU" sz="3000" kern="1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000" kern="0" dirty="0">
                          <a:effectLst/>
                        </a:rPr>
                        <a:t>(-0.044 -0.014)</a:t>
                      </a:r>
                      <a:endParaRPr lang="en-AU" sz="30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000" kern="0" dirty="0">
                          <a:effectLst/>
                        </a:rPr>
                        <a:t>-0.009</a:t>
                      </a:r>
                      <a:endParaRPr lang="en-AU" sz="3000" kern="1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000" kern="0" dirty="0">
                          <a:effectLst/>
                        </a:rPr>
                        <a:t>(-0.036 -0.018)</a:t>
                      </a:r>
                      <a:endParaRPr lang="en-AU" sz="30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33821109"/>
                  </a:ext>
                </a:extLst>
              </a:tr>
              <a:tr h="479719">
                <a:tc gridSpan="8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000" kern="0" dirty="0">
                          <a:solidFill>
                            <a:schemeClr val="tx1"/>
                          </a:solidFill>
                          <a:effectLst/>
                        </a:rPr>
                        <a:t>Effect of re-positioning the EQ-5D questionnaire to the beginning of survey form</a:t>
                      </a:r>
                      <a:endParaRPr lang="en-AU" sz="30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768627"/>
                  </a:ext>
                </a:extLst>
              </a:tr>
              <a:tr h="78300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000" b="0" kern="0" dirty="0">
                          <a:solidFill>
                            <a:schemeClr val="tx1"/>
                          </a:solidFill>
                          <a:effectLst/>
                        </a:rPr>
                        <a:t>  In trained sites</a:t>
                      </a:r>
                      <a:endParaRPr lang="en-AU" sz="30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000" kern="0">
                          <a:effectLst/>
                        </a:rPr>
                        <a:t>-0.015</a:t>
                      </a:r>
                      <a:endParaRPr lang="en-AU" sz="3000" kern="10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000" kern="0">
                          <a:effectLst/>
                        </a:rPr>
                        <a:t>(-0.042 -0.011)</a:t>
                      </a:r>
                      <a:endParaRPr lang="en-AU" sz="30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000" kern="0" dirty="0">
                          <a:effectLst/>
                        </a:rPr>
                        <a:t>-</a:t>
                      </a:r>
                      <a:r>
                        <a:rPr lang="en-US" sz="3000" b="1" kern="0" dirty="0">
                          <a:effectLst/>
                        </a:rPr>
                        <a:t>0.014</a:t>
                      </a:r>
                      <a:endParaRPr lang="en-AU" sz="3000" b="1" kern="1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000" b="1" kern="0" dirty="0">
                          <a:effectLst/>
                        </a:rPr>
                        <a:t>(-0.026 --0.001</a:t>
                      </a:r>
                      <a:r>
                        <a:rPr lang="en-US" sz="3000" kern="0" dirty="0">
                          <a:effectLst/>
                        </a:rPr>
                        <a:t>)</a:t>
                      </a:r>
                      <a:endParaRPr lang="en-AU" sz="30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</a:rPr>
                        <a:t>-0.014</a:t>
                      </a:r>
                      <a:endParaRPr lang="en-AU" sz="2800" kern="10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</a:rPr>
                        <a:t>(-0.026 --0.001)</a:t>
                      </a:r>
                      <a:endParaRPr lang="en-AU" sz="2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000" kern="0" dirty="0">
                          <a:effectLst/>
                        </a:rPr>
                        <a:t>-0.003</a:t>
                      </a:r>
                      <a:endParaRPr lang="en-AU" sz="3000" kern="1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000" kern="0" dirty="0">
                          <a:effectLst/>
                        </a:rPr>
                        <a:t>(-0.012 -0.006)</a:t>
                      </a:r>
                      <a:endParaRPr lang="en-AU" sz="30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000" kern="0">
                          <a:effectLst/>
                        </a:rPr>
                        <a:t>-0.01</a:t>
                      </a:r>
                      <a:endParaRPr lang="en-AU" sz="3000" kern="10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000" kern="0">
                          <a:effectLst/>
                        </a:rPr>
                        <a:t>(-0.021 -0.000)</a:t>
                      </a:r>
                      <a:endParaRPr lang="en-AU" sz="30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000" kern="0" dirty="0">
                          <a:effectLst/>
                        </a:rPr>
                        <a:t>-</a:t>
                      </a:r>
                      <a:r>
                        <a:rPr lang="en-US" sz="3000" b="1" kern="0" dirty="0">
                          <a:effectLst/>
                        </a:rPr>
                        <a:t>0.045</a:t>
                      </a:r>
                      <a:endParaRPr lang="en-AU" sz="3000" b="1" kern="1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000" b="1" kern="0" dirty="0">
                          <a:effectLst/>
                        </a:rPr>
                        <a:t>(-0.068 --0.021)</a:t>
                      </a:r>
                      <a:endParaRPr lang="en-AU" sz="3000" b="1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000" kern="0">
                          <a:effectLst/>
                        </a:rPr>
                        <a:t>0.015</a:t>
                      </a:r>
                      <a:endParaRPr lang="en-AU" sz="3000" kern="10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000" kern="0">
                          <a:effectLst/>
                        </a:rPr>
                        <a:t>(-0.007 -0.036)</a:t>
                      </a:r>
                      <a:endParaRPr lang="en-AU" sz="30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3244428"/>
                  </a:ext>
                </a:extLst>
              </a:tr>
              <a:tr h="95943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000" b="0" kern="0" dirty="0">
                          <a:solidFill>
                            <a:schemeClr val="tx1"/>
                          </a:solidFill>
                          <a:effectLst/>
                        </a:rPr>
                        <a:t>  In untrained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000" b="0" kern="0" dirty="0">
                          <a:solidFill>
                            <a:schemeClr val="tx1"/>
                          </a:solidFill>
                          <a:effectLst/>
                        </a:rPr>
                        <a:t>  sites</a:t>
                      </a:r>
                      <a:endParaRPr lang="en-AU" sz="30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000" b="1" kern="0" dirty="0">
                          <a:effectLst/>
                        </a:rPr>
                        <a:t>0.118</a:t>
                      </a:r>
                      <a:endParaRPr lang="en-AU" sz="3000" b="1" kern="1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000" b="1" kern="0" dirty="0">
                          <a:effectLst/>
                        </a:rPr>
                        <a:t>(0.082 -0.154)</a:t>
                      </a:r>
                      <a:endParaRPr lang="en-AU" sz="3000" b="1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000" b="1" kern="0" dirty="0">
                          <a:effectLst/>
                        </a:rPr>
                        <a:t>0.029</a:t>
                      </a:r>
                      <a:endParaRPr lang="en-AU" sz="3000" b="1" kern="1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000" b="1" kern="0" dirty="0">
                          <a:effectLst/>
                        </a:rPr>
                        <a:t>(0.017 -0.041)</a:t>
                      </a:r>
                      <a:endParaRPr lang="en-AU" sz="3000" b="1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</a:rPr>
                        <a:t>0.029</a:t>
                      </a:r>
                      <a:endParaRPr lang="en-AU" sz="2800" kern="10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</a:rPr>
                        <a:t>(0.017 -0.041)</a:t>
                      </a:r>
                      <a:endParaRPr lang="en-AU" sz="2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000" b="1" kern="0" dirty="0">
                          <a:effectLst/>
                        </a:rPr>
                        <a:t>0.02</a:t>
                      </a:r>
                      <a:endParaRPr lang="en-AU" sz="3000" b="1" kern="1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000" b="1" kern="0" dirty="0">
                          <a:effectLst/>
                        </a:rPr>
                        <a:t>(0.011 -0.029)</a:t>
                      </a:r>
                      <a:endParaRPr lang="en-AU" sz="3000" b="1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000" b="1" kern="0">
                          <a:effectLst/>
                        </a:rPr>
                        <a:t>0.02</a:t>
                      </a:r>
                      <a:endParaRPr lang="en-AU" sz="3000" b="1" kern="10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000" b="1" kern="0">
                          <a:effectLst/>
                        </a:rPr>
                        <a:t>(0.009 -0.031)</a:t>
                      </a:r>
                      <a:endParaRPr lang="en-AU" sz="3000" b="1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000" b="1" kern="0" dirty="0">
                          <a:effectLst/>
                        </a:rPr>
                        <a:t>0.04</a:t>
                      </a:r>
                      <a:endParaRPr lang="en-AU" sz="3000" b="1" kern="1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000" b="1" kern="0" dirty="0">
                          <a:effectLst/>
                        </a:rPr>
                        <a:t>(0.009 -0.07)</a:t>
                      </a:r>
                      <a:endParaRPr lang="en-AU" sz="3000" b="1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000" b="1" kern="0" dirty="0">
                          <a:effectLst/>
                        </a:rPr>
                        <a:t>0.136</a:t>
                      </a:r>
                      <a:endParaRPr lang="en-AU" sz="3000" b="1" kern="1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000" b="1" kern="0" dirty="0">
                          <a:effectLst/>
                        </a:rPr>
                        <a:t>(0.109 -0.164)</a:t>
                      </a:r>
                      <a:endParaRPr lang="en-AU" sz="3000" b="1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53289735"/>
                  </a:ext>
                </a:extLst>
              </a:tr>
              <a:tr h="479719">
                <a:tc gridSpan="8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000" b="1" kern="0" dirty="0">
                          <a:solidFill>
                            <a:schemeClr val="tx1"/>
                          </a:solidFill>
                          <a:effectLst/>
                        </a:rPr>
                        <a:t>Interaction effects</a:t>
                      </a:r>
                      <a:endParaRPr lang="en-AU" sz="3000" b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324206"/>
                  </a:ext>
                </a:extLst>
              </a:tr>
              <a:tr h="56898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000" b="0" kern="0" dirty="0">
                          <a:solidFill>
                            <a:schemeClr val="tx1"/>
                          </a:solidFill>
                          <a:effectLst/>
                        </a:rPr>
                        <a:t>  Implementing both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000" b="0" kern="0" dirty="0">
                          <a:solidFill>
                            <a:schemeClr val="tx1"/>
                          </a:solidFill>
                          <a:effectLst/>
                        </a:rPr>
                        <a:t>  strategies</a:t>
                      </a:r>
                      <a:endParaRPr lang="en-AU" sz="30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000" b="1" kern="0" dirty="0">
                          <a:effectLst/>
                        </a:rPr>
                        <a:t>-0.057</a:t>
                      </a:r>
                      <a:endParaRPr lang="en-AU" sz="3000" b="1" kern="1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000" b="1" kern="0" dirty="0">
                          <a:effectLst/>
                        </a:rPr>
                        <a:t>(-0.080,-0.033)</a:t>
                      </a:r>
                      <a:endParaRPr lang="en-AU" sz="3000" b="1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000" b="1" kern="0" dirty="0">
                          <a:effectLst/>
                        </a:rPr>
                        <a:t>-0.021</a:t>
                      </a:r>
                      <a:endParaRPr lang="en-AU" sz="3000" b="1" kern="1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000" b="1" kern="0" dirty="0">
                          <a:effectLst/>
                        </a:rPr>
                        <a:t>(-0.032--0.01)</a:t>
                      </a:r>
                      <a:endParaRPr lang="en-AU" sz="3000" b="1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</a:rPr>
                        <a:t>-0.021</a:t>
                      </a:r>
                      <a:endParaRPr lang="en-AU" sz="2800" kern="10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</a:rPr>
                        <a:t>(-0.032--0.01)</a:t>
                      </a:r>
                      <a:endParaRPr lang="en-AU" sz="28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000" b="1" kern="0" dirty="0">
                          <a:effectLst/>
                        </a:rPr>
                        <a:t>-0.011</a:t>
                      </a:r>
                      <a:endParaRPr lang="en-AU" sz="3000" b="1" kern="1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000" b="1" kern="0" dirty="0">
                          <a:effectLst/>
                        </a:rPr>
                        <a:t>(-0.018--0.003)</a:t>
                      </a:r>
                      <a:endParaRPr lang="en-AU" sz="3000" b="1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000" b="1" kern="0" dirty="0">
                          <a:effectLst/>
                        </a:rPr>
                        <a:t>-0.017</a:t>
                      </a:r>
                      <a:endParaRPr lang="en-AU" sz="3000" b="1" kern="1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000" b="1" kern="0" dirty="0">
                          <a:effectLst/>
                        </a:rPr>
                        <a:t>(-0.026--0.008)</a:t>
                      </a:r>
                      <a:endParaRPr lang="en-AU" sz="3000" b="1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000" b="1" kern="0" dirty="0">
                          <a:effectLst/>
                        </a:rPr>
                        <a:t>-0.062</a:t>
                      </a:r>
                      <a:endParaRPr lang="en-AU" sz="3000" b="1" kern="1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000" b="1" kern="0" dirty="0">
                          <a:effectLst/>
                        </a:rPr>
                        <a:t>(-0.083--0.041)</a:t>
                      </a:r>
                      <a:endParaRPr lang="en-AU" sz="3000" b="1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000" b="1" kern="0" dirty="0">
                          <a:effectLst/>
                        </a:rPr>
                        <a:t>-0.024</a:t>
                      </a:r>
                      <a:endParaRPr lang="en-AU" sz="3000" b="1" kern="1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000" b="1" kern="0" dirty="0">
                          <a:effectLst/>
                        </a:rPr>
                        <a:t>(-0.043--0.005)</a:t>
                      </a:r>
                      <a:endParaRPr lang="en-AU" sz="3000" b="1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70481074"/>
                  </a:ext>
                </a:extLst>
              </a:tr>
              <a:tr h="479719">
                <a:tc gridSpan="8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2400" b="0" kern="100" dirty="0">
                          <a:effectLst/>
                        </a:rPr>
                        <a:t>Bolded fonts indicating statistically significant at 5% level. Propensity score model: Logit. Covariates: age, gender, education, presence of NCDs.</a:t>
                      </a:r>
                      <a:endParaRPr lang="en-AU" sz="2400" b="0" i="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8494"/>
                  </a:ext>
                </a:extLst>
              </a:tr>
            </a:tbl>
          </a:graphicData>
        </a:graphic>
      </p:graphicFrame>
      <p:graphicFrame>
        <p:nvGraphicFramePr>
          <p:cNvPr id="1091" name="Table 10">
            <a:extLst>
              <a:ext uri="{FF2B5EF4-FFF2-40B4-BE49-F238E27FC236}">
                <a16:creationId xmlns:a16="http://schemas.microsoft.com/office/drawing/2014/main" id="{986B3728-2F6E-9148-C867-553C231EA2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273506"/>
              </p:ext>
            </p:extLst>
          </p:nvPr>
        </p:nvGraphicFramePr>
        <p:xfrm>
          <a:off x="29904621" y="23616226"/>
          <a:ext cx="20957994" cy="4726182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0957994">
                  <a:extLst>
                    <a:ext uri="{9D8B030D-6E8A-4147-A177-3AD203B41FA5}">
                      <a16:colId xmlns:a16="http://schemas.microsoft.com/office/drawing/2014/main" val="3531925424"/>
                    </a:ext>
                  </a:extLst>
                </a:gridCol>
              </a:tblGrid>
              <a:tr h="97700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SG" sz="5400" dirty="0"/>
                        <a:t> IMPLICATION</a:t>
                      </a:r>
                    </a:p>
                  </a:txBody>
                  <a:tcPr marL="91582" marR="91582" marT="45791" marB="45791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695987"/>
                  </a:ext>
                </a:extLst>
              </a:tr>
              <a:tr h="3676164">
                <a:tc>
                  <a:txBody>
                    <a:bodyPr/>
                    <a:lstStyle/>
                    <a:p>
                      <a:pPr marL="571500" indent="-57150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40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Providing training to interviewers about the EQ-5D has a significant impact on reducing CEs. However, </a:t>
                      </a:r>
                      <a:r>
                        <a:rPr lang="en-AU" sz="40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it may be an advantage to position EQ-5D to the end of the survey questionnaire if no plan to train interviewers.</a:t>
                      </a:r>
                    </a:p>
                    <a:p>
                      <a:pPr marL="571500" marR="0" lvl="0" indent="-571500" algn="just" defTabSz="15078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40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Given that face-to-face interview is the most used mode of administering EQ-5D in low-and middle-income countries (</a:t>
                      </a:r>
                      <a:r>
                        <a:rPr lang="en-GB" sz="40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Espinosa et al)</a:t>
                      </a:r>
                      <a:r>
                        <a:rPr lang="en-US" sz="40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, our findings have important implications for the design and implementation of EQ-5D data collection in such settings. </a:t>
                      </a:r>
                      <a:endParaRPr lang="en-AU" sz="400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91582" marR="91582" marT="45791" marB="45791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5325550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27E79CD-891C-98EC-D8C6-9629AED3507B}"/>
              </a:ext>
            </a:extLst>
          </p:cNvPr>
          <p:cNvSpPr txBox="1"/>
          <p:nvPr/>
        </p:nvSpPr>
        <p:spPr>
          <a:xfrm>
            <a:off x="212590" y="26048609"/>
            <a:ext cx="12131122" cy="2328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spcAft>
                <a:spcPts val="800"/>
              </a:spcAft>
            </a:pPr>
            <a:r>
              <a:rPr lang="en-AU" sz="2400" b="1" kern="100" dirty="0"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Reference</a:t>
            </a:r>
            <a:r>
              <a:rPr lang="en-AU" sz="1800" kern="100" dirty="0"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</a:p>
          <a:p>
            <a:pPr marL="457200">
              <a:spcAft>
                <a:spcPts val="800"/>
              </a:spcAft>
            </a:pPr>
            <a:r>
              <a:rPr lang="en-AU" sz="1800" kern="100" dirty="0"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Pan, T., Huang, Y.,…Devlin N., </a:t>
            </a:r>
            <a:r>
              <a:rPr lang="en-AU" sz="1800" i="1" kern="100" dirty="0"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What explains differences in ceiling effects in EQ-5D and other </a:t>
            </a:r>
            <a:r>
              <a:rPr lang="en-AU" sz="1800" i="1" kern="100" dirty="0" err="1"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HRQoL</a:t>
            </a:r>
            <a:r>
              <a:rPr lang="en-AU" sz="1800" i="1" kern="100" dirty="0"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 instruments between countries? An investigation into possible reasons, existing evidence, and future research directions and priorities </a:t>
            </a:r>
            <a:r>
              <a:rPr lang="en-AU" sz="1800" kern="100" dirty="0"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in </a:t>
            </a:r>
            <a:r>
              <a:rPr lang="en-AU" sz="1800" i="1" kern="100" dirty="0"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2024 </a:t>
            </a:r>
            <a:r>
              <a:rPr lang="en-AU" sz="1800" i="1" kern="100" dirty="0" err="1"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EuroQol</a:t>
            </a:r>
            <a:r>
              <a:rPr lang="en-AU" sz="1800" i="1" kern="100" dirty="0"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 Academy </a:t>
            </a:r>
            <a:r>
              <a:rPr lang="en-AU" sz="1800" i="1" kern="100" dirty="0" err="1"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Metting</a:t>
            </a:r>
            <a:r>
              <a:rPr lang="en-AU" sz="1800" kern="100" dirty="0"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. 2024: Copenhagen, Denmark.</a:t>
            </a:r>
          </a:p>
          <a:p>
            <a:pPr marL="457200">
              <a:spcAft>
                <a:spcPts val="800"/>
              </a:spcAft>
            </a:pPr>
            <a:r>
              <a:rPr lang="en-GB" sz="1800" dirty="0">
                <a:effectLst/>
                <a:latin typeface="+mj-lt"/>
                <a:ea typeface="DengXian" panose="02010600030101010101" pitchFamily="2" charset="-122"/>
              </a:rPr>
              <a:t>Espinosa, O., Drummond, M. F., Orozco, L. E., </a:t>
            </a:r>
            <a:r>
              <a:rPr lang="en-GB" sz="1800" dirty="0" err="1">
                <a:effectLst/>
                <a:latin typeface="+mj-lt"/>
                <a:ea typeface="DengXian" panose="02010600030101010101" pitchFamily="2" charset="-122"/>
              </a:rPr>
              <a:t>Ordóñez</a:t>
            </a:r>
            <a:r>
              <a:rPr lang="en-GB" sz="1800" dirty="0">
                <a:effectLst/>
                <a:latin typeface="+mj-lt"/>
                <a:ea typeface="DengXian" panose="02010600030101010101" pitchFamily="2" charset="-122"/>
              </a:rPr>
              <a:t>, A., </a:t>
            </a:r>
            <a:r>
              <a:rPr lang="en-GB" sz="1800" dirty="0" err="1">
                <a:effectLst/>
                <a:latin typeface="+mj-lt"/>
                <a:ea typeface="DengXian" panose="02010600030101010101" pitchFamily="2" charset="-122"/>
              </a:rPr>
              <a:t>Sanmartín</a:t>
            </a:r>
            <a:r>
              <a:rPr lang="en-GB" sz="1800" dirty="0">
                <a:effectLst/>
                <a:latin typeface="+mj-lt"/>
                <a:ea typeface="DengXian" panose="02010600030101010101" pitchFamily="2" charset="-122"/>
              </a:rPr>
              <a:t>, D., Mora, L., &amp; </a:t>
            </a:r>
            <a:r>
              <a:rPr lang="en-GB" sz="1800" dirty="0" err="1">
                <a:effectLst/>
                <a:latin typeface="+mj-lt"/>
                <a:ea typeface="DengXian" panose="02010600030101010101" pitchFamily="2" charset="-122"/>
              </a:rPr>
              <a:t>Ochalek</a:t>
            </a:r>
            <a:r>
              <a:rPr lang="en-GB" sz="1800" dirty="0">
                <a:effectLst/>
                <a:latin typeface="+mj-lt"/>
                <a:ea typeface="DengXian" panose="02010600030101010101" pitchFamily="2" charset="-122"/>
              </a:rPr>
              <a:t>, J. (2024). Estimation of Societal Values of Health States Preferences at the National Level for Low- and Middle-Income Countries. </a:t>
            </a:r>
            <a:r>
              <a:rPr lang="en-GB" sz="1800" i="1" dirty="0">
                <a:effectLst/>
                <a:latin typeface="+mj-lt"/>
                <a:ea typeface="DengXian" panose="02010600030101010101" pitchFamily="2" charset="-122"/>
              </a:rPr>
              <a:t>Value Health Reg Issues</a:t>
            </a:r>
            <a:r>
              <a:rPr lang="en-GB" sz="1800" dirty="0">
                <a:effectLst/>
                <a:latin typeface="+mj-lt"/>
                <a:ea typeface="DengXian" panose="02010600030101010101" pitchFamily="2" charset="-122"/>
              </a:rPr>
              <a:t>,</a:t>
            </a:r>
            <a:r>
              <a:rPr lang="en-GB" sz="1800" i="1" dirty="0">
                <a:effectLst/>
                <a:latin typeface="+mj-lt"/>
                <a:ea typeface="DengXian" panose="02010600030101010101" pitchFamily="2" charset="-122"/>
              </a:rPr>
              <a:t> 39</a:t>
            </a:r>
            <a:r>
              <a:rPr lang="en-GB" sz="1800" dirty="0">
                <a:effectLst/>
                <a:latin typeface="+mj-lt"/>
                <a:ea typeface="DengXian" panose="02010600030101010101" pitchFamily="2" charset="-122"/>
              </a:rPr>
              <a:t>, 40-48.</a:t>
            </a:r>
            <a:endParaRPr lang="en-AU" sz="1800" kern="100" dirty="0">
              <a:effectLst/>
              <a:latin typeface="+mj-lt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597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7e201e0-7ba1-4fd0-b022-03ac33d052c0">
      <Terms xmlns="http://schemas.microsoft.com/office/infopath/2007/PartnerControls"/>
    </lcf76f155ced4ddcb4097134ff3c332f>
    <TaxCatchAll xmlns="e25f615b-eebd-4e2a-b1e3-b3bb6a01136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296E15BAF57041A774F4D5316366FF" ma:contentTypeVersion="14" ma:contentTypeDescription="Create a new document." ma:contentTypeScope="" ma:versionID="5b3d31f9406923266e19a251e7e1925f">
  <xsd:schema xmlns:xsd="http://www.w3.org/2001/XMLSchema" xmlns:xs="http://www.w3.org/2001/XMLSchema" xmlns:p="http://schemas.microsoft.com/office/2006/metadata/properties" xmlns:ns2="d7e201e0-7ba1-4fd0-b022-03ac33d052c0" xmlns:ns3="e25f615b-eebd-4e2a-b1e3-b3bb6a011368" targetNamespace="http://schemas.microsoft.com/office/2006/metadata/properties" ma:root="true" ma:fieldsID="4218752b27ed29a11fa65fc7df10aeab" ns2:_="" ns3:_="">
    <xsd:import namespace="d7e201e0-7ba1-4fd0-b022-03ac33d052c0"/>
    <xsd:import namespace="e25f615b-eebd-4e2a-b1e3-b3bb6a0113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e201e0-7ba1-4fd0-b022-03ac33d052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6f72f27b-f989-48c3-999a-f20f870c1e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5f615b-eebd-4e2a-b1e3-b3bb6a011368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d28c4e3b-88eb-4c14-8dcb-be66e22babc3}" ma:internalName="TaxCatchAll" ma:showField="CatchAllData" ma:web="e25f615b-eebd-4e2a-b1e3-b3bb6a0113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8EDC7C2-7ACC-4E54-8256-4D99027076A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5225FA-EECF-4981-8D2E-F5C579070E19}">
  <ds:schemaRefs>
    <ds:schemaRef ds:uri="http://schemas.openxmlformats.org/package/2006/metadata/core-properties"/>
    <ds:schemaRef ds:uri="http://purl.org/dc/elements/1.1/"/>
    <ds:schemaRef ds:uri="a6a33eb9-71fa-4a8f-bbbb-f675995a1b0b"/>
    <ds:schemaRef ds:uri="http://purl.org/dc/terms/"/>
    <ds:schemaRef ds:uri="http://schemas.microsoft.com/office/2006/documentManagement/types"/>
    <ds:schemaRef ds:uri="http://schemas.microsoft.com/office/infopath/2007/PartnerControls"/>
    <ds:schemaRef ds:uri="964545bf-1a21-479e-93ef-1582fa560683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5AB3288-2D72-47BF-97E3-356B941A9C5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13969</TotalTime>
  <Words>1197</Words>
  <Application>Microsoft Office PowerPoint</Application>
  <PresentationFormat>Custom</PresentationFormat>
  <Paragraphs>179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Courier New</vt:lpstr>
      <vt:lpstr>Office Theme</vt:lpstr>
      <vt:lpstr>PowerPoint Presentation</vt:lpstr>
    </vt:vector>
  </TitlesOfParts>
  <Company>NUS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Tianxin Pan</dc:creator>
  <cp:lastModifiedBy>Tianxin Pan</cp:lastModifiedBy>
  <cp:revision>153</cp:revision>
  <cp:lastPrinted>2022-05-24T02:20:19Z</cp:lastPrinted>
  <dcterms:created xsi:type="dcterms:W3CDTF">2017-07-10T02:31:55Z</dcterms:created>
  <dcterms:modified xsi:type="dcterms:W3CDTF">2024-07-10T09:11:52Z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0x01010010E1469FD356F9488023BA1818425F4D</vt:lpwstr>
  </property>
  <property fmtid="{D5CDD505-2E9C-101B-9397-08002B2CF9AE}" pid="3" name="MSIP_Label_51a6c3db-1667-4f49-995a-8b9973972958_Enabled">
    <vt:lpwstr>true</vt:lpwstr>
  </property>
  <property fmtid="{D5CDD505-2E9C-101B-9397-08002B2CF9AE}" pid="4" name="MSIP_Label_51a6c3db-1667-4f49-995a-8b9973972958_SetDate">
    <vt:lpwstr>2022-05-27T04:18:37Z</vt:lpwstr>
  </property>
  <property fmtid="{D5CDD505-2E9C-101B-9397-08002B2CF9AE}" pid="5" name="MSIP_Label_51a6c3db-1667-4f49-995a-8b9973972958_Method">
    <vt:lpwstr>Standard</vt:lpwstr>
  </property>
  <property fmtid="{D5CDD505-2E9C-101B-9397-08002B2CF9AE}" pid="6" name="MSIP_Label_51a6c3db-1667-4f49-995a-8b9973972958_Name">
    <vt:lpwstr>UTS-Internal</vt:lpwstr>
  </property>
  <property fmtid="{D5CDD505-2E9C-101B-9397-08002B2CF9AE}" pid="7" name="MSIP_Label_51a6c3db-1667-4f49-995a-8b9973972958_SiteId">
    <vt:lpwstr>e8911c26-cf9f-4a9c-878e-527807be8791</vt:lpwstr>
  </property>
  <property fmtid="{D5CDD505-2E9C-101B-9397-08002B2CF9AE}" pid="8" name="MSIP_Label_51a6c3db-1667-4f49-995a-8b9973972958_ActionId">
    <vt:lpwstr>5a3b0af6-9033-43b7-846f-8161cdbb5f03</vt:lpwstr>
  </property>
  <property fmtid="{D5CDD505-2E9C-101B-9397-08002B2CF9AE}" pid="9" name="MSIP_Label_51a6c3db-1667-4f49-995a-8b9973972958_ContentBits">
    <vt:lpwstr>0</vt:lpwstr>
  </property>
</Properties>
</file>