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authors.xml" ContentType="application/vnd.ms-powerpoi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9" r:id="rId3"/>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40" userDrawn="1">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DDA136-1146-345D-8618-3B1E6120E46F}" name="Rencz Fanni" initials="FR" userId="S::fanni.rencz@uni-corvinus.hu::9a0912b8-d609-43bc-b84d-8499ff74b546" providerId="AD"/>
  <p188:author id="{8D32A75B-A9E2-703C-2F56-437788DE34F6}" name="Zhuxin Mao" initials="ZM" userId="S::ZMao@ad.ua.ac.be::2ecd3b0c-57b3-46e0-9cf0-acabea330c1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1"/>
    <p:restoredTop sz="94590"/>
  </p:normalViewPr>
  <p:slideViewPr>
    <p:cSldViewPr snapToGrid="0">
      <p:cViewPr>
        <p:scale>
          <a:sx n="43" d="100"/>
          <a:sy n="43" d="100"/>
        </p:scale>
        <p:origin x="208" y="-2984"/>
      </p:cViewPr>
      <p:guideLst>
        <p:guide orient="horz" pos="9140"/>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package" Target="../embeddings/Microsoft_Excel____.xlsx"/><Relationship Id="rId4" Type="http://schemas.openxmlformats.org/officeDocument/2006/relationships/image" Target="../media/image11.sv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1">
                <a:extLst>
                  <a:ext uri="{96DAC541-7B7A-43D3-8B79-37D633B846F1}">
                    <asvg:svgBlip xmlns:asvg="http://schemas.microsoft.com/office/drawing/2016/SVG/main" r:embed="rId2"/>
                  </a:ext>
                </a:extLst>
              </a:blip>
              <a:stretch>
                <a:fillRect t="-85000" b="-85000"/>
              </a:stretch>
            </a:blipFill>
            <a:ln>
              <a:noFill/>
            </a:ln>
            <a:effectLst/>
          </c:spPr>
          <c:invertIfNegative val="0"/>
          <c:pictureOptions>
            <c:pictureFormat val="stackScale"/>
          </c:pictureOptions>
          <c:cat>
            <c:strRef>
              <c:f>Sheet1!$A$2:$A$4</c:f>
              <c:strCache>
                <c:ptCount val="3"/>
                <c:pt idx="0">
                  <c:v>Patients</c:v>
                </c:pt>
                <c:pt idx="1">
                  <c:v>Healthy individuals</c:v>
                </c:pt>
                <c:pt idx="2">
                  <c:v>Experts</c:v>
                </c:pt>
              </c:strCache>
            </c:strRef>
          </c:cat>
          <c:val>
            <c:numRef>
              <c:f>Sheet1!$B$2:$B$4</c:f>
              <c:numCache>
                <c:formatCode>General</c:formatCode>
                <c:ptCount val="3"/>
                <c:pt idx="0">
                  <c:v>5</c:v>
                </c:pt>
                <c:pt idx="1">
                  <c:v>5</c:v>
                </c:pt>
                <c:pt idx="2">
                  <c:v>4</c:v>
                </c:pt>
              </c:numCache>
            </c:numRef>
          </c:val>
          <c:extLst>
            <c:ext xmlns:c16="http://schemas.microsoft.com/office/drawing/2014/chart" uri="{C3380CC4-5D6E-409C-BE32-E72D297353CC}">
              <c16:uniqueId val="{00000000-9FE5-0A4A-872C-A410279B4AEC}"/>
            </c:ext>
          </c:extLst>
        </c:ser>
        <c:ser>
          <c:idx val="1"/>
          <c:order val="1"/>
          <c:tx>
            <c:strRef>
              <c:f>Sheet1!$C$1</c:f>
              <c:strCache>
                <c:ptCount val="1"/>
                <c:pt idx="0">
                  <c:v>系列 2</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t="-85000" b="-85000"/>
              </a:stretch>
            </a:blipFill>
            <a:ln>
              <a:noFill/>
            </a:ln>
            <a:effectLst/>
          </c:spPr>
          <c:invertIfNegative val="0"/>
          <c:pictureOptions>
            <c:pictureFormat val="stackScale"/>
          </c:pictureOptions>
          <c:cat>
            <c:strRef>
              <c:f>Sheet1!$A$2:$A$4</c:f>
              <c:strCache>
                <c:ptCount val="3"/>
                <c:pt idx="0">
                  <c:v>Patients</c:v>
                </c:pt>
                <c:pt idx="1">
                  <c:v>Healthy individuals</c:v>
                </c:pt>
                <c:pt idx="2">
                  <c:v>Experts</c:v>
                </c:pt>
              </c:strCache>
            </c:strRef>
          </c:cat>
          <c:val>
            <c:numRef>
              <c:f>Sheet1!$C$2:$C$4</c:f>
              <c:numCache>
                <c:formatCode>General</c:formatCode>
                <c:ptCount val="3"/>
                <c:pt idx="0">
                  <c:v>7</c:v>
                </c:pt>
                <c:pt idx="1">
                  <c:v>10</c:v>
                </c:pt>
                <c:pt idx="2">
                  <c:v>7</c:v>
                </c:pt>
              </c:numCache>
            </c:numRef>
          </c:val>
          <c:extLst>
            <c:ext xmlns:c16="http://schemas.microsoft.com/office/drawing/2014/chart" uri="{C3380CC4-5D6E-409C-BE32-E72D297353CC}">
              <c16:uniqueId val="{00000001-9FE5-0A4A-872C-A410279B4AEC}"/>
            </c:ext>
          </c:extLst>
        </c:ser>
        <c:dLbls>
          <c:showLegendKey val="0"/>
          <c:showVal val="0"/>
          <c:showCatName val="0"/>
          <c:showSerName val="0"/>
          <c:showPercent val="0"/>
          <c:showBubbleSize val="0"/>
        </c:dLbls>
        <c:gapWidth val="150"/>
        <c:overlap val="100"/>
        <c:axId val="225415168"/>
        <c:axId val="225416704"/>
      </c:barChart>
      <c:catAx>
        <c:axId val="22541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crossAx val="225416704"/>
        <c:crosses val="autoZero"/>
        <c:auto val="1"/>
        <c:lblAlgn val="ctr"/>
        <c:lblOffset val="100"/>
        <c:noMultiLvlLbl val="0"/>
      </c:catAx>
      <c:valAx>
        <c:axId val="225416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solidFill>
                      <a:schemeClr val="tx1">
                        <a:lumMod val="75000"/>
                        <a:lumOff val="25000"/>
                      </a:schemeClr>
                    </a:solidFill>
                    <a:latin typeface="Times New Roman" panose="02020603050405020304" pitchFamily="18" charset="0"/>
                    <a:cs typeface="Times New Roman" panose="02020603050405020304" pitchFamily="18" charset="0"/>
                  </a:defRPr>
                </a:pPr>
                <a:r>
                  <a:rPr lang="en" altLang="zh-CN" dirty="0">
                    <a:solidFill>
                      <a:schemeClr val="tx1">
                        <a:lumMod val="75000"/>
                        <a:lumOff val="25000"/>
                      </a:schemeClr>
                    </a:solidFill>
                    <a:latin typeface="Times New Roman" panose="02020603050405020304" pitchFamily="18" charset="0"/>
                    <a:cs typeface="Times New Roman" panose="02020603050405020304" pitchFamily="18" charset="0"/>
                  </a:rPr>
                  <a:t>No. of respondents</a:t>
                </a:r>
                <a:r>
                  <a:rPr lang="en" altLang="zh-CN" baseline="0" dirty="0">
                    <a:solidFill>
                      <a:schemeClr val="tx1">
                        <a:lumMod val="75000"/>
                        <a:lumOff val="25000"/>
                      </a:schemeClr>
                    </a:solidFill>
                    <a:latin typeface="Times New Roman" panose="02020603050405020304" pitchFamily="18" charset="0"/>
                    <a:cs typeface="Times New Roman" panose="02020603050405020304" pitchFamily="18" charset="0"/>
                  </a:rPr>
                  <a:t> (orange thought EQ-5D not fully reflects </a:t>
                </a:r>
                <a:r>
                  <a:rPr lang="en" altLang="zh-CN" baseline="0" dirty="0" err="1">
                    <a:solidFill>
                      <a:schemeClr val="tx1">
                        <a:lumMod val="75000"/>
                        <a:lumOff val="25000"/>
                      </a:schemeClr>
                    </a:solidFill>
                    <a:latin typeface="Times New Roman" panose="02020603050405020304" pitchFamily="18" charset="0"/>
                    <a:cs typeface="Times New Roman" panose="02020603050405020304" pitchFamily="18" charset="0"/>
                  </a:rPr>
                  <a:t>HRQoL</a:t>
                </a:r>
                <a:r>
                  <a:rPr lang="en" altLang="zh-CN" baseline="0" dirty="0">
                    <a:solidFill>
                      <a:schemeClr val="tx1">
                        <a:lumMod val="75000"/>
                        <a:lumOff val="25000"/>
                      </a:schemeClr>
                    </a:solidFill>
                    <a:latin typeface="Times New Roman" panose="02020603050405020304" pitchFamily="18" charset="0"/>
                    <a:cs typeface="Times New Roman" panose="02020603050405020304" pitchFamily="18" charset="0"/>
                  </a:rPr>
                  <a:t> in China)</a:t>
                </a:r>
                <a:endParaRPr lang="zh-CN" altLang="en-US" dirty="0">
                  <a:solidFill>
                    <a:schemeClr val="tx1">
                      <a:lumMod val="75000"/>
                      <a:lumOff val="25000"/>
                    </a:schemeClr>
                  </a:solidFill>
                  <a:latin typeface="Times New Roman" panose="02020603050405020304" pitchFamily="18" charset="0"/>
                  <a:cs typeface="Times New Roman" panose="02020603050405020304" pitchFamily="18" charset="0"/>
                </a:endParaRPr>
              </a:p>
            </c:rich>
          </c:tx>
          <c:layout>
            <c:manualLayout>
              <c:xMode val="edge"/>
              <c:yMode val="edge"/>
              <c:x val="0.11112431507591426"/>
              <c:y val="0.85024368375531578"/>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Times" pitchFamily="2" charset="0"/>
                <a:ea typeface="+mn-ea"/>
                <a:cs typeface="+mn-cs"/>
              </a:defRPr>
            </a:pPr>
            <a:endParaRPr lang="zh-CN"/>
          </a:p>
        </c:txPr>
        <c:crossAx val="22541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zh-CN"/>
    </a:p>
  </c:txPr>
  <c:externalData r:id="rId5">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3FCBF-71BC-4EE5-AEB8-928C37E3D50A}" type="datetimeFigureOut">
              <a:rPr lang="zh-CN" altLang="en-US" smtClean="0"/>
              <a:pPr/>
              <a:t>2024/7/11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9A26F-8673-4531-B725-A99AA76BB503}" type="slidenum">
              <a:rPr lang="zh-CN" altLang="en-US" smtClean="0"/>
              <a:pPr/>
              <a:t>‹#›</a:t>
            </a:fld>
            <a:endParaRPr lang="zh-CN" altLang="en-US"/>
          </a:p>
        </p:txBody>
      </p:sp>
    </p:spTree>
    <p:extLst>
      <p:ext uri="{BB962C8B-B14F-4D97-AF65-F5344CB8AC3E}">
        <p14:creationId xmlns:p14="http://schemas.microsoft.com/office/powerpoint/2010/main" val="106993904"/>
      </p:ext>
    </p:extLst>
  </p:cSld>
  <p:clrMap bg1="lt1" tx1="dk1" bg2="lt2" tx2="dk2" accent1="accent1" accent2="accent2" accent3="accent3" accent4="accent4" accent5="accent5" accent6="accent6" hlink="hlink" folHlink="folHlink"/>
  <p:notesStyle>
    <a:lvl1pPr marL="0" algn="l" defTabSz="3542386" rtl="0" eaLnBrk="1" latinLnBrk="0" hangingPunct="1">
      <a:defRPr sz="4649" kern="1200">
        <a:solidFill>
          <a:schemeClr val="tx1"/>
        </a:solidFill>
        <a:latin typeface="+mn-lt"/>
        <a:ea typeface="+mn-ea"/>
        <a:cs typeface="+mn-cs"/>
      </a:defRPr>
    </a:lvl1pPr>
    <a:lvl2pPr marL="1771193" algn="l" defTabSz="3542386" rtl="0" eaLnBrk="1" latinLnBrk="0" hangingPunct="1">
      <a:defRPr sz="4649" kern="1200">
        <a:solidFill>
          <a:schemeClr val="tx1"/>
        </a:solidFill>
        <a:latin typeface="+mn-lt"/>
        <a:ea typeface="+mn-ea"/>
        <a:cs typeface="+mn-cs"/>
      </a:defRPr>
    </a:lvl2pPr>
    <a:lvl3pPr marL="3542386" algn="l" defTabSz="3542386" rtl="0" eaLnBrk="1" latinLnBrk="0" hangingPunct="1">
      <a:defRPr sz="4649" kern="1200">
        <a:solidFill>
          <a:schemeClr val="tx1"/>
        </a:solidFill>
        <a:latin typeface="+mn-lt"/>
        <a:ea typeface="+mn-ea"/>
        <a:cs typeface="+mn-cs"/>
      </a:defRPr>
    </a:lvl3pPr>
    <a:lvl4pPr marL="5313578" algn="l" defTabSz="3542386" rtl="0" eaLnBrk="1" latinLnBrk="0" hangingPunct="1">
      <a:defRPr sz="4649" kern="1200">
        <a:solidFill>
          <a:schemeClr val="tx1"/>
        </a:solidFill>
        <a:latin typeface="+mn-lt"/>
        <a:ea typeface="+mn-ea"/>
        <a:cs typeface="+mn-cs"/>
      </a:defRPr>
    </a:lvl4pPr>
    <a:lvl5pPr marL="7084771" algn="l" defTabSz="3542386" rtl="0" eaLnBrk="1" latinLnBrk="0" hangingPunct="1">
      <a:defRPr sz="4649" kern="1200">
        <a:solidFill>
          <a:schemeClr val="tx1"/>
        </a:solidFill>
        <a:latin typeface="+mn-lt"/>
        <a:ea typeface="+mn-ea"/>
        <a:cs typeface="+mn-cs"/>
      </a:defRPr>
    </a:lvl5pPr>
    <a:lvl6pPr marL="8855964" algn="l" defTabSz="3542386" rtl="0" eaLnBrk="1" latinLnBrk="0" hangingPunct="1">
      <a:defRPr sz="4649" kern="1200">
        <a:solidFill>
          <a:schemeClr val="tx1"/>
        </a:solidFill>
        <a:latin typeface="+mn-lt"/>
        <a:ea typeface="+mn-ea"/>
        <a:cs typeface="+mn-cs"/>
      </a:defRPr>
    </a:lvl6pPr>
    <a:lvl7pPr marL="10627157" algn="l" defTabSz="3542386" rtl="0" eaLnBrk="1" latinLnBrk="0" hangingPunct="1">
      <a:defRPr sz="4649" kern="1200">
        <a:solidFill>
          <a:schemeClr val="tx1"/>
        </a:solidFill>
        <a:latin typeface="+mn-lt"/>
        <a:ea typeface="+mn-ea"/>
        <a:cs typeface="+mn-cs"/>
      </a:defRPr>
    </a:lvl7pPr>
    <a:lvl8pPr marL="12398350" algn="l" defTabSz="3542386" rtl="0" eaLnBrk="1" latinLnBrk="0" hangingPunct="1">
      <a:defRPr sz="4649" kern="1200">
        <a:solidFill>
          <a:schemeClr val="tx1"/>
        </a:solidFill>
        <a:latin typeface="+mn-lt"/>
        <a:ea typeface="+mn-ea"/>
        <a:cs typeface="+mn-cs"/>
      </a:defRPr>
    </a:lvl8pPr>
    <a:lvl9pPr marL="14169542" algn="l" defTabSz="3542386" rtl="0" eaLnBrk="1" latinLnBrk="0" hangingPunct="1">
      <a:defRPr sz="46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E99A26F-8673-4531-B725-A99AA76BB503}" type="slidenum">
              <a:rPr lang="zh-CN" altLang="en-US" smtClean="0"/>
              <a:pPr/>
              <a:t>1</a:t>
            </a:fld>
            <a:endParaRPr lang="zh-CN" altLang="en-US"/>
          </a:p>
        </p:txBody>
      </p:sp>
    </p:spTree>
    <p:extLst>
      <p:ext uri="{BB962C8B-B14F-4D97-AF65-F5344CB8AC3E}">
        <p14:creationId xmlns:p14="http://schemas.microsoft.com/office/powerpoint/2010/main" val="387989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840486" y="4713925"/>
            <a:ext cx="43525441" cy="10027920"/>
          </a:xfrm>
        </p:spPr>
        <p:txBody>
          <a:bodyPr anchor="b"/>
          <a:lstStyle>
            <a:lvl1pPr algn="ctr">
              <a:defRPr sz="13387"/>
            </a:lvl1pPr>
          </a:lstStyle>
          <a:p>
            <a:r>
              <a:rPr lang="zh-CN" altLang="en-US"/>
              <a:t>单击此处编辑母版标题样式</a:t>
            </a:r>
            <a:endParaRPr lang="en-US" dirty="0"/>
          </a:p>
        </p:txBody>
      </p:sp>
      <p:sp>
        <p:nvSpPr>
          <p:cNvPr id="3" name="Subtitle 2"/>
          <p:cNvSpPr>
            <a:spLocks noGrp="1"/>
          </p:cNvSpPr>
          <p:nvPr>
            <p:ph type="subTitle" idx="1"/>
          </p:nvPr>
        </p:nvSpPr>
        <p:spPr>
          <a:xfrm>
            <a:off x="6400801" y="15128560"/>
            <a:ext cx="38404801" cy="6954200"/>
          </a:xfrm>
        </p:spPr>
        <p:txBody>
          <a:bodyPr/>
          <a:lstStyle>
            <a:lvl1pPr marL="0" indent="0" algn="ctr">
              <a:buNone/>
              <a:defRPr sz="5354"/>
            </a:lvl1pPr>
            <a:lvl2pPr marL="1020028" indent="0" algn="ctr">
              <a:buNone/>
              <a:defRPr sz="4462"/>
            </a:lvl2pPr>
            <a:lvl3pPr marL="2040055" indent="0" algn="ctr">
              <a:buNone/>
              <a:defRPr sz="4016"/>
            </a:lvl3pPr>
            <a:lvl4pPr marL="3060084" indent="0" algn="ctr">
              <a:buNone/>
              <a:defRPr sz="3570"/>
            </a:lvl4pPr>
            <a:lvl5pPr marL="4080111" indent="0" algn="ctr">
              <a:buNone/>
              <a:defRPr sz="3570"/>
            </a:lvl5pPr>
            <a:lvl6pPr marL="5100139" indent="0" algn="ctr">
              <a:buNone/>
              <a:defRPr sz="3570"/>
            </a:lvl6pPr>
            <a:lvl7pPr marL="6120167" indent="0" algn="ctr">
              <a:buNone/>
              <a:defRPr sz="3570"/>
            </a:lvl7pPr>
            <a:lvl8pPr marL="7140196" indent="0" algn="ctr">
              <a:buNone/>
              <a:defRPr sz="3570"/>
            </a:lvl8pPr>
            <a:lvl9pPr marL="8160223" indent="0" algn="ctr">
              <a:buNone/>
              <a:defRPr sz="357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119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38383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5" y="1533525"/>
            <a:ext cx="11041380" cy="2440972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520450" y="1533525"/>
            <a:ext cx="32484059" cy="2440972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130299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95" y="5104765"/>
            <a:ext cx="24185071" cy="739719"/>
          </a:xfrm>
          <a:prstGeom prst="rect">
            <a:avLst/>
          </a:prstGeom>
        </p:spPr>
        <p:txBody>
          <a:bodyPr wrap="square" lIns="234774" tIns="234774" rIns="234774" bIns="234774">
            <a:spAutoFit/>
          </a:bodyPr>
          <a:lstStyle>
            <a:lvl1pPr marL="0" indent="0">
              <a:buNone/>
              <a:defRPr sz="1726">
                <a:solidFill>
                  <a:schemeClr val="accent5">
                    <a:lumMod val="50000"/>
                  </a:schemeClr>
                </a:solidFill>
                <a:latin typeface="Times New Roman" panose="02020603050405020304" pitchFamily="18" charset="0"/>
                <a:cs typeface="Times New Roman" panose="02020603050405020304" pitchFamily="18" charset="0"/>
              </a:defRPr>
            </a:lvl1pPr>
            <a:lvl2pPr marL="940858" indent="-361869">
              <a:defRPr sz="1603">
                <a:latin typeface="Trebuchet MS" pitchFamily="34" charset="0"/>
              </a:defRPr>
            </a:lvl2pPr>
            <a:lvl3pPr marL="1302726" indent="-361869">
              <a:defRPr sz="1603">
                <a:latin typeface="Trebuchet MS" pitchFamily="34" charset="0"/>
              </a:defRPr>
            </a:lvl3pPr>
            <a:lvl4pPr marL="1700783" indent="-398055">
              <a:defRPr sz="1603">
                <a:latin typeface="Trebuchet MS" pitchFamily="34" charset="0"/>
              </a:defRPr>
            </a:lvl4pPr>
            <a:lvl5pPr marL="1990278" indent="-289494">
              <a:defRPr sz="160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8" y="4587511"/>
            <a:ext cx="24165979" cy="578543"/>
          </a:xfrm>
          <a:prstGeom prst="rect">
            <a:avLst/>
          </a:prstGeom>
          <a:noFill/>
        </p:spPr>
        <p:txBody>
          <a:bodyPr wrap="square" lIns="93910" tIns="93910" rIns="93910" bIns="93910" anchor="ctr" anchorCtr="0">
            <a:spAutoFit/>
          </a:bodyPr>
          <a:lstStyle>
            <a:lvl1pPr marL="0" indent="0" algn="ctr">
              <a:buNone/>
              <a:defRPr sz="252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76063" y="12415938"/>
            <a:ext cx="24171886" cy="578543"/>
          </a:xfrm>
          <a:prstGeom prst="rect">
            <a:avLst/>
          </a:prstGeom>
          <a:noFill/>
        </p:spPr>
        <p:txBody>
          <a:bodyPr wrap="square" lIns="93910" tIns="93910" rIns="93910" bIns="93910" anchor="ctr" anchorCtr="0">
            <a:spAutoFit/>
          </a:bodyPr>
          <a:lstStyle>
            <a:lvl1pPr marL="0" indent="0" algn="ctr">
              <a:buNone/>
              <a:defRPr sz="252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5968067" y="4587511"/>
            <a:ext cx="24165666" cy="578543"/>
          </a:xfrm>
          <a:prstGeom prst="rect">
            <a:avLst/>
          </a:prstGeom>
          <a:noFill/>
        </p:spPr>
        <p:txBody>
          <a:bodyPr wrap="square" lIns="93910" tIns="93910" rIns="93910" bIns="93910" anchor="ctr" anchorCtr="0">
            <a:spAutoFit/>
          </a:bodyPr>
          <a:lstStyle>
            <a:lvl1pPr marL="0" indent="0" algn="ctr">
              <a:buNone/>
              <a:defRPr sz="252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968067" y="5104765"/>
            <a:ext cx="24165666" cy="739719"/>
          </a:xfrm>
          <a:prstGeom prst="rect">
            <a:avLst/>
          </a:prstGeom>
        </p:spPr>
        <p:txBody>
          <a:bodyPr wrap="square" lIns="234774" tIns="234774" rIns="234774" bIns="234774">
            <a:spAutoFit/>
          </a:bodyPr>
          <a:lstStyle>
            <a:lvl1pPr marL="0" indent="0">
              <a:buNone/>
              <a:defRPr sz="1726">
                <a:solidFill>
                  <a:schemeClr val="accent5">
                    <a:lumMod val="50000"/>
                  </a:schemeClr>
                </a:solidFill>
                <a:latin typeface="Times New Roman" panose="02020603050405020304" pitchFamily="18" charset="0"/>
                <a:cs typeface="Times New Roman" panose="02020603050405020304" pitchFamily="18" charset="0"/>
              </a:defRPr>
            </a:lvl1pPr>
            <a:lvl2pPr marL="940858" indent="-361869">
              <a:defRPr sz="1603">
                <a:latin typeface="Trebuchet MS" pitchFamily="34" charset="0"/>
              </a:defRPr>
            </a:lvl2pPr>
            <a:lvl3pPr marL="1302726" indent="-361869">
              <a:defRPr sz="1603">
                <a:latin typeface="Trebuchet MS" pitchFamily="34" charset="0"/>
              </a:defRPr>
            </a:lvl3pPr>
            <a:lvl4pPr marL="1700783" indent="-398055">
              <a:defRPr sz="1603">
                <a:latin typeface="Trebuchet MS" pitchFamily="34" charset="0"/>
              </a:defRPr>
            </a:lvl4pPr>
            <a:lvl5pPr marL="1990278" indent="-289494">
              <a:defRPr sz="160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968065" y="12431131"/>
            <a:ext cx="24159028" cy="578543"/>
          </a:xfrm>
          <a:prstGeom prst="rect">
            <a:avLst/>
          </a:prstGeom>
          <a:noFill/>
        </p:spPr>
        <p:txBody>
          <a:bodyPr wrap="square" lIns="93910" tIns="93910" rIns="93910" bIns="93910" anchor="ctr" anchorCtr="0">
            <a:spAutoFit/>
          </a:bodyPr>
          <a:lstStyle>
            <a:lvl1pPr marL="0" indent="0" algn="ctr">
              <a:buNone/>
              <a:defRPr sz="252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958804" y="12984963"/>
            <a:ext cx="24168288" cy="739719"/>
          </a:xfrm>
          <a:prstGeom prst="rect">
            <a:avLst/>
          </a:prstGeom>
        </p:spPr>
        <p:txBody>
          <a:bodyPr wrap="square" lIns="234774" tIns="234774" rIns="234774" bIns="234774">
            <a:spAutoFit/>
          </a:bodyPr>
          <a:lstStyle>
            <a:lvl1pPr marL="0" indent="0">
              <a:buNone/>
              <a:defRPr sz="1726">
                <a:solidFill>
                  <a:schemeClr val="accent5">
                    <a:lumMod val="50000"/>
                  </a:schemeClr>
                </a:solidFill>
                <a:latin typeface="Times New Roman" panose="02020603050405020304" pitchFamily="18" charset="0"/>
                <a:cs typeface="Times New Roman" panose="02020603050405020304" pitchFamily="18" charset="0"/>
              </a:defRPr>
            </a:lvl1pPr>
            <a:lvl2pPr marL="940858" indent="-361869">
              <a:defRPr sz="1603">
                <a:latin typeface="Trebuchet MS" pitchFamily="34" charset="0"/>
              </a:defRPr>
            </a:lvl2pPr>
            <a:lvl3pPr marL="1302726" indent="-361869">
              <a:defRPr sz="1603">
                <a:latin typeface="Trebuchet MS" pitchFamily="34" charset="0"/>
              </a:defRPr>
            </a:lvl3pPr>
            <a:lvl4pPr marL="1700783" indent="-398055">
              <a:defRPr sz="1603">
                <a:latin typeface="Trebuchet MS" pitchFamily="34" charset="0"/>
              </a:defRPr>
            </a:lvl4pPr>
            <a:lvl5pPr marL="1990278" indent="-289494">
              <a:defRPr sz="160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986797" y="22449465"/>
            <a:ext cx="24146934" cy="578543"/>
          </a:xfrm>
          <a:prstGeom prst="rect">
            <a:avLst/>
          </a:prstGeom>
          <a:noFill/>
        </p:spPr>
        <p:txBody>
          <a:bodyPr wrap="square" lIns="93910" tIns="93910" rIns="93910" bIns="93910" anchor="ctr" anchorCtr="0">
            <a:spAutoFit/>
          </a:bodyPr>
          <a:lstStyle>
            <a:lvl1pPr marL="0" indent="0" algn="ctr">
              <a:buNone/>
              <a:defRPr sz="252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968065" y="23016756"/>
            <a:ext cx="24159028" cy="739719"/>
          </a:xfrm>
          <a:prstGeom prst="rect">
            <a:avLst/>
          </a:prstGeom>
        </p:spPr>
        <p:txBody>
          <a:bodyPr wrap="square" lIns="234774" tIns="234774" rIns="234774" bIns="234774">
            <a:spAutoFit/>
          </a:bodyPr>
          <a:lstStyle>
            <a:lvl1pPr marL="0" indent="0">
              <a:buNone/>
              <a:defRPr sz="1726">
                <a:solidFill>
                  <a:schemeClr val="accent5">
                    <a:lumMod val="50000"/>
                  </a:schemeClr>
                </a:solidFill>
                <a:latin typeface="Times New Roman" panose="02020603050405020304" pitchFamily="18" charset="0"/>
                <a:cs typeface="Times New Roman" panose="02020603050405020304" pitchFamily="18" charset="0"/>
              </a:defRPr>
            </a:lvl1pPr>
            <a:lvl2pPr marL="940858" indent="-361869">
              <a:defRPr sz="1603">
                <a:latin typeface="Trebuchet MS" pitchFamily="34" charset="0"/>
              </a:defRPr>
            </a:lvl2pPr>
            <a:lvl3pPr marL="1302726" indent="-361869">
              <a:defRPr sz="1603">
                <a:latin typeface="Trebuchet MS" pitchFamily="34" charset="0"/>
              </a:defRPr>
            </a:lvl3pPr>
            <a:lvl4pPr marL="1700783" indent="-398055">
              <a:defRPr sz="1603">
                <a:latin typeface="Trebuchet MS" pitchFamily="34" charset="0"/>
              </a:defRPr>
            </a:lvl4pPr>
            <a:lvl5pPr marL="1990278" indent="-289494">
              <a:defRPr sz="160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4894" y="12971023"/>
            <a:ext cx="24187159" cy="739719"/>
          </a:xfrm>
          <a:prstGeom prst="rect">
            <a:avLst/>
          </a:prstGeom>
        </p:spPr>
        <p:txBody>
          <a:bodyPr wrap="square" lIns="234774" tIns="234774" rIns="234774" bIns="234774">
            <a:spAutoFit/>
          </a:bodyPr>
          <a:lstStyle>
            <a:lvl1pPr marL="0" indent="0">
              <a:buNone/>
              <a:defRPr sz="1726">
                <a:solidFill>
                  <a:schemeClr val="accent5">
                    <a:lumMod val="50000"/>
                  </a:schemeClr>
                </a:solidFill>
                <a:latin typeface="Times New Roman" panose="02020603050405020304" pitchFamily="18" charset="0"/>
                <a:cs typeface="Times New Roman" panose="02020603050405020304" pitchFamily="18" charset="0"/>
              </a:defRPr>
            </a:lvl1pPr>
            <a:lvl2pPr marL="940858" indent="-361869">
              <a:defRPr sz="1603">
                <a:latin typeface="Trebuchet MS" pitchFamily="34" charset="0"/>
              </a:defRPr>
            </a:lvl2pPr>
            <a:lvl3pPr marL="1302726" indent="-361869">
              <a:defRPr sz="1603">
                <a:latin typeface="Trebuchet MS" pitchFamily="34" charset="0"/>
              </a:defRPr>
            </a:lvl3pPr>
            <a:lvl4pPr marL="1700783" indent="-398055">
              <a:defRPr sz="1603">
                <a:latin typeface="Trebuchet MS" pitchFamily="34" charset="0"/>
              </a:defRPr>
            </a:lvl4pPr>
            <a:lvl5pPr marL="1990278" indent="-289494">
              <a:defRPr sz="160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955496" y="3270931"/>
            <a:ext cx="37295421" cy="840105"/>
          </a:xfrm>
          <a:prstGeom prst="rect">
            <a:avLst/>
          </a:prstGeom>
        </p:spPr>
        <p:txBody>
          <a:bodyPr>
            <a:normAutofit/>
          </a:bodyPr>
          <a:lstStyle>
            <a:lvl1pPr marL="0" indent="0" algn="ctr">
              <a:buFontTx/>
              <a:buNone/>
              <a:defRPr sz="4070">
                <a:solidFill>
                  <a:schemeClr val="accent5">
                    <a:lumMod val="50000"/>
                  </a:schemeClr>
                </a:solidFill>
                <a:latin typeface="+mj-lt"/>
              </a:defRPr>
            </a:lvl1pPr>
            <a:lvl2pPr>
              <a:buFontTx/>
              <a:buNone/>
              <a:defRPr sz="4440"/>
            </a:lvl2pPr>
            <a:lvl3pPr>
              <a:buFontTx/>
              <a:buNone/>
              <a:defRPr sz="4440"/>
            </a:lvl3pPr>
            <a:lvl4pPr>
              <a:buFontTx/>
              <a:buNone/>
              <a:defRPr sz="4440"/>
            </a:lvl4pPr>
            <a:lvl5pPr>
              <a:buFontTx/>
              <a:buNone/>
              <a:defRPr sz="4440"/>
            </a:lvl5pPr>
          </a:lstStyle>
          <a:p>
            <a:pPr lvl="0"/>
            <a:r>
              <a:rPr lang="en-US" dirty="0"/>
              <a:t>Click here to add affiliations</a:t>
            </a:r>
          </a:p>
        </p:txBody>
      </p:sp>
      <p:sp>
        <p:nvSpPr>
          <p:cNvPr id="79" name="Text Placeholder 76"/>
          <p:cNvSpPr>
            <a:spLocks noGrp="1"/>
          </p:cNvSpPr>
          <p:nvPr>
            <p:ph type="body" sz="quarter" idx="151" hasCustomPrompt="1"/>
          </p:nvPr>
        </p:nvSpPr>
        <p:spPr>
          <a:xfrm>
            <a:off x="6955496" y="1943265"/>
            <a:ext cx="37295421" cy="1257139"/>
          </a:xfrm>
          <a:prstGeom prst="rect">
            <a:avLst/>
          </a:prstGeom>
        </p:spPr>
        <p:txBody>
          <a:bodyPr anchor="t" anchorCtr="1">
            <a:normAutofit/>
          </a:bodyPr>
          <a:lstStyle>
            <a:lvl1pPr marL="0" indent="0" algn="ctr">
              <a:buFontTx/>
              <a:buNone/>
              <a:defRPr sz="5918">
                <a:solidFill>
                  <a:schemeClr val="accent5">
                    <a:lumMod val="50000"/>
                  </a:schemeClr>
                </a:solidFill>
                <a:latin typeface="+mj-lt"/>
              </a:defRPr>
            </a:lvl1pPr>
            <a:lvl2pPr>
              <a:buFontTx/>
              <a:buNone/>
              <a:defRPr sz="4440"/>
            </a:lvl2pPr>
            <a:lvl3pPr>
              <a:buFontTx/>
              <a:buNone/>
              <a:defRPr sz="4440"/>
            </a:lvl3pPr>
            <a:lvl4pPr>
              <a:buFontTx/>
              <a:buNone/>
              <a:defRPr sz="4440"/>
            </a:lvl4pPr>
            <a:lvl5pPr>
              <a:buFontTx/>
              <a:buNone/>
              <a:defRPr sz="4440"/>
            </a:lvl5pPr>
          </a:lstStyle>
          <a:p>
            <a:pPr lvl="0"/>
            <a:r>
              <a:rPr lang="en-US" dirty="0"/>
              <a:t>Click here to add authors</a:t>
            </a:r>
          </a:p>
        </p:txBody>
      </p:sp>
      <p:sp>
        <p:nvSpPr>
          <p:cNvPr id="80" name="Text Placeholder 76"/>
          <p:cNvSpPr>
            <a:spLocks noGrp="1"/>
          </p:cNvSpPr>
          <p:nvPr>
            <p:ph type="body" sz="quarter" idx="153" hasCustomPrompt="1"/>
          </p:nvPr>
        </p:nvSpPr>
        <p:spPr>
          <a:xfrm>
            <a:off x="6955496" y="380784"/>
            <a:ext cx="37295421" cy="1562481"/>
          </a:xfrm>
          <a:prstGeom prst="rect">
            <a:avLst/>
          </a:prstGeom>
        </p:spPr>
        <p:txBody>
          <a:bodyPr anchor="t" anchorCtr="1">
            <a:normAutofit/>
          </a:bodyPr>
          <a:lstStyle>
            <a:lvl1pPr marL="0" indent="0" algn="ctr">
              <a:buFontTx/>
              <a:buNone/>
              <a:defRPr sz="8508" b="1">
                <a:solidFill>
                  <a:schemeClr val="accent5">
                    <a:lumMod val="50000"/>
                  </a:schemeClr>
                </a:solidFill>
                <a:latin typeface="+mj-lt"/>
              </a:defRPr>
            </a:lvl1pPr>
            <a:lvl2pPr>
              <a:buFontTx/>
              <a:buNone/>
              <a:defRPr sz="4440"/>
            </a:lvl2pPr>
            <a:lvl3pPr>
              <a:buFontTx/>
              <a:buNone/>
              <a:defRPr sz="4440"/>
            </a:lvl3pPr>
            <a:lvl4pPr>
              <a:buFontTx/>
              <a:buNone/>
              <a:defRPr sz="4440"/>
            </a:lvl4pPr>
            <a:lvl5pPr>
              <a:buFontTx/>
              <a:buNone/>
              <a:defRPr sz="4440"/>
            </a:lvl5pPr>
          </a:lstStyle>
          <a:p>
            <a:pPr lvl="0"/>
            <a:r>
              <a:rPr lang="en-US" dirty="0"/>
              <a:t>Click here to add title</a:t>
            </a:r>
          </a:p>
        </p:txBody>
      </p:sp>
    </p:spTree>
    <p:extLst>
      <p:ext uri="{BB962C8B-B14F-4D97-AF65-F5344CB8AC3E}">
        <p14:creationId xmlns:p14="http://schemas.microsoft.com/office/powerpoint/2010/main" val="288024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258679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493778" y="7180906"/>
            <a:ext cx="44165521" cy="11981495"/>
          </a:xfrm>
        </p:spPr>
        <p:txBody>
          <a:bodyPr anchor="b"/>
          <a:lstStyle>
            <a:lvl1pPr>
              <a:defRPr sz="13387"/>
            </a:lvl1pPr>
          </a:lstStyle>
          <a:p>
            <a:r>
              <a:rPr lang="zh-CN" altLang="en-US"/>
              <a:t>单击此处编辑母版标题样式</a:t>
            </a:r>
            <a:endParaRPr lang="en-US" dirty="0"/>
          </a:p>
        </p:txBody>
      </p:sp>
      <p:sp>
        <p:nvSpPr>
          <p:cNvPr id="3" name="Text Placeholder 2"/>
          <p:cNvSpPr>
            <a:spLocks noGrp="1"/>
          </p:cNvSpPr>
          <p:nvPr>
            <p:ph type="body" idx="1"/>
          </p:nvPr>
        </p:nvSpPr>
        <p:spPr>
          <a:xfrm>
            <a:off x="3493778" y="19275751"/>
            <a:ext cx="44165521" cy="6300785"/>
          </a:xfrm>
        </p:spPr>
        <p:txBody>
          <a:bodyPr/>
          <a:lstStyle>
            <a:lvl1pPr marL="0" indent="0">
              <a:buNone/>
              <a:defRPr sz="5354">
                <a:solidFill>
                  <a:schemeClr val="tx1">
                    <a:tint val="82000"/>
                  </a:schemeClr>
                </a:solidFill>
              </a:defRPr>
            </a:lvl1pPr>
            <a:lvl2pPr marL="1020028" indent="0">
              <a:buNone/>
              <a:defRPr sz="4462">
                <a:solidFill>
                  <a:schemeClr val="tx1">
                    <a:tint val="82000"/>
                  </a:schemeClr>
                </a:solidFill>
              </a:defRPr>
            </a:lvl2pPr>
            <a:lvl3pPr marL="2040055" indent="0">
              <a:buNone/>
              <a:defRPr sz="4016">
                <a:solidFill>
                  <a:schemeClr val="tx1">
                    <a:tint val="82000"/>
                  </a:schemeClr>
                </a:solidFill>
              </a:defRPr>
            </a:lvl3pPr>
            <a:lvl4pPr marL="3060084" indent="0">
              <a:buNone/>
              <a:defRPr sz="3570">
                <a:solidFill>
                  <a:schemeClr val="tx1">
                    <a:tint val="82000"/>
                  </a:schemeClr>
                </a:solidFill>
              </a:defRPr>
            </a:lvl4pPr>
            <a:lvl5pPr marL="4080111" indent="0">
              <a:buNone/>
              <a:defRPr sz="3570">
                <a:solidFill>
                  <a:schemeClr val="tx1">
                    <a:tint val="82000"/>
                  </a:schemeClr>
                </a:solidFill>
              </a:defRPr>
            </a:lvl5pPr>
            <a:lvl6pPr marL="5100139" indent="0">
              <a:buNone/>
              <a:defRPr sz="3570">
                <a:solidFill>
                  <a:schemeClr val="tx1">
                    <a:tint val="82000"/>
                  </a:schemeClr>
                </a:solidFill>
              </a:defRPr>
            </a:lvl6pPr>
            <a:lvl7pPr marL="6120167" indent="0">
              <a:buNone/>
              <a:defRPr sz="3570">
                <a:solidFill>
                  <a:schemeClr val="tx1">
                    <a:tint val="82000"/>
                  </a:schemeClr>
                </a:solidFill>
              </a:defRPr>
            </a:lvl7pPr>
            <a:lvl8pPr marL="7140196" indent="0">
              <a:buNone/>
              <a:defRPr sz="3570">
                <a:solidFill>
                  <a:schemeClr val="tx1">
                    <a:tint val="82000"/>
                  </a:schemeClr>
                </a:solidFill>
              </a:defRPr>
            </a:lvl8pPr>
            <a:lvl9pPr marL="8160223" indent="0">
              <a:buNone/>
              <a:defRPr sz="357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267456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520440" y="7667626"/>
            <a:ext cx="21762720" cy="182756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5923240" y="7667626"/>
            <a:ext cx="21762720" cy="182756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5207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527115" y="1533532"/>
            <a:ext cx="44165521" cy="556736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527116" y="7060885"/>
            <a:ext cx="21662704" cy="3460430"/>
          </a:xfrm>
        </p:spPr>
        <p:txBody>
          <a:bodyPr anchor="b"/>
          <a:lstStyle>
            <a:lvl1pPr marL="0" indent="0">
              <a:buNone/>
              <a:defRPr sz="5354" b="1"/>
            </a:lvl1pPr>
            <a:lvl2pPr marL="1020028" indent="0">
              <a:buNone/>
              <a:defRPr sz="4462" b="1"/>
            </a:lvl2pPr>
            <a:lvl3pPr marL="2040055" indent="0">
              <a:buNone/>
              <a:defRPr sz="4016" b="1"/>
            </a:lvl3pPr>
            <a:lvl4pPr marL="3060084" indent="0">
              <a:buNone/>
              <a:defRPr sz="3570" b="1"/>
            </a:lvl4pPr>
            <a:lvl5pPr marL="4080111" indent="0">
              <a:buNone/>
              <a:defRPr sz="3570" b="1"/>
            </a:lvl5pPr>
            <a:lvl6pPr marL="5100139" indent="0">
              <a:buNone/>
              <a:defRPr sz="3570" b="1"/>
            </a:lvl6pPr>
            <a:lvl7pPr marL="6120167" indent="0">
              <a:buNone/>
              <a:defRPr sz="3570" b="1"/>
            </a:lvl7pPr>
            <a:lvl8pPr marL="7140196" indent="0">
              <a:buNone/>
              <a:defRPr sz="3570" b="1"/>
            </a:lvl8pPr>
            <a:lvl9pPr marL="8160223" indent="0">
              <a:buNone/>
              <a:defRPr sz="3570" b="1"/>
            </a:lvl9pPr>
          </a:lstStyle>
          <a:p>
            <a:pPr lvl="0"/>
            <a:r>
              <a:rPr lang="zh-CN" altLang="en-US"/>
              <a:t>单击此处编辑母版文本样式</a:t>
            </a:r>
          </a:p>
        </p:txBody>
      </p:sp>
      <p:sp>
        <p:nvSpPr>
          <p:cNvPr id="4" name="Content Placeholder 3"/>
          <p:cNvSpPr>
            <a:spLocks noGrp="1"/>
          </p:cNvSpPr>
          <p:nvPr>
            <p:ph sz="half" idx="2"/>
          </p:nvPr>
        </p:nvSpPr>
        <p:spPr>
          <a:xfrm>
            <a:off x="3527116" y="10521315"/>
            <a:ext cx="21662704" cy="1547527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5923243" y="7060885"/>
            <a:ext cx="21769390" cy="3460430"/>
          </a:xfrm>
        </p:spPr>
        <p:txBody>
          <a:bodyPr anchor="b"/>
          <a:lstStyle>
            <a:lvl1pPr marL="0" indent="0">
              <a:buNone/>
              <a:defRPr sz="5354" b="1"/>
            </a:lvl1pPr>
            <a:lvl2pPr marL="1020028" indent="0">
              <a:buNone/>
              <a:defRPr sz="4462" b="1"/>
            </a:lvl2pPr>
            <a:lvl3pPr marL="2040055" indent="0">
              <a:buNone/>
              <a:defRPr sz="4016" b="1"/>
            </a:lvl3pPr>
            <a:lvl4pPr marL="3060084" indent="0">
              <a:buNone/>
              <a:defRPr sz="3570" b="1"/>
            </a:lvl4pPr>
            <a:lvl5pPr marL="4080111" indent="0">
              <a:buNone/>
              <a:defRPr sz="3570" b="1"/>
            </a:lvl5pPr>
            <a:lvl6pPr marL="5100139" indent="0">
              <a:buNone/>
              <a:defRPr sz="3570" b="1"/>
            </a:lvl6pPr>
            <a:lvl7pPr marL="6120167" indent="0">
              <a:buNone/>
              <a:defRPr sz="3570" b="1"/>
            </a:lvl7pPr>
            <a:lvl8pPr marL="7140196" indent="0">
              <a:buNone/>
              <a:defRPr sz="3570" b="1"/>
            </a:lvl8pPr>
            <a:lvl9pPr marL="8160223" indent="0">
              <a:buNone/>
              <a:defRPr sz="3570" b="1"/>
            </a:lvl9pPr>
          </a:lstStyle>
          <a:p>
            <a:pPr lvl="0"/>
            <a:r>
              <a:rPr lang="zh-CN" altLang="en-US"/>
              <a:t>单击此处编辑母版文本样式</a:t>
            </a:r>
          </a:p>
        </p:txBody>
      </p:sp>
      <p:sp>
        <p:nvSpPr>
          <p:cNvPr id="6" name="Content Placeholder 5"/>
          <p:cNvSpPr>
            <a:spLocks noGrp="1"/>
          </p:cNvSpPr>
          <p:nvPr>
            <p:ph sz="quarter" idx="4"/>
          </p:nvPr>
        </p:nvSpPr>
        <p:spPr>
          <a:xfrm>
            <a:off x="25923243" y="10521315"/>
            <a:ext cx="21769390" cy="1547527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244354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353952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176505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527109" y="1920240"/>
            <a:ext cx="16515397" cy="6720840"/>
          </a:xfrm>
        </p:spPr>
        <p:txBody>
          <a:bodyPr anchor="b"/>
          <a:lstStyle>
            <a:lvl1pPr>
              <a:defRPr sz="7140"/>
            </a:lvl1pPr>
          </a:lstStyle>
          <a:p>
            <a:r>
              <a:rPr lang="zh-CN" altLang="en-US"/>
              <a:t>单击此处编辑母版标题样式</a:t>
            </a:r>
            <a:endParaRPr lang="en-US" dirty="0"/>
          </a:p>
        </p:txBody>
      </p:sp>
      <p:sp>
        <p:nvSpPr>
          <p:cNvPr id="3" name="Content Placeholder 2"/>
          <p:cNvSpPr>
            <a:spLocks noGrp="1"/>
          </p:cNvSpPr>
          <p:nvPr>
            <p:ph idx="1"/>
          </p:nvPr>
        </p:nvSpPr>
        <p:spPr>
          <a:xfrm>
            <a:off x="21769390" y="4147195"/>
            <a:ext cx="25923240" cy="20469225"/>
          </a:xfrm>
        </p:spPr>
        <p:txBody>
          <a:bodyPr/>
          <a:lstStyle>
            <a:lvl1pPr>
              <a:defRPr sz="7140"/>
            </a:lvl1pPr>
            <a:lvl2pPr>
              <a:defRPr sz="6246"/>
            </a:lvl2pPr>
            <a:lvl3pPr>
              <a:defRPr sz="5354"/>
            </a:lvl3pPr>
            <a:lvl4pPr>
              <a:defRPr sz="4462"/>
            </a:lvl4pPr>
            <a:lvl5pPr>
              <a:defRPr sz="4462"/>
            </a:lvl5pPr>
            <a:lvl6pPr>
              <a:defRPr sz="4462"/>
            </a:lvl6pPr>
            <a:lvl7pPr>
              <a:defRPr sz="4462"/>
            </a:lvl7pPr>
            <a:lvl8pPr>
              <a:defRPr sz="4462"/>
            </a:lvl8pPr>
            <a:lvl9pPr>
              <a:defRPr sz="446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527109" y="8641080"/>
            <a:ext cx="16515397" cy="16008670"/>
          </a:xfrm>
        </p:spPr>
        <p:txBody>
          <a:bodyPr/>
          <a:lstStyle>
            <a:lvl1pPr marL="0" indent="0">
              <a:buNone/>
              <a:defRPr sz="3570"/>
            </a:lvl1pPr>
            <a:lvl2pPr marL="1020028" indent="0">
              <a:buNone/>
              <a:defRPr sz="3123"/>
            </a:lvl2pPr>
            <a:lvl3pPr marL="2040055" indent="0">
              <a:buNone/>
              <a:defRPr sz="2677"/>
            </a:lvl3pPr>
            <a:lvl4pPr marL="3060084" indent="0">
              <a:buNone/>
              <a:defRPr sz="2231"/>
            </a:lvl4pPr>
            <a:lvl5pPr marL="4080111" indent="0">
              <a:buNone/>
              <a:defRPr sz="2231"/>
            </a:lvl5pPr>
            <a:lvl6pPr marL="5100139" indent="0">
              <a:buNone/>
              <a:defRPr sz="2231"/>
            </a:lvl6pPr>
            <a:lvl7pPr marL="6120167" indent="0">
              <a:buNone/>
              <a:defRPr sz="2231"/>
            </a:lvl7pPr>
            <a:lvl8pPr marL="7140196" indent="0">
              <a:buNone/>
              <a:defRPr sz="2231"/>
            </a:lvl8pPr>
            <a:lvl9pPr marL="8160223" indent="0">
              <a:buNone/>
              <a:defRPr sz="223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393505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527109" y="1920240"/>
            <a:ext cx="16515397" cy="6720840"/>
          </a:xfrm>
        </p:spPr>
        <p:txBody>
          <a:bodyPr anchor="b"/>
          <a:lstStyle>
            <a:lvl1pPr>
              <a:defRPr sz="71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769390" y="4147195"/>
            <a:ext cx="25923240" cy="20469225"/>
          </a:xfrm>
        </p:spPr>
        <p:txBody>
          <a:bodyPr anchor="t"/>
          <a:lstStyle>
            <a:lvl1pPr marL="0" indent="0">
              <a:buNone/>
              <a:defRPr sz="7140"/>
            </a:lvl1pPr>
            <a:lvl2pPr marL="1020028" indent="0">
              <a:buNone/>
              <a:defRPr sz="6246"/>
            </a:lvl2pPr>
            <a:lvl3pPr marL="2040055" indent="0">
              <a:buNone/>
              <a:defRPr sz="5354"/>
            </a:lvl3pPr>
            <a:lvl4pPr marL="3060084" indent="0">
              <a:buNone/>
              <a:defRPr sz="4462"/>
            </a:lvl4pPr>
            <a:lvl5pPr marL="4080111" indent="0">
              <a:buNone/>
              <a:defRPr sz="4462"/>
            </a:lvl5pPr>
            <a:lvl6pPr marL="5100139" indent="0">
              <a:buNone/>
              <a:defRPr sz="4462"/>
            </a:lvl6pPr>
            <a:lvl7pPr marL="6120167" indent="0">
              <a:buNone/>
              <a:defRPr sz="4462"/>
            </a:lvl7pPr>
            <a:lvl8pPr marL="7140196" indent="0">
              <a:buNone/>
              <a:defRPr sz="4462"/>
            </a:lvl8pPr>
            <a:lvl9pPr marL="8160223" indent="0">
              <a:buNone/>
              <a:defRPr sz="4462"/>
            </a:lvl9pPr>
          </a:lstStyle>
          <a:p>
            <a:r>
              <a:rPr lang="zh-CN" altLang="en-US"/>
              <a:t>单击图标添加图片</a:t>
            </a:r>
            <a:endParaRPr lang="en-US" dirty="0"/>
          </a:p>
        </p:txBody>
      </p:sp>
      <p:sp>
        <p:nvSpPr>
          <p:cNvPr id="4" name="Text Placeholder 3"/>
          <p:cNvSpPr>
            <a:spLocks noGrp="1"/>
          </p:cNvSpPr>
          <p:nvPr>
            <p:ph type="body" sz="half" idx="2"/>
          </p:nvPr>
        </p:nvSpPr>
        <p:spPr>
          <a:xfrm>
            <a:off x="3527109" y="8641080"/>
            <a:ext cx="16515397" cy="16008670"/>
          </a:xfrm>
        </p:spPr>
        <p:txBody>
          <a:bodyPr/>
          <a:lstStyle>
            <a:lvl1pPr marL="0" indent="0">
              <a:buNone/>
              <a:defRPr sz="3570"/>
            </a:lvl1pPr>
            <a:lvl2pPr marL="1020028" indent="0">
              <a:buNone/>
              <a:defRPr sz="3123"/>
            </a:lvl2pPr>
            <a:lvl3pPr marL="2040055" indent="0">
              <a:buNone/>
              <a:defRPr sz="2677"/>
            </a:lvl3pPr>
            <a:lvl4pPr marL="3060084" indent="0">
              <a:buNone/>
              <a:defRPr sz="2231"/>
            </a:lvl4pPr>
            <a:lvl5pPr marL="4080111" indent="0">
              <a:buNone/>
              <a:defRPr sz="2231"/>
            </a:lvl5pPr>
            <a:lvl6pPr marL="5100139" indent="0">
              <a:buNone/>
              <a:defRPr sz="2231"/>
            </a:lvl6pPr>
            <a:lvl7pPr marL="6120167" indent="0">
              <a:buNone/>
              <a:defRPr sz="2231"/>
            </a:lvl7pPr>
            <a:lvl8pPr marL="7140196" indent="0">
              <a:buNone/>
              <a:defRPr sz="2231"/>
            </a:lvl8pPr>
            <a:lvl9pPr marL="8160223" indent="0">
              <a:buNone/>
              <a:defRPr sz="223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1FB4D7-7209-4F96-BC6B-6817FF5AF9B4}" type="datetimeFigureOut">
              <a:rPr lang="zh-CN" altLang="en-US" smtClean="0"/>
              <a:pPr/>
              <a:t>2024/7/11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8244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6" y="1533532"/>
            <a:ext cx="44165521" cy="556736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520446" y="7667626"/>
            <a:ext cx="44165521" cy="182756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520440" y="26696676"/>
            <a:ext cx="11521440" cy="1533525"/>
          </a:xfrm>
          <a:prstGeom prst="rect">
            <a:avLst/>
          </a:prstGeom>
        </p:spPr>
        <p:txBody>
          <a:bodyPr vert="horz" lIns="91440" tIns="45720" rIns="91440" bIns="45720" rtlCol="0" anchor="ctr"/>
          <a:lstStyle>
            <a:lvl1pPr algn="l">
              <a:defRPr sz="2677">
                <a:solidFill>
                  <a:schemeClr val="tx1">
                    <a:tint val="82000"/>
                  </a:schemeClr>
                </a:solidFill>
              </a:defRPr>
            </a:lvl1pPr>
          </a:lstStyle>
          <a:p>
            <a:fld id="{EC1FB4D7-7209-4F96-BC6B-6817FF5AF9B4}" type="datetimeFigureOut">
              <a:rPr lang="zh-CN" altLang="en-US" smtClean="0"/>
              <a:pPr/>
              <a:t>2024/7/11</a:t>
            </a:fld>
            <a:endParaRPr lang="zh-CN" altLang="en-US"/>
          </a:p>
        </p:txBody>
      </p:sp>
      <p:sp>
        <p:nvSpPr>
          <p:cNvPr id="5" name="Footer Placeholder 4"/>
          <p:cNvSpPr>
            <a:spLocks noGrp="1"/>
          </p:cNvSpPr>
          <p:nvPr>
            <p:ph type="ftr" sz="quarter" idx="3"/>
          </p:nvPr>
        </p:nvSpPr>
        <p:spPr>
          <a:xfrm>
            <a:off x="16962127" y="26696676"/>
            <a:ext cx="17282159" cy="1533525"/>
          </a:xfrm>
          <a:prstGeom prst="rect">
            <a:avLst/>
          </a:prstGeom>
        </p:spPr>
        <p:txBody>
          <a:bodyPr vert="horz" lIns="91440" tIns="45720" rIns="91440" bIns="45720" rtlCol="0" anchor="ctr"/>
          <a:lstStyle>
            <a:lvl1pPr algn="ctr">
              <a:defRPr sz="2677">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36164520" y="26696676"/>
            <a:ext cx="11521440" cy="1533525"/>
          </a:xfrm>
          <a:prstGeom prst="rect">
            <a:avLst/>
          </a:prstGeom>
        </p:spPr>
        <p:txBody>
          <a:bodyPr vert="horz" lIns="91440" tIns="45720" rIns="91440" bIns="45720" rtlCol="0" anchor="ctr"/>
          <a:lstStyle>
            <a:lvl1pPr algn="r">
              <a:defRPr sz="2677">
                <a:solidFill>
                  <a:schemeClr val="tx1">
                    <a:tint val="82000"/>
                  </a:schemeClr>
                </a:solidFill>
              </a:defRPr>
            </a:lvl1pPr>
          </a:lstStyle>
          <a:p>
            <a:fld id="{EE3211CD-6583-4FFF-A1F7-ABE4E1E9D483}" type="slidenum">
              <a:rPr lang="zh-CN" altLang="en-US" smtClean="0"/>
              <a:pPr/>
              <a:t>‹#›</a:t>
            </a:fld>
            <a:endParaRPr lang="zh-CN" altLang="en-US"/>
          </a:p>
        </p:txBody>
      </p:sp>
    </p:spTree>
    <p:extLst>
      <p:ext uri="{BB962C8B-B14F-4D97-AF65-F5344CB8AC3E}">
        <p14:creationId xmlns:p14="http://schemas.microsoft.com/office/powerpoint/2010/main" val="327638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40055" rtl="0" eaLnBrk="1" latinLnBrk="0" hangingPunct="1">
        <a:lnSpc>
          <a:spcPct val="90000"/>
        </a:lnSpc>
        <a:spcBef>
          <a:spcPct val="0"/>
        </a:spcBef>
        <a:buNone/>
        <a:defRPr sz="9816" kern="1200">
          <a:solidFill>
            <a:schemeClr val="tx1"/>
          </a:solidFill>
          <a:latin typeface="+mj-lt"/>
          <a:ea typeface="+mj-ea"/>
          <a:cs typeface="+mj-cs"/>
        </a:defRPr>
      </a:lvl1pPr>
    </p:titleStyle>
    <p:bodyStyle>
      <a:lvl1pPr marL="510013" indent="-510013" algn="l" defTabSz="2040055" rtl="0" eaLnBrk="1" latinLnBrk="0" hangingPunct="1">
        <a:lnSpc>
          <a:spcPct val="90000"/>
        </a:lnSpc>
        <a:spcBef>
          <a:spcPts val="2231"/>
        </a:spcBef>
        <a:buFont typeface="Arial" panose="020B0604020202020204" pitchFamily="34" charset="0"/>
        <a:buChar char="•"/>
        <a:defRPr sz="6246" kern="1200">
          <a:solidFill>
            <a:schemeClr val="tx1"/>
          </a:solidFill>
          <a:latin typeface="+mn-lt"/>
          <a:ea typeface="+mn-ea"/>
          <a:cs typeface="+mn-cs"/>
        </a:defRPr>
      </a:lvl1pPr>
      <a:lvl2pPr marL="1530042" indent="-510013" algn="l" defTabSz="2040055" rtl="0" eaLnBrk="1" latinLnBrk="0" hangingPunct="1">
        <a:lnSpc>
          <a:spcPct val="90000"/>
        </a:lnSpc>
        <a:spcBef>
          <a:spcPts val="1115"/>
        </a:spcBef>
        <a:buFont typeface="Arial" panose="020B0604020202020204" pitchFamily="34" charset="0"/>
        <a:buChar char="•"/>
        <a:defRPr sz="5354" kern="1200">
          <a:solidFill>
            <a:schemeClr val="tx1"/>
          </a:solidFill>
          <a:latin typeface="+mn-lt"/>
          <a:ea typeface="+mn-ea"/>
          <a:cs typeface="+mn-cs"/>
        </a:defRPr>
      </a:lvl2pPr>
      <a:lvl3pPr marL="2550070" indent="-510013" algn="l" defTabSz="2040055" rtl="0" eaLnBrk="1" latinLnBrk="0" hangingPunct="1">
        <a:lnSpc>
          <a:spcPct val="90000"/>
        </a:lnSpc>
        <a:spcBef>
          <a:spcPts val="1115"/>
        </a:spcBef>
        <a:buFont typeface="Arial" panose="020B0604020202020204" pitchFamily="34" charset="0"/>
        <a:buChar char="•"/>
        <a:defRPr sz="4462" kern="1200">
          <a:solidFill>
            <a:schemeClr val="tx1"/>
          </a:solidFill>
          <a:latin typeface="+mn-lt"/>
          <a:ea typeface="+mn-ea"/>
          <a:cs typeface="+mn-cs"/>
        </a:defRPr>
      </a:lvl3pPr>
      <a:lvl4pPr marL="3570096"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4pPr>
      <a:lvl5pPr marL="4590125"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5pPr>
      <a:lvl6pPr marL="5610153"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6pPr>
      <a:lvl7pPr marL="6630181"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7pPr>
      <a:lvl8pPr marL="7650208"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8pPr>
      <a:lvl9pPr marL="8670236" indent="-510013" algn="l" defTabSz="2040055" rtl="0" eaLnBrk="1" latinLnBrk="0" hangingPunct="1">
        <a:lnSpc>
          <a:spcPct val="90000"/>
        </a:lnSpc>
        <a:spcBef>
          <a:spcPts val="1115"/>
        </a:spcBef>
        <a:buFont typeface="Arial" panose="020B0604020202020204" pitchFamily="34" charset="0"/>
        <a:buChar char="•"/>
        <a:defRPr sz="4016" kern="1200">
          <a:solidFill>
            <a:schemeClr val="tx1"/>
          </a:solidFill>
          <a:latin typeface="+mn-lt"/>
          <a:ea typeface="+mn-ea"/>
          <a:cs typeface="+mn-cs"/>
        </a:defRPr>
      </a:lvl9pPr>
    </p:bodyStyle>
    <p:otherStyle>
      <a:defPPr>
        <a:defRPr lang="en-US"/>
      </a:defPPr>
      <a:lvl1pPr marL="0" algn="l" defTabSz="2040055" rtl="0" eaLnBrk="1" latinLnBrk="0" hangingPunct="1">
        <a:defRPr sz="4016" kern="1200">
          <a:solidFill>
            <a:schemeClr val="tx1"/>
          </a:solidFill>
          <a:latin typeface="+mn-lt"/>
          <a:ea typeface="+mn-ea"/>
          <a:cs typeface="+mn-cs"/>
        </a:defRPr>
      </a:lvl1pPr>
      <a:lvl2pPr marL="1020028" algn="l" defTabSz="2040055" rtl="0" eaLnBrk="1" latinLnBrk="0" hangingPunct="1">
        <a:defRPr sz="4016" kern="1200">
          <a:solidFill>
            <a:schemeClr val="tx1"/>
          </a:solidFill>
          <a:latin typeface="+mn-lt"/>
          <a:ea typeface="+mn-ea"/>
          <a:cs typeface="+mn-cs"/>
        </a:defRPr>
      </a:lvl2pPr>
      <a:lvl3pPr marL="2040055" algn="l" defTabSz="2040055" rtl="0" eaLnBrk="1" latinLnBrk="0" hangingPunct="1">
        <a:defRPr sz="4016" kern="1200">
          <a:solidFill>
            <a:schemeClr val="tx1"/>
          </a:solidFill>
          <a:latin typeface="+mn-lt"/>
          <a:ea typeface="+mn-ea"/>
          <a:cs typeface="+mn-cs"/>
        </a:defRPr>
      </a:lvl3pPr>
      <a:lvl4pPr marL="3060084" algn="l" defTabSz="2040055" rtl="0" eaLnBrk="1" latinLnBrk="0" hangingPunct="1">
        <a:defRPr sz="4016" kern="1200">
          <a:solidFill>
            <a:schemeClr val="tx1"/>
          </a:solidFill>
          <a:latin typeface="+mn-lt"/>
          <a:ea typeface="+mn-ea"/>
          <a:cs typeface="+mn-cs"/>
        </a:defRPr>
      </a:lvl4pPr>
      <a:lvl5pPr marL="4080111" algn="l" defTabSz="2040055" rtl="0" eaLnBrk="1" latinLnBrk="0" hangingPunct="1">
        <a:defRPr sz="4016" kern="1200">
          <a:solidFill>
            <a:schemeClr val="tx1"/>
          </a:solidFill>
          <a:latin typeface="+mn-lt"/>
          <a:ea typeface="+mn-ea"/>
          <a:cs typeface="+mn-cs"/>
        </a:defRPr>
      </a:lvl5pPr>
      <a:lvl6pPr marL="5100139" algn="l" defTabSz="2040055" rtl="0" eaLnBrk="1" latinLnBrk="0" hangingPunct="1">
        <a:defRPr sz="4016" kern="1200">
          <a:solidFill>
            <a:schemeClr val="tx1"/>
          </a:solidFill>
          <a:latin typeface="+mn-lt"/>
          <a:ea typeface="+mn-ea"/>
          <a:cs typeface="+mn-cs"/>
        </a:defRPr>
      </a:lvl6pPr>
      <a:lvl7pPr marL="6120167" algn="l" defTabSz="2040055" rtl="0" eaLnBrk="1" latinLnBrk="0" hangingPunct="1">
        <a:defRPr sz="4016" kern="1200">
          <a:solidFill>
            <a:schemeClr val="tx1"/>
          </a:solidFill>
          <a:latin typeface="+mn-lt"/>
          <a:ea typeface="+mn-ea"/>
          <a:cs typeface="+mn-cs"/>
        </a:defRPr>
      </a:lvl7pPr>
      <a:lvl8pPr marL="7140196" algn="l" defTabSz="2040055" rtl="0" eaLnBrk="1" latinLnBrk="0" hangingPunct="1">
        <a:defRPr sz="4016" kern="1200">
          <a:solidFill>
            <a:schemeClr val="tx1"/>
          </a:solidFill>
          <a:latin typeface="+mn-lt"/>
          <a:ea typeface="+mn-ea"/>
          <a:cs typeface="+mn-cs"/>
        </a:defRPr>
      </a:lvl8pPr>
      <a:lvl9pPr marL="8160223" algn="l" defTabSz="2040055" rtl="0" eaLnBrk="1" latinLnBrk="0" hangingPunct="1">
        <a:defRPr sz="40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2542456" y="28216578"/>
            <a:ext cx="3774849" cy="211982"/>
          </a:xfrm>
          <a:prstGeom prst="rect">
            <a:avLst/>
          </a:prstGeom>
          <a:noFill/>
          <a:ln w="9525">
            <a:noFill/>
            <a:miter lim="800000"/>
            <a:headEnd/>
            <a:tailEnd/>
          </a:ln>
          <a:effectLst/>
        </p:spPr>
        <p:txBody>
          <a:bodyPr wrap="square" lIns="57798" tIns="28893" rIns="57798" bIns="28893">
            <a:spAutoFit/>
          </a:bodyPr>
          <a:lstStyle/>
          <a:p>
            <a:pPr eaLnBrk="0" hangingPunct="0">
              <a:lnSpc>
                <a:spcPct val="65000"/>
              </a:lnSpc>
              <a:spcBef>
                <a:spcPct val="50000"/>
              </a:spcBef>
              <a:defRPr/>
            </a:pPr>
            <a:r>
              <a:rPr lang="en-US" sz="308"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78"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22885321" y="24514"/>
          <a:ext cx="22165183" cy="29452962"/>
        </p:xfrm>
        <a:graphic>
          <a:graphicData uri="http://schemas.openxmlformats.org/drawingml/2006/table">
            <a:tbl>
              <a:tblPr firstRow="1" bandRow="1">
                <a:tableStyleId>{5C22544A-7EE6-4342-B048-85BDC9FD1C3A}</a:tableStyleId>
              </a:tblPr>
              <a:tblGrid>
                <a:gridCol w="9504251">
                  <a:extLst>
                    <a:ext uri="{9D8B030D-6E8A-4147-A177-3AD203B41FA5}">
                      <a16:colId xmlns:a16="http://schemas.microsoft.com/office/drawing/2014/main" val="20000"/>
                    </a:ext>
                  </a:extLst>
                </a:gridCol>
                <a:gridCol w="12660932">
                  <a:extLst>
                    <a:ext uri="{9D8B030D-6E8A-4147-A177-3AD203B41FA5}">
                      <a16:colId xmlns:a16="http://schemas.microsoft.com/office/drawing/2014/main" val="20001"/>
                    </a:ext>
                  </a:extLst>
                </a:gridCol>
              </a:tblGrid>
              <a:tr h="111782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286067" marR="143034" marT="90011" marB="3000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52480">
                <a:tc gridSpan="2">
                  <a:txBody>
                    <a:bodyPr/>
                    <a:lstStyle/>
                    <a:p>
                      <a:pPr defTabSz="3765639"/>
                      <a:r>
                        <a:rPr lang="en-US" sz="2100" i="0" dirty="0">
                          <a:solidFill>
                            <a:srgbClr val="D9D9D9"/>
                          </a:solidFill>
                          <a:latin typeface="Arial"/>
                          <a:cs typeface="Arial"/>
                        </a:rPr>
                        <a:t>This PowerPoint template produces a </a:t>
                      </a:r>
                      <a:r>
                        <a:rPr lang="en-US" sz="2100" i="0" dirty="0">
                          <a:solidFill>
                            <a:srgbClr val="FFC000"/>
                          </a:solidFill>
                          <a:latin typeface="Arial"/>
                          <a:cs typeface="Arial"/>
                        </a:rPr>
                        <a:t>91x122cm </a:t>
                      </a:r>
                      <a:r>
                        <a:rPr lang="en-US" sz="2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the  </a:t>
                      </a:r>
                      <a:r>
                        <a:rPr lang="en-US" sz="2100" i="0" dirty="0">
                          <a:solidFill>
                            <a:srgbClr val="FFC000"/>
                          </a:solidFill>
                          <a:latin typeface="Arial"/>
                          <a:cs typeface="Arial"/>
                        </a:rPr>
                        <a:t>HELP DESK</a:t>
                      </a:r>
                      <a:r>
                        <a:rPr lang="en-US" sz="2100" i="0" baseline="0" dirty="0">
                          <a:solidFill>
                            <a:srgbClr val="D9D9D9"/>
                          </a:solidFill>
                          <a:latin typeface="Arial"/>
                          <a:cs typeface="Arial"/>
                        </a:rPr>
                        <a:t> </a:t>
                      </a:r>
                      <a:r>
                        <a:rPr lang="en-US" sz="2100" i="0" dirty="0">
                          <a:solidFill>
                            <a:srgbClr val="D9D9D9"/>
                          </a:solidFill>
                          <a:latin typeface="Arial"/>
                          <a:cs typeface="Arial"/>
                        </a:rPr>
                        <a:t>tab.</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To print your poster using our same-day professional printing service,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a:t>
                      </a:r>
                      <a:r>
                        <a:rPr lang="en-US" sz="2100" i="0" dirty="0">
                          <a:solidFill>
                            <a:srgbClr val="FFC000"/>
                          </a:solidFill>
                          <a:latin typeface="Arial"/>
                          <a:cs typeface="Arial"/>
                        </a:rPr>
                        <a:t>Order your poster</a:t>
                      </a:r>
                      <a:r>
                        <a:rPr lang="en-US" sz="2100" i="0" dirty="0">
                          <a:solidFill>
                            <a:srgbClr val="D9D9D9"/>
                          </a:solidFill>
                          <a:latin typeface="Arial"/>
                          <a:cs typeface="Arial"/>
                        </a:rPr>
                        <a:t>".</a:t>
                      </a:r>
                      <a:endParaRPr lang="en-US" sz="2100" b="1" dirty="0">
                        <a:solidFill>
                          <a:srgbClr val="D9D9D9"/>
                        </a:solidFill>
                        <a:latin typeface="Arial"/>
                        <a:cs typeface="Arial"/>
                      </a:endParaRPr>
                    </a:p>
                  </a:txBody>
                  <a:tcPr marL="286067" marR="143034" marT="90011" marB="3000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98683">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a:t>
                      </a:r>
                    </a:p>
                    <a:p>
                      <a:pPr algn="ctr"/>
                      <a:r>
                        <a:rPr lang="en-US" sz="2100" dirty="0">
                          <a:solidFill>
                            <a:schemeClr val="bg1"/>
                          </a:solidFill>
                          <a:latin typeface="Arial" panose="020B0604020202020204" pitchFamily="34" charset="0"/>
                          <a:cs typeface="Arial" panose="020B0604020202020204" pitchFamily="34" charset="0"/>
                        </a:rPr>
                        <a:t>presentation poster </a:t>
                      </a:r>
                      <a:br>
                        <a:rPr lang="en-US" sz="2100" dirty="0">
                          <a:solidFill>
                            <a:schemeClr val="bg1"/>
                          </a:solidFill>
                          <a:latin typeface="Arial" panose="020B0604020202020204" pitchFamily="34" charset="0"/>
                          <a:cs typeface="Arial" panose="020B0604020202020204" pitchFamily="34" charset="0"/>
                        </a:rPr>
                      </a:br>
                      <a:r>
                        <a:rPr lang="en-US" sz="3100" b="1" dirty="0">
                          <a:solidFill>
                            <a:srgbClr val="FFC000"/>
                          </a:solidFill>
                          <a:latin typeface="Arial" panose="020B0604020202020204" pitchFamily="34" charset="0"/>
                          <a:cs typeface="Arial" panose="020B0604020202020204" pitchFamily="34" charset="0"/>
                        </a:rPr>
                        <a:t>91x122cm</a:t>
                      </a:r>
                      <a:endParaRPr lang="en-US" sz="2100" dirty="0">
                        <a:solidFill>
                          <a:srgbClr val="1F3A4E"/>
                        </a:solidFill>
                      </a:endParaRPr>
                    </a:p>
                  </a:txBody>
                  <a:tcPr marL="143034" marR="143034" marT="30003" marB="30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3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76x102 cm</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36x48 inches</a:t>
                      </a:r>
                    </a:p>
                  </a:txBody>
                  <a:tcPr marL="286067" marR="143034" marT="90011" marB="30003">
                    <a:solidFill>
                      <a:srgbClr val="010101"/>
                    </a:solidFill>
                  </a:tcPr>
                </a:tc>
                <a:extLst>
                  <a:ext uri="{0D108BD9-81ED-4DB2-BD59-A6C34878D82A}">
                    <a16:rowId xmlns:a16="http://schemas.microsoft.com/office/drawing/2014/main" val="10008"/>
                  </a:ext>
                </a:extLst>
              </a:tr>
              <a:tr h="4160617">
                <a:tc>
                  <a:txBody>
                    <a:bodyPr/>
                    <a:lstStyle/>
                    <a:p>
                      <a:endParaRPr lang="en-US" sz="2100" dirty="0">
                        <a:solidFill>
                          <a:srgbClr val="1F3A4E"/>
                        </a:solidFill>
                      </a:endParaRPr>
                    </a:p>
                  </a:txBody>
                  <a:tcPr marL="143034" marR="143034" marT="30003" marB="30003">
                    <a:blipFill rotWithShape="1">
                      <a:blip r:embed="rId3"/>
                      <a:stretch>
                        <a:fillRect/>
                      </a:stretch>
                    </a:blipFill>
                  </a:tcPr>
                </a:tc>
                <a:tc>
                  <a:txBody>
                    <a:bodyPr/>
                    <a:lstStyle/>
                    <a:p>
                      <a:pPr algn="l"/>
                      <a:r>
                        <a:rPr lang="en-US" sz="23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3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3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1. </a:t>
                      </a:r>
                      <a:r>
                        <a:rPr lang="en-US" sz="2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2. </a:t>
                      </a:r>
                      <a:r>
                        <a:rPr lang="en-US" sz="2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86067" marR="143034" marT="90011" marB="30003">
                    <a:solidFill>
                      <a:srgbClr val="010101"/>
                    </a:solidFill>
                  </a:tcPr>
                </a:tc>
                <a:extLst>
                  <a:ext uri="{0D108BD9-81ED-4DB2-BD59-A6C34878D82A}">
                    <a16:rowId xmlns:a16="http://schemas.microsoft.com/office/drawing/2014/main" val="10001"/>
                  </a:ext>
                </a:extLst>
              </a:tr>
              <a:tr h="200852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3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3034" marR="143034" marT="30003" marB="3000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76020">
                <a:tc>
                  <a:txBody>
                    <a:bodyPr/>
                    <a:lstStyle/>
                    <a:p>
                      <a:endParaRPr lang="en-US" sz="2100" dirty="0">
                        <a:solidFill>
                          <a:srgbClr val="1F3A4E"/>
                        </a:solidFill>
                      </a:endParaRPr>
                    </a:p>
                  </a:txBody>
                  <a:tcPr marL="143034" marR="143034" marT="30003" marB="30003">
                    <a:blipFill rotWithShape="1">
                      <a:blip r:embed="rId4"/>
                      <a:stretch>
                        <a:fillRect/>
                      </a:stretch>
                    </a:blipFill>
                  </a:tcPr>
                </a:tc>
                <a:tc>
                  <a:txBody>
                    <a:bodyPr/>
                    <a:lstStyle/>
                    <a:p>
                      <a:pPr marL="0" lvl="1" indent="0" algn="l" defTabSz="114300"/>
                      <a:r>
                        <a:rPr lang="en-US" sz="23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86067" marR="143034" marT="90011" marB="30003">
                    <a:solidFill>
                      <a:srgbClr val="010101"/>
                    </a:solidFill>
                  </a:tcPr>
                </a:tc>
                <a:extLst>
                  <a:ext uri="{0D108BD9-81ED-4DB2-BD59-A6C34878D82A}">
                    <a16:rowId xmlns:a16="http://schemas.microsoft.com/office/drawing/2014/main" val="10003"/>
                  </a:ext>
                </a:extLst>
              </a:tr>
              <a:tr h="3280182">
                <a:tc gridSpan="2">
                  <a:txBody>
                    <a:bodyPr/>
                    <a:lstStyle/>
                    <a:p>
                      <a:r>
                        <a:rPr lang="en-US" sz="23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100" dirty="0">
                        <a:solidFill>
                          <a:srgbClr val="D9D9D9"/>
                        </a:solidFill>
                        <a:latin typeface="Arial" panose="020B0604020202020204" pitchFamily="34" charset="0"/>
                        <a:cs typeface="Arial" panose="020B0604020202020204" pitchFamily="34" charset="0"/>
                      </a:endParaRPr>
                    </a:p>
                  </a:txBody>
                  <a:tcPr marL="143034" marR="143034" marT="30003" marB="3000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7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86067" marR="143034" marT="90011" marB="3000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784223">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286067" marR="143034" marT="90011" marB="3000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7714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and look at your images at 100%-200% magnification. If they look clear, they will print well. </a:t>
                      </a:r>
                    </a:p>
                  </a:txBody>
                  <a:tcPr marL="286067" marR="143034" marT="90011" marB="3000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10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286067" marR="143034" marT="90011" marB="3000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51926534" y="24517"/>
          <a:ext cx="22165183" cy="28569455"/>
        </p:xfrm>
        <a:graphic>
          <a:graphicData uri="http://schemas.openxmlformats.org/drawingml/2006/table">
            <a:tbl>
              <a:tblPr firstRow="1" bandRow="1">
                <a:tableStyleId>{5C22544A-7EE6-4342-B048-85BDC9FD1C3A}</a:tableStyleId>
              </a:tblPr>
              <a:tblGrid>
                <a:gridCol w="8697559">
                  <a:extLst>
                    <a:ext uri="{9D8B030D-6E8A-4147-A177-3AD203B41FA5}">
                      <a16:colId xmlns:a16="http://schemas.microsoft.com/office/drawing/2014/main" val="20000"/>
                    </a:ext>
                  </a:extLst>
                </a:gridCol>
                <a:gridCol w="2612955">
                  <a:extLst>
                    <a:ext uri="{9D8B030D-6E8A-4147-A177-3AD203B41FA5}">
                      <a16:colId xmlns:a16="http://schemas.microsoft.com/office/drawing/2014/main" val="764104496"/>
                    </a:ext>
                  </a:extLst>
                </a:gridCol>
                <a:gridCol w="10854669">
                  <a:extLst>
                    <a:ext uri="{9D8B030D-6E8A-4147-A177-3AD203B41FA5}">
                      <a16:colId xmlns:a16="http://schemas.microsoft.com/office/drawing/2014/main" val="4164475170"/>
                    </a:ext>
                  </a:extLst>
                </a:gridCol>
              </a:tblGrid>
              <a:tr h="112947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286067" marR="143034" marT="90011" marB="30003">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24629">
                <a:tc gridSpan="3">
                  <a:txBody>
                    <a:bodyPr/>
                    <a:lstStyle/>
                    <a:p>
                      <a:pPr algn="l"/>
                      <a:r>
                        <a:rPr lang="en-US" sz="2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86067" marR="143034" marT="90011" marB="30003">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59559">
                <a:tc gridSpan="3">
                  <a:txBody>
                    <a:bodyPr/>
                    <a:lstStyle/>
                    <a:p>
                      <a:r>
                        <a:rPr lang="en-US" sz="23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4300" u="sng" dirty="0">
                        <a:solidFill>
                          <a:srgbClr val="FFC000"/>
                        </a:solidFill>
                      </a:endParaRPr>
                    </a:p>
                  </a:txBody>
                  <a:tcPr marL="286067" marR="143034" marT="90011" marB="30003">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56035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286067" marR="143034" marT="90011" marB="30003">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txBody>
                  <a:tcPr marL="286067" marR="143034" marT="90011" marB="30003">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0629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286067" marR="143034" marT="90011" marB="30003">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300903">
                <a:tc>
                  <a:txBody>
                    <a:bodyPr/>
                    <a:lstStyle/>
                    <a:p>
                      <a:pPr rtl="0"/>
                      <a:r>
                        <a:rPr lang="en-US" sz="2100" b="1" dirty="0">
                          <a:solidFill>
                            <a:srgbClr val="FFC000"/>
                          </a:solidFill>
                          <a:latin typeface="Arial" panose="020B0604020202020204" pitchFamily="34" charset="0"/>
                          <a:cs typeface="Arial" panose="020B0604020202020204" pitchFamily="34" charset="0"/>
                        </a:rPr>
                        <a:t>How to</a:t>
                      </a:r>
                      <a:r>
                        <a:rPr lang="en-US" sz="2100" b="1" baseline="0" dirty="0">
                          <a:solidFill>
                            <a:srgbClr val="FFC000"/>
                          </a:solidFill>
                          <a:latin typeface="Arial" panose="020B0604020202020204" pitchFamily="34" charset="0"/>
                          <a:cs typeface="Arial" panose="020B0604020202020204" pitchFamily="34" charset="0"/>
                        </a:rPr>
                        <a:t> preview your poster prior to printing</a:t>
                      </a:r>
                      <a:endParaRPr lang="en-US" sz="2100" b="1" dirty="0">
                        <a:solidFill>
                          <a:srgbClr val="FFC000"/>
                        </a:solidFill>
                        <a:latin typeface="Arial" panose="020B0604020202020204" pitchFamily="34" charset="0"/>
                        <a:cs typeface="Arial" panose="020B0604020202020204" pitchFamily="34" charset="0"/>
                      </a:endParaRPr>
                    </a:p>
                    <a:p>
                      <a:pPr rtl="0"/>
                      <a:r>
                        <a:rPr lang="en-US" sz="1800" dirty="0">
                          <a:solidFill>
                            <a:srgbClr val="D9D9D9"/>
                          </a:solidFill>
                          <a:latin typeface="Arial" panose="020B0604020202020204" pitchFamily="34" charset="0"/>
                          <a:cs typeface="Arial" panose="020B0604020202020204" pitchFamily="34" charset="0"/>
                        </a:rPr>
                        <a:t>You can preview your poster at any time by pressing the </a:t>
                      </a:r>
                      <a:r>
                        <a:rPr lang="en-US" sz="1800" dirty="0">
                          <a:solidFill>
                            <a:srgbClr val="FFC000"/>
                          </a:solidFill>
                          <a:latin typeface="Arial" panose="020B0604020202020204" pitchFamily="34" charset="0"/>
                          <a:cs typeface="Arial" panose="020B0604020202020204" pitchFamily="34" charset="0"/>
                        </a:rPr>
                        <a:t>F5 key</a:t>
                      </a:r>
                      <a:r>
                        <a:rPr lang="en-US" sz="1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800" dirty="0">
                          <a:solidFill>
                            <a:srgbClr val="FFC000"/>
                          </a:solidFill>
                          <a:latin typeface="Arial" panose="020B0604020202020204" pitchFamily="34" charset="0"/>
                          <a:cs typeface="Arial" panose="020B0604020202020204" pitchFamily="34" charset="0"/>
                        </a:rPr>
                        <a:t>ESC key </a:t>
                      </a:r>
                      <a:r>
                        <a:rPr lang="en-US" sz="1800" dirty="0">
                          <a:solidFill>
                            <a:srgbClr val="D9D9D9"/>
                          </a:solidFill>
                          <a:latin typeface="Arial" panose="020B0604020202020204" pitchFamily="34" charset="0"/>
                          <a:cs typeface="Arial" panose="020B0604020202020204" pitchFamily="34" charset="0"/>
                        </a:rPr>
                        <a:t>to exit Preview.</a:t>
                      </a:r>
                    </a:p>
                  </a:txBody>
                  <a:tcPr marL="286067" marR="143034" marT="90011" marB="30003">
                    <a:solidFill>
                      <a:srgbClr val="010101"/>
                    </a:solidFill>
                  </a:tcPr>
                </a:tc>
                <a:tc gridSpan="2">
                  <a:txBody>
                    <a:bodyPr/>
                    <a:lstStyle/>
                    <a:p>
                      <a:pPr rtl="0"/>
                      <a:r>
                        <a:rPr lang="en-US" sz="109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2100" dirty="0">
                        <a:solidFill>
                          <a:srgbClr val="D9D9D9"/>
                        </a:solidFill>
                        <a:latin typeface="Arial" panose="020B0604020202020204" pitchFamily="34" charset="0"/>
                        <a:cs typeface="Arial" panose="020B0604020202020204" pitchFamily="34" charset="0"/>
                      </a:endParaRPr>
                    </a:p>
                  </a:txBody>
                  <a:tcPr marL="286067" marR="143034" marT="90011" marB="30003">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93502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86067" marR="143034" marT="90011" marB="30003">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73401">
                <a:tc gridSpan="3">
                  <a:txBody>
                    <a:bodyPr/>
                    <a:lstStyle/>
                    <a:p>
                      <a:endParaRPr lang="en-US" sz="2100" dirty="0">
                        <a:solidFill>
                          <a:srgbClr val="1F3A4E"/>
                        </a:solidFill>
                      </a:endParaRPr>
                    </a:p>
                  </a:txBody>
                  <a:tcPr marL="286067" marR="143034" marT="90011" marB="3000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323147">
                <a:tc gridSpan="2">
                  <a:txBody>
                    <a:bodyPr/>
                    <a:lstStyle/>
                    <a:p>
                      <a:pPr>
                        <a:lnSpc>
                          <a:spcPts val="2600"/>
                        </a:lnSpc>
                      </a:pPr>
                      <a:r>
                        <a:rPr lang="en-US" sz="1500" dirty="0">
                          <a:solidFill>
                            <a:schemeClr val="bg1">
                              <a:lumMod val="85000"/>
                            </a:schemeClr>
                          </a:solidFill>
                          <a:latin typeface="Arial"/>
                          <a:cs typeface="Arial"/>
                        </a:rPr>
                        <a:t>© 2019</a:t>
                      </a:r>
                      <a:r>
                        <a:rPr lang="en-US" sz="1500" baseline="0" dirty="0">
                          <a:solidFill>
                            <a:schemeClr val="bg1">
                              <a:lumMod val="85000"/>
                            </a:schemeClr>
                          </a:solidFill>
                          <a:latin typeface="Arial"/>
                          <a:cs typeface="Arial"/>
                        </a:rPr>
                        <a:t> </a:t>
                      </a:r>
                      <a:r>
                        <a:rPr lang="en-US" sz="1500" dirty="0" err="1">
                          <a:solidFill>
                            <a:schemeClr val="bg1">
                              <a:lumMod val="85000"/>
                            </a:schemeClr>
                          </a:solidFill>
                          <a:latin typeface="Arial"/>
                          <a:cs typeface="Arial"/>
                        </a:rPr>
                        <a:t>PosterPresentations.com</a:t>
                      </a:r>
                      <a:br>
                        <a:rPr lang="en-US" sz="1500" dirty="0">
                          <a:solidFill>
                            <a:schemeClr val="bg1">
                              <a:lumMod val="85000"/>
                            </a:schemeClr>
                          </a:solidFill>
                          <a:latin typeface="Arial"/>
                          <a:cs typeface="Arial"/>
                        </a:rPr>
                      </a:br>
                      <a:r>
                        <a:rPr lang="en-US" sz="1500" dirty="0">
                          <a:solidFill>
                            <a:schemeClr val="bg1">
                              <a:lumMod val="85000"/>
                            </a:schemeClr>
                          </a:solidFill>
                          <a:latin typeface="Arial"/>
                          <a:cs typeface="Arial"/>
                        </a:rPr>
                        <a:t>2117 Fourth Street ,</a:t>
                      </a:r>
                      <a:r>
                        <a:rPr lang="en-US" sz="1500" baseline="0" dirty="0">
                          <a:solidFill>
                            <a:schemeClr val="bg1">
                              <a:lumMod val="85000"/>
                            </a:schemeClr>
                          </a:solidFill>
                          <a:latin typeface="Arial"/>
                          <a:cs typeface="Arial"/>
                        </a:rPr>
                        <a:t> STE C        </a:t>
                      </a:r>
                    </a:p>
                    <a:p>
                      <a:pPr>
                        <a:lnSpc>
                          <a:spcPts val="2600"/>
                        </a:lnSpc>
                      </a:pPr>
                      <a:r>
                        <a:rPr lang="en-US" sz="1500" baseline="0" dirty="0">
                          <a:solidFill>
                            <a:schemeClr val="bg1">
                              <a:lumMod val="85000"/>
                            </a:schemeClr>
                          </a:solidFill>
                          <a:latin typeface="Arial"/>
                          <a:cs typeface="Arial"/>
                        </a:rPr>
                        <a:t>Berkeley CA 94710 USA</a:t>
                      </a:r>
                      <a:endParaRPr lang="en-US" sz="1500" dirty="0">
                        <a:solidFill>
                          <a:schemeClr val="bg1">
                            <a:lumMod val="85000"/>
                          </a:schemeClr>
                        </a:solidFill>
                        <a:latin typeface="Arial"/>
                        <a:cs typeface="Arial"/>
                      </a:endParaRPr>
                    </a:p>
                  </a:txBody>
                  <a:tcPr marL="286067" marR="143034" marT="90011" marB="30003">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3100" dirty="0"/>
                    </a:p>
                  </a:txBody>
                  <a:tcPr marL="286067" marR="143034" marT="90011" marB="30003">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33771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2779150" rtl="0" eaLnBrk="1" latinLnBrk="0" hangingPunct="1">
        <a:spcBef>
          <a:spcPct val="0"/>
        </a:spcBef>
        <a:buNone/>
        <a:defRPr sz="5548" kern="1200">
          <a:solidFill>
            <a:schemeClr val="bg1"/>
          </a:solidFill>
          <a:latin typeface="Trebuchet MS" pitchFamily="34" charset="0"/>
          <a:ea typeface="+mj-ea"/>
          <a:cs typeface="+mj-cs"/>
        </a:defRPr>
      </a:lvl1pPr>
    </p:titleStyle>
    <p:bodyStyle>
      <a:lvl1pPr marL="1042183" indent="-1042183" algn="l" defTabSz="2779150" rtl="0" eaLnBrk="1" latinLnBrk="0" hangingPunct="1">
        <a:spcBef>
          <a:spcPct val="20000"/>
        </a:spcBef>
        <a:buFont typeface="Arial" pitchFamily="34" charset="0"/>
        <a:buChar char="•"/>
        <a:defRPr sz="9741" kern="1200">
          <a:solidFill>
            <a:schemeClr val="tx1"/>
          </a:solidFill>
          <a:latin typeface="+mn-lt"/>
          <a:ea typeface="+mn-ea"/>
          <a:cs typeface="+mn-cs"/>
        </a:defRPr>
      </a:lvl1pPr>
      <a:lvl2pPr marL="2258060" indent="-868483" algn="l" defTabSz="2779150" rtl="0" eaLnBrk="1" latinLnBrk="0" hangingPunct="1">
        <a:spcBef>
          <a:spcPct val="20000"/>
        </a:spcBef>
        <a:buFont typeface="Arial" pitchFamily="34" charset="0"/>
        <a:buChar char="–"/>
        <a:defRPr sz="8571" kern="1200">
          <a:solidFill>
            <a:schemeClr val="tx1"/>
          </a:solidFill>
          <a:latin typeface="+mn-lt"/>
          <a:ea typeface="+mn-ea"/>
          <a:cs typeface="+mn-cs"/>
        </a:defRPr>
      </a:lvl2pPr>
      <a:lvl3pPr marL="3473938" indent="-694788" algn="l" defTabSz="2779150" rtl="0" eaLnBrk="1" latinLnBrk="0" hangingPunct="1">
        <a:spcBef>
          <a:spcPct val="20000"/>
        </a:spcBef>
        <a:buFont typeface="Arial" pitchFamily="34" charset="0"/>
        <a:buChar char="•"/>
        <a:defRPr sz="7336" kern="1200">
          <a:solidFill>
            <a:schemeClr val="tx1"/>
          </a:solidFill>
          <a:latin typeface="+mn-lt"/>
          <a:ea typeface="+mn-ea"/>
          <a:cs typeface="+mn-cs"/>
        </a:defRPr>
      </a:lvl3pPr>
      <a:lvl4pPr marL="4863514"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4pPr>
      <a:lvl5pPr marL="6253087"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5pPr>
      <a:lvl6pPr marL="7642662"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6pPr>
      <a:lvl7pPr marL="9032236"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7pPr>
      <a:lvl8pPr marL="10421813"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8pPr>
      <a:lvl9pPr marL="11811388" indent="-694788" algn="l" defTabSz="2779150" rtl="0" eaLnBrk="1" latinLnBrk="0" hangingPunct="1">
        <a:spcBef>
          <a:spcPct val="20000"/>
        </a:spcBef>
        <a:buFont typeface="Arial" pitchFamily="34" charset="0"/>
        <a:buChar char="•"/>
        <a:defRPr sz="6104" kern="1200">
          <a:solidFill>
            <a:schemeClr val="tx1"/>
          </a:solidFill>
          <a:latin typeface="+mn-lt"/>
          <a:ea typeface="+mn-ea"/>
          <a:cs typeface="+mn-cs"/>
        </a:defRPr>
      </a:lvl9pPr>
    </p:bodyStyle>
    <p:otherStyle>
      <a:defPPr>
        <a:defRPr lang="en-US"/>
      </a:defPPr>
      <a:lvl1pPr marL="0" algn="l" defTabSz="2779150" rtl="0" eaLnBrk="1" latinLnBrk="0" hangingPunct="1">
        <a:defRPr sz="5488" kern="1200">
          <a:solidFill>
            <a:schemeClr val="tx1"/>
          </a:solidFill>
          <a:latin typeface="+mn-lt"/>
          <a:ea typeface="+mn-ea"/>
          <a:cs typeface="+mn-cs"/>
        </a:defRPr>
      </a:lvl1pPr>
      <a:lvl2pPr marL="1389577" algn="l" defTabSz="2779150" rtl="0" eaLnBrk="1" latinLnBrk="0" hangingPunct="1">
        <a:defRPr sz="5488" kern="1200">
          <a:solidFill>
            <a:schemeClr val="tx1"/>
          </a:solidFill>
          <a:latin typeface="+mn-lt"/>
          <a:ea typeface="+mn-ea"/>
          <a:cs typeface="+mn-cs"/>
        </a:defRPr>
      </a:lvl2pPr>
      <a:lvl3pPr marL="2779150" algn="l" defTabSz="2779150" rtl="0" eaLnBrk="1" latinLnBrk="0" hangingPunct="1">
        <a:defRPr sz="5488" kern="1200">
          <a:solidFill>
            <a:schemeClr val="tx1"/>
          </a:solidFill>
          <a:latin typeface="+mn-lt"/>
          <a:ea typeface="+mn-ea"/>
          <a:cs typeface="+mn-cs"/>
        </a:defRPr>
      </a:lvl3pPr>
      <a:lvl4pPr marL="4168724" algn="l" defTabSz="2779150" rtl="0" eaLnBrk="1" latinLnBrk="0" hangingPunct="1">
        <a:defRPr sz="5488" kern="1200">
          <a:solidFill>
            <a:schemeClr val="tx1"/>
          </a:solidFill>
          <a:latin typeface="+mn-lt"/>
          <a:ea typeface="+mn-ea"/>
          <a:cs typeface="+mn-cs"/>
        </a:defRPr>
      </a:lvl4pPr>
      <a:lvl5pPr marL="5558301" algn="l" defTabSz="2779150" rtl="0" eaLnBrk="1" latinLnBrk="0" hangingPunct="1">
        <a:defRPr sz="5488" kern="1200">
          <a:solidFill>
            <a:schemeClr val="tx1"/>
          </a:solidFill>
          <a:latin typeface="+mn-lt"/>
          <a:ea typeface="+mn-ea"/>
          <a:cs typeface="+mn-cs"/>
        </a:defRPr>
      </a:lvl5pPr>
      <a:lvl6pPr marL="6947875" algn="l" defTabSz="2779150" rtl="0" eaLnBrk="1" latinLnBrk="0" hangingPunct="1">
        <a:defRPr sz="5488" kern="1200">
          <a:solidFill>
            <a:schemeClr val="tx1"/>
          </a:solidFill>
          <a:latin typeface="+mn-lt"/>
          <a:ea typeface="+mn-ea"/>
          <a:cs typeface="+mn-cs"/>
        </a:defRPr>
      </a:lvl6pPr>
      <a:lvl7pPr marL="8337451" algn="l" defTabSz="2779150" rtl="0" eaLnBrk="1" latinLnBrk="0" hangingPunct="1">
        <a:defRPr sz="5488" kern="1200">
          <a:solidFill>
            <a:schemeClr val="tx1"/>
          </a:solidFill>
          <a:latin typeface="+mn-lt"/>
          <a:ea typeface="+mn-ea"/>
          <a:cs typeface="+mn-cs"/>
        </a:defRPr>
      </a:lvl7pPr>
      <a:lvl8pPr marL="9727025" algn="l" defTabSz="2779150" rtl="0" eaLnBrk="1" latinLnBrk="0" hangingPunct="1">
        <a:defRPr sz="5488" kern="1200">
          <a:solidFill>
            <a:schemeClr val="tx1"/>
          </a:solidFill>
          <a:latin typeface="+mn-lt"/>
          <a:ea typeface="+mn-ea"/>
          <a:cs typeface="+mn-cs"/>
        </a:defRPr>
      </a:lvl8pPr>
      <a:lvl9pPr marL="11116601" algn="l" defTabSz="2779150" rtl="0" eaLnBrk="1" latinLnBrk="0" hangingPunct="1">
        <a:defRPr sz="5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53">
            <a:extLst>
              <a:ext uri="{FF2B5EF4-FFF2-40B4-BE49-F238E27FC236}">
                <a16:creationId xmlns:a16="http://schemas.microsoft.com/office/drawing/2014/main" id="{4361BC48-62C7-B66C-2E31-478C783C74AE}"/>
              </a:ext>
            </a:extLst>
          </p:cNvPr>
          <p:cNvSpPr txBox="1">
            <a:spLocks/>
          </p:cNvSpPr>
          <p:nvPr/>
        </p:nvSpPr>
        <p:spPr>
          <a:xfrm>
            <a:off x="718535" y="22122501"/>
            <a:ext cx="18106221" cy="3651332"/>
          </a:xfrm>
          <a:prstGeom prst="rect">
            <a:avLst/>
          </a:prstGeom>
          <a:solidFill>
            <a:sysClr val="window" lastClr="FFFFFF"/>
          </a:solidFill>
        </p:spPr>
        <p:txBody>
          <a:bodyPr wrap="square" lIns="156533" tIns="156533" rIns="156533" bIns="156533">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2779150">
              <a:lnSpc>
                <a:spcPct val="150000"/>
              </a:lnSpc>
              <a:defRPr/>
            </a:pPr>
            <a:r>
              <a:rPr lang="en-US" altLang="zh-CN" sz="3600" dirty="0">
                <a:solidFill>
                  <a:sysClr val="windowText" lastClr="000000"/>
                </a:solidFill>
              </a:rPr>
              <a:t>Sleep, tiredness/lack of strength, appetite, climate adaption, emotional control, and social adaption closely related to the </a:t>
            </a:r>
            <a:r>
              <a:rPr lang="en-US" altLang="zh-CN" sz="3600" dirty="0" err="1">
                <a:solidFill>
                  <a:sysClr val="windowText" lastClr="000000"/>
                </a:solidFill>
              </a:rPr>
              <a:t>HRQoL</a:t>
            </a:r>
            <a:r>
              <a:rPr lang="en-US" altLang="zh-CN" sz="3600" dirty="0">
                <a:solidFill>
                  <a:sysClr val="windowText" lastClr="000000"/>
                </a:solidFill>
              </a:rPr>
              <a:t> of the Chinese population, but not social support. </a:t>
            </a:r>
          </a:p>
          <a:p>
            <a:pPr defTabSz="2779150">
              <a:lnSpc>
                <a:spcPct val="150000"/>
              </a:lnSpc>
              <a:defRPr/>
            </a:pPr>
            <a:r>
              <a:rPr lang="en-US" altLang="zh-CN" sz="3600" b="1" dirty="0">
                <a:solidFill>
                  <a:schemeClr val="accent2"/>
                </a:solidFill>
              </a:rPr>
              <a:t>These findings contribute to finalizing the bolt-on items and their wording</a:t>
            </a:r>
            <a:r>
              <a:rPr lang="en-US" altLang="zh-CN" sz="3600" dirty="0">
                <a:solidFill>
                  <a:schemeClr val="accent2"/>
                </a:solidFill>
              </a:rPr>
              <a:t> </a:t>
            </a:r>
            <a:r>
              <a:rPr lang="en-US" altLang="zh-CN" sz="3600" dirty="0">
                <a:solidFill>
                  <a:sysClr val="windowText" lastClr="000000"/>
                </a:solidFill>
              </a:rPr>
              <a:t>that will be psychometrically tested in the next stage of the project. </a:t>
            </a:r>
            <a:endParaRPr lang="en-US" altLang="zh-CN" sz="3600" b="1" dirty="0">
              <a:solidFill>
                <a:srgbClr val="C00000"/>
              </a:solidFill>
            </a:endParaRPr>
          </a:p>
        </p:txBody>
      </p:sp>
      <p:sp>
        <p:nvSpPr>
          <p:cNvPr id="7" name="矩形 6">
            <a:extLst>
              <a:ext uri="{FF2B5EF4-FFF2-40B4-BE49-F238E27FC236}">
                <a16:creationId xmlns:a16="http://schemas.microsoft.com/office/drawing/2014/main" id="{EBA3387D-5F43-1C4E-A7A3-722CFF59307A}"/>
              </a:ext>
            </a:extLst>
          </p:cNvPr>
          <p:cNvSpPr/>
          <p:nvPr/>
        </p:nvSpPr>
        <p:spPr>
          <a:xfrm>
            <a:off x="-214849" y="25754223"/>
            <a:ext cx="18809731" cy="2828522"/>
          </a:xfrm>
          <a:prstGeom prst="rect">
            <a:avLst/>
          </a:prstGeom>
          <a:noFill/>
          <a:ln w="50800" cmpd="thickThi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25" name="Text Placeholder 251">
            <a:extLst>
              <a:ext uri="{FF2B5EF4-FFF2-40B4-BE49-F238E27FC236}">
                <a16:creationId xmlns:a16="http://schemas.microsoft.com/office/drawing/2014/main" id="{4B04BF24-9486-3B2F-00CE-DA5E1DA5CD21}"/>
              </a:ext>
            </a:extLst>
          </p:cNvPr>
          <p:cNvSpPr txBox="1">
            <a:spLocks/>
          </p:cNvSpPr>
          <p:nvPr/>
        </p:nvSpPr>
        <p:spPr>
          <a:xfrm>
            <a:off x="19152874" y="8479757"/>
            <a:ext cx="31629411" cy="8027914"/>
          </a:xfrm>
          <a:prstGeom prst="rect">
            <a:avLst/>
          </a:prstGeom>
          <a:solidFill>
            <a:sysClr val="window" lastClr="FFFFFF"/>
          </a:solidFill>
        </p:spPr>
        <p:txBody>
          <a:bodyPr wrap="square" lIns="156533" tIns="156533" rIns="156533" bIns="156533">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571500" indent="-571500" algn="just">
              <a:lnSpc>
                <a:spcPct val="150000"/>
              </a:lnSpc>
              <a:buFont typeface="Arial" panose="020B0604020202020204" pitchFamily="34" charset="0"/>
              <a:buChar char="•"/>
              <a:defRPr/>
            </a:pPr>
            <a:r>
              <a:rPr lang="zh-CN" altLang="en-US" sz="3600" b="1" dirty="0">
                <a:solidFill>
                  <a:schemeClr val="tx1"/>
                </a:solidFill>
                <a:highlight>
                  <a:srgbClr val="800080"/>
                </a:highlight>
              </a:rPr>
              <a:t> </a:t>
            </a:r>
            <a:r>
              <a:rPr lang="en-US" altLang="zh-CN" sz="3600" b="1" dirty="0">
                <a:solidFill>
                  <a:schemeClr val="bg1"/>
                </a:solidFill>
                <a:highlight>
                  <a:srgbClr val="800080"/>
                </a:highlight>
              </a:rPr>
              <a:t>Relevance:</a:t>
            </a:r>
            <a:r>
              <a:rPr lang="en-US" altLang="zh-CN" sz="3600" dirty="0">
                <a:solidFill>
                  <a:schemeClr val="bg1"/>
                </a:solidFill>
                <a:highlight>
                  <a:srgbClr val="800080"/>
                </a:highlight>
              </a:rPr>
              <a:t> </a:t>
            </a:r>
            <a:r>
              <a:rPr lang="zh-CN" altLang="en-US" sz="3600" dirty="0">
                <a:solidFill>
                  <a:sysClr val="windowText" lastClr="000000"/>
                </a:solidFill>
              </a:rPr>
              <a:t> </a:t>
            </a:r>
            <a:r>
              <a:rPr lang="en-US" altLang="zh-CN" sz="3600" dirty="0">
                <a:solidFill>
                  <a:sysClr val="windowText" lastClr="000000"/>
                </a:solidFill>
              </a:rPr>
              <a:t>The majority emphasized </a:t>
            </a:r>
            <a:r>
              <a:rPr lang="en-US" altLang="zh-CN" sz="3600" b="1" dirty="0">
                <a:solidFill>
                  <a:schemeClr val="accent2"/>
                </a:solidFill>
              </a:rPr>
              <a:t>sleep (n=9, x=24), tiredness/lack of strength (n=9, x=25), appetite (n=10, x=24), and social adaption (n=7, x=16) closely related to </a:t>
            </a:r>
            <a:r>
              <a:rPr lang="en-US" altLang="zh-CN" sz="3600" b="1" dirty="0" err="1">
                <a:solidFill>
                  <a:schemeClr val="accent2"/>
                </a:solidFill>
              </a:rPr>
              <a:t>HRQoL</a:t>
            </a:r>
            <a:r>
              <a:rPr lang="en-US" altLang="zh-CN" sz="3600" b="1" dirty="0">
                <a:solidFill>
                  <a:schemeClr val="accent2"/>
                </a:solidFill>
              </a:rPr>
              <a:t> in</a:t>
            </a:r>
            <a:r>
              <a:rPr lang="zh-CN" altLang="en-US" sz="3600" b="1" dirty="0">
                <a:solidFill>
                  <a:schemeClr val="accent2"/>
                </a:solidFill>
              </a:rPr>
              <a:t> </a:t>
            </a:r>
            <a:r>
              <a:rPr lang="en-US" altLang="zh-CN" sz="3600" b="1" dirty="0">
                <a:solidFill>
                  <a:schemeClr val="accent2"/>
                </a:solidFill>
              </a:rPr>
              <a:t>China</a:t>
            </a:r>
            <a:r>
              <a:rPr lang="en-US" altLang="zh-CN" sz="3600" dirty="0">
                <a:solidFill>
                  <a:sysClr val="windowText" lastClr="000000"/>
                </a:solidFill>
              </a:rPr>
              <a:t>. Many lay respondents acknowledged climate adaption (x=17) and emotional control (x=18) as important, differing from expert opinions (n=3). Respondents with chronic diseases placed greater emphasis on appetite and emotional control. </a:t>
            </a:r>
            <a:r>
              <a:rPr lang="en-US" altLang="zh-CN" sz="3600" dirty="0">
                <a:solidFill>
                  <a:schemeClr val="tx1"/>
                </a:solidFill>
              </a:rPr>
              <a:t>Many respondents, especially lay respondents, considered </a:t>
            </a:r>
            <a:r>
              <a:rPr lang="en-US" altLang="zh-CN" sz="3600" dirty="0">
                <a:solidFill>
                  <a:sysClr val="windowText" lastClr="000000"/>
                </a:solidFill>
              </a:rPr>
              <a:t>that </a:t>
            </a:r>
            <a:r>
              <a:rPr lang="en-US" altLang="zh-CN" sz="3600" b="1" dirty="0">
                <a:solidFill>
                  <a:schemeClr val="accent2"/>
                </a:solidFill>
              </a:rPr>
              <a:t>social support</a:t>
            </a:r>
            <a:r>
              <a:rPr lang="en-US" altLang="zh-CN" sz="3600" dirty="0">
                <a:solidFill>
                  <a:sysClr val="windowText" lastClr="000000"/>
                </a:solidFill>
              </a:rPr>
              <a:t> </a:t>
            </a:r>
            <a:r>
              <a:rPr lang="en-US" altLang="zh-CN" sz="3600" b="1" dirty="0">
                <a:solidFill>
                  <a:schemeClr val="accent2"/>
                </a:solidFill>
              </a:rPr>
              <a:t>was only partially or not related to </a:t>
            </a:r>
            <a:r>
              <a:rPr lang="en-US" altLang="zh-CN" sz="3600" b="1" dirty="0" err="1">
                <a:solidFill>
                  <a:schemeClr val="accent2"/>
                </a:solidFill>
              </a:rPr>
              <a:t>HRQoL</a:t>
            </a:r>
            <a:r>
              <a:rPr lang="en-US" altLang="zh-CN" sz="3600" b="1" dirty="0">
                <a:solidFill>
                  <a:schemeClr val="accent2"/>
                </a:solidFill>
              </a:rPr>
              <a:t> </a:t>
            </a:r>
            <a:r>
              <a:rPr lang="en-US" altLang="zh-CN" sz="3600" dirty="0">
                <a:solidFill>
                  <a:sysClr val="windowText" lastClr="000000"/>
                </a:solidFill>
              </a:rPr>
              <a:t>(n=3, x=17).</a:t>
            </a:r>
          </a:p>
          <a:p>
            <a:pPr marL="571500" indent="-571500" algn="just">
              <a:lnSpc>
                <a:spcPct val="150000"/>
              </a:lnSpc>
              <a:buFont typeface="Arial" panose="020B0604020202020204" pitchFamily="34" charset="0"/>
              <a:buChar char="•"/>
              <a:defRPr/>
            </a:pPr>
            <a:r>
              <a:rPr lang="zh-CN" altLang="en-US" sz="3600" b="1" dirty="0">
                <a:solidFill>
                  <a:schemeClr val="tx1"/>
                </a:solidFill>
                <a:highlight>
                  <a:srgbClr val="800080"/>
                </a:highlight>
              </a:rPr>
              <a:t> </a:t>
            </a:r>
            <a:r>
              <a:rPr lang="en-US" altLang="zh-CN" sz="3600" b="1" dirty="0">
                <a:solidFill>
                  <a:schemeClr val="bg1"/>
                </a:solidFill>
                <a:highlight>
                  <a:srgbClr val="800080"/>
                </a:highlight>
              </a:rPr>
              <a:t>Comprehensibility: </a:t>
            </a:r>
            <a:r>
              <a:rPr lang="zh-CN" altLang="en-US" sz="3600" dirty="0">
                <a:solidFill>
                  <a:sysClr val="windowText" lastClr="000000"/>
                </a:solidFill>
              </a:rPr>
              <a:t> </a:t>
            </a:r>
            <a:r>
              <a:rPr lang="en-US" altLang="zh-CN" sz="3600" dirty="0">
                <a:solidFill>
                  <a:sysClr val="windowText" lastClr="000000"/>
                </a:solidFill>
              </a:rPr>
              <a:t>A few participants found climate adaption (n=4, x=1), emotional control (n=2, x=0) and social support (n=1, x=3) difficult to understand. Suggestions were provided </a:t>
            </a:r>
            <a:r>
              <a:rPr lang="en-US" altLang="zh-CN" sz="3600" dirty="0">
                <a:solidFill>
                  <a:sysClr val="windowText" lastClr="000000"/>
                </a:solidFill>
                <a:sym typeface="Wingdings" pitchFamily="2" charset="2"/>
              </a:rPr>
              <a:t></a:t>
            </a:r>
            <a:r>
              <a:rPr lang="en-US" altLang="zh-CN" sz="3600" dirty="0">
                <a:solidFill>
                  <a:sysClr val="windowText" lastClr="000000"/>
                </a:solidFill>
              </a:rPr>
              <a:t> revising the wording of dimension headings (see </a:t>
            </a:r>
            <a:r>
              <a:rPr lang="en-US" altLang="zh-CN" sz="3600" dirty="0">
                <a:solidFill>
                  <a:schemeClr val="accent2"/>
                </a:solidFill>
              </a:rPr>
              <a:t>orange table </a:t>
            </a:r>
            <a:r>
              <a:rPr lang="en-US" altLang="zh-CN" sz="3600" dirty="0">
                <a:solidFill>
                  <a:sysClr val="windowText" lastClr="000000"/>
                </a:solidFill>
              </a:rPr>
              <a:t>below for final headings); addition of illustrative explanations/descriptions. </a:t>
            </a:r>
          </a:p>
          <a:p>
            <a:pPr marL="571500" indent="-571500" algn="just">
              <a:lnSpc>
                <a:spcPct val="150000"/>
              </a:lnSpc>
              <a:buFont typeface="Arial" panose="020B0604020202020204" pitchFamily="34" charset="0"/>
              <a:buChar char="•"/>
              <a:defRPr/>
            </a:pPr>
            <a:r>
              <a:rPr lang="zh-CN" altLang="en-US" sz="3600" b="1" dirty="0">
                <a:solidFill>
                  <a:schemeClr val="tx1"/>
                </a:solidFill>
                <a:highlight>
                  <a:srgbClr val="800080"/>
                </a:highlight>
              </a:rPr>
              <a:t> </a:t>
            </a:r>
            <a:r>
              <a:rPr lang="en-US" altLang="zh-CN" sz="3600" b="1" dirty="0">
                <a:solidFill>
                  <a:schemeClr val="bg1"/>
                </a:solidFill>
                <a:highlight>
                  <a:srgbClr val="800080"/>
                </a:highlight>
              </a:rPr>
              <a:t>Comprehensiveness: </a:t>
            </a:r>
            <a:r>
              <a:rPr lang="zh-CN" altLang="en-US" sz="3600" dirty="0">
                <a:solidFill>
                  <a:sysClr val="windowText" lastClr="000000"/>
                </a:solidFill>
              </a:rPr>
              <a:t> </a:t>
            </a:r>
            <a:r>
              <a:rPr lang="en-US" altLang="zh-CN" sz="3600" dirty="0">
                <a:solidFill>
                  <a:sysClr val="windowText" lastClr="000000"/>
                </a:solidFill>
              </a:rPr>
              <a:t>In addition to the candidate dimensions, respondents also mentioned physical exercise (x=2) and memory (n=2), etc.</a:t>
            </a:r>
            <a:r>
              <a:rPr lang="zh-CN" altLang="en-US" sz="3600" dirty="0">
                <a:solidFill>
                  <a:sysClr val="windowText" lastClr="000000"/>
                </a:solidFill>
              </a:rPr>
              <a:t> </a:t>
            </a:r>
            <a:r>
              <a:rPr lang="en-US" altLang="zh-CN" sz="3600" dirty="0">
                <a:solidFill>
                  <a:sysClr val="windowText" lastClr="000000"/>
                </a:solidFill>
              </a:rPr>
              <a:t>No additional bolt-</a:t>
            </a:r>
            <a:r>
              <a:rPr lang="en-US" altLang="zh-CN" sz="3600" dirty="0" err="1">
                <a:solidFill>
                  <a:sysClr val="windowText" lastClr="000000"/>
                </a:solidFill>
              </a:rPr>
              <a:t>ons</a:t>
            </a:r>
            <a:r>
              <a:rPr lang="en-US" altLang="zh-CN" sz="3600" dirty="0">
                <a:solidFill>
                  <a:sysClr val="windowText" lastClr="000000"/>
                </a:solidFill>
              </a:rPr>
              <a:t> were identified by more than two respondents. </a:t>
            </a:r>
          </a:p>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We </a:t>
            </a:r>
            <a:r>
              <a:rPr lang="en-US" altLang="zh-CN" sz="3600" b="1" dirty="0">
                <a:solidFill>
                  <a:schemeClr val="accent2"/>
                </a:solidFill>
              </a:rPr>
              <a:t>iteratively refined the wording of the bolt-on items </a:t>
            </a:r>
            <a:r>
              <a:rPr lang="en-US" altLang="zh-CN" sz="3600" dirty="0">
                <a:solidFill>
                  <a:sysClr val="windowText" lastClr="000000"/>
                </a:solidFill>
              </a:rPr>
              <a:t>based on the feedback from all interviews and discussions among the members of the study team.</a:t>
            </a:r>
          </a:p>
        </p:txBody>
      </p:sp>
      <p:sp>
        <p:nvSpPr>
          <p:cNvPr id="28" name="矩形 27">
            <a:extLst>
              <a:ext uri="{FF2B5EF4-FFF2-40B4-BE49-F238E27FC236}">
                <a16:creationId xmlns:a16="http://schemas.microsoft.com/office/drawing/2014/main" id="{343EF4B3-D459-4158-F499-93D7865E9432}"/>
              </a:ext>
            </a:extLst>
          </p:cNvPr>
          <p:cNvSpPr/>
          <p:nvPr/>
        </p:nvSpPr>
        <p:spPr>
          <a:xfrm>
            <a:off x="0" y="-157785"/>
            <a:ext cx="51206400" cy="3450219"/>
          </a:xfrm>
          <a:prstGeom prst="rect">
            <a:avLst/>
          </a:prstGeom>
          <a:solidFill>
            <a:srgbClr val="4472C4">
              <a:lumMod val="75000"/>
            </a:srgbClr>
          </a:solidFill>
          <a:ln w="25400" cap="flat" cmpd="sng" algn="ctr">
            <a:solidFill>
              <a:srgbClr val="5B9BD5">
                <a:shade val="15000"/>
              </a:srgbClr>
            </a:solidFill>
            <a:prstDash val="solid"/>
          </a:ln>
          <a:effectLst/>
        </p:spPr>
        <p:txBody>
          <a:bodyPr rtlCol="0" anchor="ctr"/>
          <a:lstStyle/>
          <a:p>
            <a:pPr algn="ctr" defTabSz="2893781">
              <a:defRPr/>
            </a:pPr>
            <a:endParaRPr lang="zh-CN" altLang="en-US" sz="5714" kern="0">
              <a:solidFill>
                <a:prstClr val="white"/>
              </a:solidFill>
              <a:latin typeface="Calibri"/>
              <a:ea typeface="宋体" panose="02010600030101010101" pitchFamily="2" charset="-122"/>
            </a:endParaRPr>
          </a:p>
        </p:txBody>
      </p:sp>
      <p:sp>
        <p:nvSpPr>
          <p:cNvPr id="29" name="Text Placeholder 243">
            <a:extLst>
              <a:ext uri="{FF2B5EF4-FFF2-40B4-BE49-F238E27FC236}">
                <a16:creationId xmlns:a16="http://schemas.microsoft.com/office/drawing/2014/main" id="{11FF5ACC-C930-EAB3-B3E7-3734832D2E9B}"/>
              </a:ext>
            </a:extLst>
          </p:cNvPr>
          <p:cNvSpPr txBox="1">
            <a:spLocks/>
          </p:cNvSpPr>
          <p:nvPr/>
        </p:nvSpPr>
        <p:spPr>
          <a:xfrm>
            <a:off x="628359" y="4818666"/>
            <a:ext cx="17876347" cy="5424125"/>
          </a:xfrm>
          <a:prstGeom prst="rect">
            <a:avLst/>
          </a:prstGeom>
          <a:solidFill>
            <a:sysClr val="window" lastClr="FFFFFF"/>
          </a:solidFill>
        </p:spPr>
        <p:txBody>
          <a:bodyPr wrap="square" lIns="156533" tIns="156533" rIns="156533" bIns="156533">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EQ-5D might not fully capture certain important aspects of health-related quality of life (</a:t>
            </a:r>
            <a:r>
              <a:rPr lang="en-US" altLang="zh-CN" sz="3600" dirty="0" err="1">
                <a:solidFill>
                  <a:sysClr val="windowText" lastClr="000000"/>
                </a:solidFill>
              </a:rPr>
              <a:t>HRQoL</a:t>
            </a:r>
            <a:r>
              <a:rPr lang="en-US" altLang="zh-CN" sz="3600" dirty="0">
                <a:solidFill>
                  <a:sysClr val="windowText" lastClr="000000"/>
                </a:solidFill>
              </a:rPr>
              <a:t>) in the Chinese population, potentially due to cultural influences on </a:t>
            </a:r>
            <a:r>
              <a:rPr lang="en-US" altLang="zh-CN" sz="3600" dirty="0" err="1">
                <a:solidFill>
                  <a:sysClr val="windowText" lastClr="000000"/>
                </a:solidFill>
              </a:rPr>
              <a:t>HRQoL</a:t>
            </a:r>
            <a:r>
              <a:rPr lang="en-US" altLang="zh-CN" sz="3600" dirty="0">
                <a:solidFill>
                  <a:sysClr val="windowText" lastClr="000000"/>
                </a:solidFill>
              </a:rPr>
              <a:t> concepts. </a:t>
            </a:r>
          </a:p>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Including additional HRQoL dimensions (bolt-ons) could be a solution to retain the original descriptive system of EQ-5D, and to enhance its sensitivity. </a:t>
            </a:r>
          </a:p>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The</a:t>
            </a:r>
            <a:r>
              <a:rPr lang="zh-CN" altLang="en-US" sz="3600" dirty="0">
                <a:solidFill>
                  <a:sysClr val="windowText" lastClr="000000"/>
                </a:solidFill>
              </a:rPr>
              <a:t> </a:t>
            </a:r>
            <a:r>
              <a:rPr lang="en-US" altLang="zh-CN" sz="3600" dirty="0">
                <a:solidFill>
                  <a:sysClr val="windowText" lastClr="000000"/>
                </a:solidFill>
              </a:rPr>
              <a:t>aim</a:t>
            </a:r>
            <a:r>
              <a:rPr lang="zh-CN" altLang="en-US" sz="3600" dirty="0">
                <a:solidFill>
                  <a:sysClr val="windowText" lastClr="000000"/>
                </a:solidFill>
              </a:rPr>
              <a:t> </a:t>
            </a:r>
            <a:r>
              <a:rPr lang="en-US" altLang="zh-CN" sz="3600" dirty="0">
                <a:solidFill>
                  <a:sysClr val="windowText" lastClr="000000"/>
                </a:solidFill>
              </a:rPr>
              <a:t>of</a:t>
            </a:r>
            <a:r>
              <a:rPr lang="zh-CN" altLang="en-US" sz="3600" dirty="0">
                <a:solidFill>
                  <a:sysClr val="windowText" lastClr="000000"/>
                </a:solidFill>
              </a:rPr>
              <a:t> </a:t>
            </a:r>
            <a:r>
              <a:rPr lang="en-US" altLang="zh-CN" sz="3600" dirty="0">
                <a:solidFill>
                  <a:sysClr val="windowText" lastClr="000000"/>
                </a:solidFill>
              </a:rPr>
              <a:t>this</a:t>
            </a:r>
            <a:r>
              <a:rPr lang="zh-CN" altLang="en-US" sz="3600" dirty="0">
                <a:solidFill>
                  <a:sysClr val="windowText" lastClr="000000"/>
                </a:solidFill>
              </a:rPr>
              <a:t> </a:t>
            </a:r>
            <a:r>
              <a:rPr lang="en-US" altLang="zh-CN" sz="3600" dirty="0">
                <a:solidFill>
                  <a:sysClr val="windowText" lastClr="000000"/>
                </a:solidFill>
              </a:rPr>
              <a:t>study</a:t>
            </a:r>
            <a:r>
              <a:rPr lang="zh-CN" altLang="en-US" sz="3600" dirty="0">
                <a:solidFill>
                  <a:sysClr val="windowText" lastClr="000000"/>
                </a:solidFill>
              </a:rPr>
              <a:t> </a:t>
            </a:r>
            <a:r>
              <a:rPr lang="en-US" altLang="zh-CN" sz="3600" dirty="0">
                <a:solidFill>
                  <a:sysClr val="windowText" lastClr="000000"/>
                </a:solidFill>
              </a:rPr>
              <a:t>was</a:t>
            </a:r>
            <a:r>
              <a:rPr lang="zh-CN" altLang="en-US" sz="3600" dirty="0">
                <a:solidFill>
                  <a:sysClr val="windowText" lastClr="000000"/>
                </a:solidFill>
              </a:rPr>
              <a:t> </a:t>
            </a:r>
            <a:r>
              <a:rPr lang="en-US" altLang="zh-CN" sz="3600" dirty="0">
                <a:solidFill>
                  <a:sysClr val="windowText" lastClr="000000"/>
                </a:solidFill>
              </a:rPr>
              <a:t>to </a:t>
            </a:r>
            <a:r>
              <a:rPr lang="en-US" altLang="zh-CN" sz="3600" b="1" dirty="0">
                <a:solidFill>
                  <a:schemeClr val="accent2"/>
                </a:solidFill>
              </a:rPr>
              <a:t>identify and develop culturally relevant bolt-</a:t>
            </a:r>
            <a:r>
              <a:rPr lang="en-US" altLang="zh-CN" sz="3600" b="1" dirty="0" err="1">
                <a:solidFill>
                  <a:schemeClr val="accent2"/>
                </a:solidFill>
              </a:rPr>
              <a:t>ons</a:t>
            </a:r>
            <a:r>
              <a:rPr lang="en-US" altLang="zh-CN" sz="3600" b="1" dirty="0">
                <a:solidFill>
                  <a:schemeClr val="accent2"/>
                </a:solidFill>
              </a:rPr>
              <a:t> in China</a:t>
            </a:r>
            <a:r>
              <a:rPr lang="en-US" altLang="zh-CN" sz="3600" dirty="0">
                <a:solidFill>
                  <a:sysClr val="windowText" lastClr="000000"/>
                </a:solidFill>
              </a:rPr>
              <a:t>. </a:t>
            </a:r>
          </a:p>
        </p:txBody>
      </p:sp>
      <p:sp>
        <p:nvSpPr>
          <p:cNvPr id="30" name="Text Placeholder 244">
            <a:extLst>
              <a:ext uri="{FF2B5EF4-FFF2-40B4-BE49-F238E27FC236}">
                <a16:creationId xmlns:a16="http://schemas.microsoft.com/office/drawing/2014/main" id="{12DF960D-062A-290D-1AEC-C06F98CF8B7D}"/>
              </a:ext>
            </a:extLst>
          </p:cNvPr>
          <p:cNvSpPr txBox="1">
            <a:spLocks/>
          </p:cNvSpPr>
          <p:nvPr/>
        </p:nvSpPr>
        <p:spPr>
          <a:xfrm>
            <a:off x="1081779" y="4079733"/>
            <a:ext cx="17350185" cy="680449"/>
          </a:xfrm>
          <a:prstGeom prst="rect">
            <a:avLst/>
          </a:prstGeom>
          <a:solidFill>
            <a:srgbClr val="2F5597"/>
          </a:solidFill>
        </p:spPr>
        <p:txBody>
          <a:bodyPr wrap="square" lIns="62614" tIns="62614" rIns="62614" bIns="62614"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2779150">
              <a:defRPr/>
            </a:pPr>
            <a:r>
              <a:rPr lang="en-US" altLang="zh-CN" sz="3600" dirty="0">
                <a:solidFill>
                  <a:sysClr val="window" lastClr="FFFFFF"/>
                </a:solidFill>
                <a:latin typeface="Calibri"/>
              </a:rPr>
              <a:t>1. OBJECTIVE</a:t>
            </a:r>
          </a:p>
        </p:txBody>
      </p:sp>
      <p:grpSp>
        <p:nvGrpSpPr>
          <p:cNvPr id="6" name="组合 5">
            <a:extLst>
              <a:ext uri="{FF2B5EF4-FFF2-40B4-BE49-F238E27FC236}">
                <a16:creationId xmlns:a16="http://schemas.microsoft.com/office/drawing/2014/main" id="{C96B1833-FAF1-4143-A90B-0376441D3202}"/>
              </a:ext>
            </a:extLst>
          </p:cNvPr>
          <p:cNvGrpSpPr/>
          <p:nvPr/>
        </p:nvGrpSpPr>
        <p:grpSpPr>
          <a:xfrm>
            <a:off x="555617" y="10450873"/>
            <a:ext cx="17876347" cy="11259247"/>
            <a:chOff x="536921" y="17581489"/>
            <a:chExt cx="17876347" cy="11259247"/>
          </a:xfrm>
        </p:grpSpPr>
        <p:sp>
          <p:nvSpPr>
            <p:cNvPr id="26" name="Text Placeholder 249">
              <a:extLst>
                <a:ext uri="{FF2B5EF4-FFF2-40B4-BE49-F238E27FC236}">
                  <a16:creationId xmlns:a16="http://schemas.microsoft.com/office/drawing/2014/main" id="{11C0794B-C382-0560-D45B-D20F0D1EA0A7}"/>
                </a:ext>
              </a:extLst>
            </p:cNvPr>
            <p:cNvSpPr txBox="1">
              <a:spLocks/>
            </p:cNvSpPr>
            <p:nvPr/>
          </p:nvSpPr>
          <p:spPr>
            <a:xfrm>
              <a:off x="536921" y="18319831"/>
              <a:ext cx="17876347" cy="10520905"/>
            </a:xfrm>
            <a:prstGeom prst="rect">
              <a:avLst/>
            </a:prstGeom>
            <a:solidFill>
              <a:sysClr val="window" lastClr="FFFFFF"/>
            </a:solidFill>
          </p:spPr>
          <p:txBody>
            <a:bodyPr wrap="square" lIns="156533" tIns="156533" rIns="156533" bIns="156533">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304805" indent="-304805" algn="just" defTabSz="2779150">
                <a:lnSpc>
                  <a:spcPct val="150000"/>
                </a:lnSpc>
                <a:buFont typeface="Arial" pitchFamily="34" charset="0"/>
                <a:buChar char="•"/>
                <a:defRPr/>
              </a:pPr>
              <a:r>
                <a:rPr lang="en-US" sz="3600" dirty="0">
                  <a:solidFill>
                    <a:sysClr val="windowText" lastClr="000000"/>
                  </a:solidFill>
                </a:rPr>
                <a:t>This study represents </a:t>
              </a:r>
              <a:r>
                <a:rPr lang="en-US" sz="3600" b="1" dirty="0">
                  <a:solidFill>
                    <a:schemeClr val="accent2"/>
                  </a:solidFill>
                </a:rPr>
                <a:t>the first stage of a larger mixed-methods project</a:t>
              </a:r>
              <a:r>
                <a:rPr lang="en-US" altLang="zh-CN" sz="3600" dirty="0">
                  <a:solidFill>
                    <a:sysClr val="windowText" lastClr="000000"/>
                  </a:solidFill>
                </a:rPr>
                <a:t>,</a:t>
              </a:r>
              <a:r>
                <a:rPr lang="en-US" altLang="zh-CN" sz="3600" baseline="30000" dirty="0">
                  <a:solidFill>
                    <a:sysClr val="windowText" lastClr="000000"/>
                  </a:solidFill>
                </a:rPr>
                <a:t>[1]</a:t>
              </a:r>
              <a:r>
                <a:rPr lang="zh-CN" altLang="en-US" sz="3600" baseline="30000" dirty="0">
                  <a:solidFill>
                    <a:sysClr val="windowText" lastClr="000000"/>
                  </a:solidFill>
                </a:rPr>
                <a:t> </a:t>
              </a:r>
              <a:r>
                <a:rPr lang="en-US" altLang="zh-CN" sz="3600" dirty="0">
                  <a:solidFill>
                    <a:sysClr val="windowText" lastClr="000000"/>
                  </a:solidFill>
                </a:rPr>
                <a:t>which has been sponsored by the National Natural Science Foundation of China (Project No 72274037),</a:t>
              </a:r>
              <a:r>
                <a:rPr lang="zh-CN" altLang="en-US" sz="3600" dirty="0">
                  <a:solidFill>
                    <a:sysClr val="windowText" lastClr="000000"/>
                  </a:solidFill>
                </a:rPr>
                <a:t> </a:t>
              </a:r>
              <a:r>
                <a:rPr lang="en-US" altLang="zh-CN" sz="3600" dirty="0">
                  <a:solidFill>
                    <a:sysClr val="windowText" lastClr="000000"/>
                  </a:solidFill>
                </a:rPr>
                <a:t>and</a:t>
              </a:r>
              <a:r>
                <a:rPr lang="zh-CN" altLang="en-US" sz="3600" dirty="0">
                  <a:solidFill>
                    <a:sysClr val="windowText" lastClr="000000"/>
                  </a:solidFill>
                </a:rPr>
                <a:t> </a:t>
              </a:r>
              <a:r>
                <a:rPr lang="en-US" altLang="zh-CN" sz="3600" dirty="0">
                  <a:solidFill>
                    <a:sysClr val="windowText" lastClr="000000"/>
                  </a:solidFill>
                </a:rPr>
                <a:t>approved by the </a:t>
              </a:r>
              <a:r>
                <a:rPr lang="en-US" altLang="zh-CN" sz="3600" dirty="0" err="1">
                  <a:solidFill>
                    <a:sysClr val="windowText" lastClr="000000"/>
                  </a:solidFill>
                </a:rPr>
                <a:t>EuroQol</a:t>
              </a:r>
              <a:r>
                <a:rPr lang="en-US" altLang="zh-CN" sz="3600" dirty="0">
                  <a:solidFill>
                    <a:sysClr val="windowText" lastClr="000000"/>
                  </a:solidFill>
                </a:rPr>
                <a:t> Research Foundation.</a:t>
              </a:r>
            </a:p>
            <a:p>
              <a:pPr marL="304805" indent="-304805" algn="just" defTabSz="2779150">
                <a:lnSpc>
                  <a:spcPct val="150000"/>
                </a:lnSpc>
                <a:buFont typeface="Arial" pitchFamily="34" charset="0"/>
                <a:buChar char="•"/>
                <a:defRPr/>
              </a:pPr>
              <a:r>
                <a:rPr lang="en-US" sz="3600" dirty="0">
                  <a:solidFill>
                    <a:sysClr val="windowText" lastClr="000000"/>
                  </a:solidFill>
                </a:rPr>
                <a:t>Based on existing systematic reviews</a:t>
              </a:r>
              <a:r>
                <a:rPr lang="en-US" altLang="zh-CN" sz="3600" baseline="30000" dirty="0">
                  <a:solidFill>
                    <a:sysClr val="windowText" lastClr="000000"/>
                  </a:solidFill>
                </a:rPr>
                <a:t>[2,3]</a:t>
              </a:r>
              <a:r>
                <a:rPr lang="en-US" sz="3600" baseline="30000" dirty="0">
                  <a:solidFill>
                    <a:sysClr val="windowText" lastClr="000000"/>
                  </a:solidFill>
                </a:rPr>
                <a:t> </a:t>
              </a:r>
              <a:r>
                <a:rPr lang="en-US" sz="3600" dirty="0">
                  <a:solidFill>
                    <a:sysClr val="windowText" lastClr="000000"/>
                  </a:solidFill>
                </a:rPr>
                <a:t>and qualitative work,</a:t>
              </a:r>
              <a:r>
                <a:rPr lang="en-US" altLang="zh-CN" sz="3600" baseline="30000" dirty="0">
                  <a:solidFill>
                    <a:sysClr val="windowText" lastClr="000000"/>
                  </a:solidFill>
                </a:rPr>
                <a:t>[4]</a:t>
              </a:r>
              <a:r>
                <a:rPr lang="en-US" sz="3600" baseline="30000" dirty="0">
                  <a:solidFill>
                    <a:sysClr val="windowText" lastClr="000000"/>
                  </a:solidFill>
                </a:rPr>
                <a:t> </a:t>
              </a:r>
              <a:r>
                <a:rPr lang="en-US" sz="3600" dirty="0">
                  <a:solidFill>
                    <a:sysClr val="windowText" lastClr="000000"/>
                  </a:solidFill>
                </a:rPr>
                <a:t>we developed seven candidate items</a:t>
              </a:r>
              <a:r>
                <a:rPr lang="en-US" altLang="zh-CN" sz="3600" dirty="0">
                  <a:solidFill>
                    <a:sysClr val="windowText" lastClr="000000"/>
                  </a:solidFill>
                </a:rPr>
                <a:t>,</a:t>
              </a:r>
              <a:r>
                <a:rPr lang="en-US" sz="3600" dirty="0">
                  <a:solidFill>
                    <a:sysClr val="windowText" lastClr="000000"/>
                  </a:solidFill>
                </a:rPr>
                <a:t> which were relevant and important in </a:t>
              </a:r>
              <a:r>
                <a:rPr lang="en-US" sz="3600" dirty="0" err="1">
                  <a:solidFill>
                    <a:sysClr val="windowText" lastClr="000000"/>
                  </a:solidFill>
                </a:rPr>
                <a:t>HRQoL</a:t>
              </a:r>
              <a:r>
                <a:rPr lang="en-US" sz="3600" dirty="0">
                  <a:solidFill>
                    <a:sysClr val="windowText" lastClr="000000"/>
                  </a:solidFill>
                </a:rPr>
                <a:t> measurement in China. These included </a:t>
              </a:r>
              <a:r>
                <a:rPr lang="en-US" sz="3600" b="1" dirty="0">
                  <a:solidFill>
                    <a:schemeClr val="accent2"/>
                  </a:solidFill>
                </a:rPr>
                <a:t>sleep, tiredness/lack of strength, appetite</a:t>
              </a:r>
              <a:r>
                <a:rPr lang="en-US" altLang="zh-CN" sz="3600" b="1" dirty="0">
                  <a:solidFill>
                    <a:schemeClr val="accent2"/>
                  </a:solidFill>
                </a:rPr>
                <a:t>,</a:t>
              </a:r>
              <a:r>
                <a:rPr lang="zh-CN" altLang="en-US" sz="3600" b="1" dirty="0">
                  <a:solidFill>
                    <a:schemeClr val="accent2"/>
                  </a:solidFill>
                </a:rPr>
                <a:t> </a:t>
              </a:r>
              <a:r>
                <a:rPr lang="en-US" sz="3600" b="1" dirty="0">
                  <a:solidFill>
                    <a:schemeClr val="accent2"/>
                  </a:solidFill>
                </a:rPr>
                <a:t>climate adaption, emotional control, social adaption and social support</a:t>
              </a:r>
              <a:r>
                <a:rPr lang="en-US" sz="3600" dirty="0">
                  <a:solidFill>
                    <a:sysClr val="windowText" lastClr="000000"/>
                  </a:solidFill>
                </a:rPr>
                <a:t>. </a:t>
              </a:r>
            </a:p>
            <a:p>
              <a:pPr marL="304805" indent="-304805" algn="just" defTabSz="2779150">
                <a:lnSpc>
                  <a:spcPct val="150000"/>
                </a:lnSpc>
                <a:buFont typeface="Arial" pitchFamily="34" charset="0"/>
                <a:buChar char="•"/>
                <a:defRPr/>
              </a:pPr>
              <a:r>
                <a:rPr lang="en-US" sz="3600" dirty="0" err="1">
                  <a:solidFill>
                    <a:sysClr val="windowText" lastClr="000000"/>
                  </a:solidFill>
                </a:rPr>
                <a:t>HRQoL</a:t>
              </a:r>
              <a:r>
                <a:rPr lang="en-US" sz="3600" dirty="0">
                  <a:solidFill>
                    <a:sysClr val="windowText" lastClr="000000"/>
                  </a:solidFill>
                </a:rPr>
                <a:t> experts, members of the general population, and patients with chronic diseases were invited to participate in semi-structured, face-to-face, one-to-one interviews to evaluate the </a:t>
              </a:r>
              <a:r>
                <a:rPr lang="en-US" sz="3600" b="1" dirty="0">
                  <a:solidFill>
                    <a:schemeClr val="accent2"/>
                  </a:solidFill>
                </a:rPr>
                <a:t>relevance, comprehensiveness</a:t>
              </a:r>
              <a:r>
                <a:rPr lang="en-US" altLang="zh-CN" sz="3600" b="1" dirty="0">
                  <a:solidFill>
                    <a:schemeClr val="accent2"/>
                  </a:solidFill>
                </a:rPr>
                <a:t>,</a:t>
              </a:r>
              <a:r>
                <a:rPr lang="en-US" sz="3600" b="1" dirty="0">
                  <a:solidFill>
                    <a:schemeClr val="accent2"/>
                  </a:solidFill>
                </a:rPr>
                <a:t> comprehensibility</a:t>
              </a:r>
              <a:r>
                <a:rPr lang="en-US" altLang="zh-CN" sz="3600" b="1" dirty="0">
                  <a:solidFill>
                    <a:schemeClr val="accent2"/>
                  </a:solidFill>
                </a:rPr>
                <a:t>,</a:t>
              </a:r>
              <a:r>
                <a:rPr lang="zh-CN" altLang="en-US" sz="3600" b="1" dirty="0">
                  <a:solidFill>
                    <a:schemeClr val="accent2"/>
                  </a:solidFill>
                </a:rPr>
                <a:t> </a:t>
              </a:r>
              <a:r>
                <a:rPr lang="en-US" altLang="zh-CN" sz="3600" b="1" dirty="0">
                  <a:solidFill>
                    <a:schemeClr val="accent2"/>
                  </a:solidFill>
                </a:rPr>
                <a:t>and</a:t>
              </a:r>
              <a:r>
                <a:rPr lang="zh-CN" altLang="en-US" sz="3600" b="1" dirty="0">
                  <a:solidFill>
                    <a:schemeClr val="accent2"/>
                  </a:solidFill>
                </a:rPr>
                <a:t> </a:t>
              </a:r>
              <a:r>
                <a:rPr lang="en-US" altLang="zh-CN" sz="3600" b="1" dirty="0">
                  <a:solidFill>
                    <a:schemeClr val="accent2"/>
                  </a:solidFill>
                </a:rPr>
                <a:t>the</a:t>
              </a:r>
              <a:r>
                <a:rPr lang="zh-CN" altLang="en-US" sz="3600" b="1" dirty="0">
                  <a:solidFill>
                    <a:schemeClr val="accent2"/>
                  </a:solidFill>
                </a:rPr>
                <a:t> </a:t>
              </a:r>
              <a:r>
                <a:rPr lang="en-US" altLang="zh-CN" sz="3600" b="1" dirty="0">
                  <a:solidFill>
                    <a:schemeClr val="accent2"/>
                  </a:solidFill>
                </a:rPr>
                <a:t>alignment</a:t>
              </a:r>
              <a:r>
                <a:rPr lang="zh-CN" altLang="en-US" sz="3600" b="1" dirty="0">
                  <a:solidFill>
                    <a:schemeClr val="accent2"/>
                  </a:solidFill>
                </a:rPr>
                <a:t> </a:t>
              </a:r>
              <a:r>
                <a:rPr lang="en-US" altLang="zh-CN" sz="3600" b="1" dirty="0">
                  <a:solidFill>
                    <a:schemeClr val="accent2"/>
                  </a:solidFill>
                </a:rPr>
                <a:t>with</a:t>
              </a:r>
              <a:r>
                <a:rPr lang="zh-CN" altLang="en-US" sz="3600" b="1" dirty="0">
                  <a:solidFill>
                    <a:schemeClr val="accent2"/>
                  </a:solidFill>
                </a:rPr>
                <a:t> </a:t>
              </a:r>
              <a:r>
                <a:rPr lang="en-US" altLang="zh-CN" sz="3600" b="1" dirty="0">
                  <a:solidFill>
                    <a:schemeClr val="accent2"/>
                  </a:solidFill>
                </a:rPr>
                <a:t>standard</a:t>
              </a:r>
              <a:r>
                <a:rPr lang="zh-CN" altLang="en-US" sz="3600" b="1" dirty="0">
                  <a:solidFill>
                    <a:schemeClr val="accent2"/>
                  </a:solidFill>
                </a:rPr>
                <a:t> </a:t>
              </a:r>
              <a:r>
                <a:rPr lang="en-US" altLang="zh-CN" sz="3600" b="1" dirty="0">
                  <a:solidFill>
                    <a:schemeClr val="accent2"/>
                  </a:solidFill>
                </a:rPr>
                <a:t>EQ-5D</a:t>
              </a:r>
              <a:r>
                <a:rPr lang="en-US" sz="3600" dirty="0">
                  <a:solidFill>
                    <a:schemeClr val="accent2"/>
                  </a:solidFill>
                </a:rPr>
                <a:t> </a:t>
              </a:r>
              <a:r>
                <a:rPr lang="en-US" sz="3600" dirty="0">
                  <a:solidFill>
                    <a:sysClr val="windowText" lastClr="000000"/>
                  </a:solidFill>
                </a:rPr>
                <a:t>of each candidate </a:t>
              </a:r>
              <a:r>
                <a:rPr lang="en-US" altLang="zh-CN" sz="3600" dirty="0">
                  <a:solidFill>
                    <a:sysClr val="windowText" lastClr="000000"/>
                  </a:solidFill>
                </a:rPr>
                <a:t>item</a:t>
              </a:r>
              <a:r>
                <a:rPr lang="en-US" sz="3600" dirty="0">
                  <a:solidFill>
                    <a:sysClr val="windowText" lastClr="000000"/>
                  </a:solidFill>
                </a:rPr>
                <a:t> and its levels. </a:t>
              </a:r>
            </a:p>
            <a:p>
              <a:pPr marL="304805" indent="-304805" algn="just" defTabSz="2779150">
                <a:lnSpc>
                  <a:spcPct val="150000"/>
                </a:lnSpc>
                <a:buFont typeface="Arial" pitchFamily="34" charset="0"/>
                <a:buChar char="•"/>
                <a:defRPr/>
              </a:pPr>
              <a:r>
                <a:rPr lang="en-US" sz="3600" dirty="0">
                  <a:solidFill>
                    <a:sysClr val="windowText" lastClr="000000"/>
                  </a:solidFill>
                </a:rPr>
                <a:t>Data were thematically analyzed using QSR NVivo version 14. </a:t>
              </a:r>
            </a:p>
          </p:txBody>
        </p:sp>
        <p:sp>
          <p:nvSpPr>
            <p:cNvPr id="32" name="Text Placeholder 248">
              <a:extLst>
                <a:ext uri="{FF2B5EF4-FFF2-40B4-BE49-F238E27FC236}">
                  <a16:creationId xmlns:a16="http://schemas.microsoft.com/office/drawing/2014/main" id="{12BA69B8-080C-04FD-386C-84F9F1524923}"/>
                </a:ext>
              </a:extLst>
            </p:cNvPr>
            <p:cNvSpPr txBox="1">
              <a:spLocks/>
            </p:cNvSpPr>
            <p:nvPr/>
          </p:nvSpPr>
          <p:spPr>
            <a:xfrm>
              <a:off x="929169" y="17581489"/>
              <a:ext cx="17484099" cy="680449"/>
            </a:xfrm>
            <a:prstGeom prst="rect">
              <a:avLst/>
            </a:prstGeom>
            <a:solidFill>
              <a:srgbClr val="2F5597"/>
            </a:solidFill>
          </p:spPr>
          <p:txBody>
            <a:bodyPr wrap="square" lIns="62614" tIns="62614" rIns="62614" bIns="62614"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2779150">
                <a:defRPr/>
              </a:pPr>
              <a:r>
                <a:rPr lang="en-US" sz="3600" dirty="0">
                  <a:solidFill>
                    <a:sysClr val="window" lastClr="FFFFFF"/>
                  </a:solidFill>
                  <a:latin typeface="Calibri"/>
                </a:rPr>
                <a:t>2. M</a:t>
              </a:r>
              <a:r>
                <a:rPr lang="en-US" altLang="zh-CN" sz="3600" dirty="0">
                  <a:solidFill>
                    <a:sysClr val="window" lastClr="FFFFFF"/>
                  </a:solidFill>
                  <a:latin typeface="Calibri"/>
                </a:rPr>
                <a:t>ETHODS</a:t>
              </a:r>
              <a:endParaRPr lang="en-US" sz="3600" dirty="0">
                <a:solidFill>
                  <a:sysClr val="window" lastClr="FFFFFF"/>
                </a:solidFill>
                <a:latin typeface="Calibri"/>
              </a:endParaRPr>
            </a:p>
          </p:txBody>
        </p:sp>
      </p:grpSp>
      <p:sp>
        <p:nvSpPr>
          <p:cNvPr id="33" name="Text Placeholder 250">
            <a:extLst>
              <a:ext uri="{FF2B5EF4-FFF2-40B4-BE49-F238E27FC236}">
                <a16:creationId xmlns:a16="http://schemas.microsoft.com/office/drawing/2014/main" id="{1F408DE1-45F9-AF0C-F16E-C9EF6602B433}"/>
              </a:ext>
            </a:extLst>
          </p:cNvPr>
          <p:cNvSpPr txBox="1">
            <a:spLocks/>
          </p:cNvSpPr>
          <p:nvPr/>
        </p:nvSpPr>
        <p:spPr>
          <a:xfrm>
            <a:off x="19748557" y="4118651"/>
            <a:ext cx="30902225" cy="680449"/>
          </a:xfrm>
          <a:prstGeom prst="rect">
            <a:avLst/>
          </a:prstGeom>
          <a:solidFill>
            <a:srgbClr val="2F5597"/>
          </a:solidFill>
        </p:spPr>
        <p:txBody>
          <a:bodyPr wrap="square" lIns="62614" tIns="62614" rIns="62614" bIns="62614"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2779150">
              <a:defRPr/>
            </a:pPr>
            <a:r>
              <a:rPr lang="en-US" sz="3600" dirty="0">
                <a:solidFill>
                  <a:sysClr val="window" lastClr="FFFFFF"/>
                </a:solidFill>
                <a:latin typeface="Calibri"/>
              </a:rPr>
              <a:t>3. RESULTS</a:t>
            </a:r>
          </a:p>
        </p:txBody>
      </p:sp>
      <p:sp>
        <p:nvSpPr>
          <p:cNvPr id="35" name="Text Placeholder 292">
            <a:extLst>
              <a:ext uri="{FF2B5EF4-FFF2-40B4-BE49-F238E27FC236}">
                <a16:creationId xmlns:a16="http://schemas.microsoft.com/office/drawing/2014/main" id="{897E0CEA-C4A3-FDEC-D5DD-DC7523BCC78C}"/>
              </a:ext>
            </a:extLst>
          </p:cNvPr>
          <p:cNvSpPr txBox="1">
            <a:spLocks/>
          </p:cNvSpPr>
          <p:nvPr/>
        </p:nvSpPr>
        <p:spPr>
          <a:xfrm>
            <a:off x="4820173" y="2134090"/>
            <a:ext cx="29120203" cy="703400"/>
          </a:xfrm>
          <a:prstGeom prst="rect">
            <a:avLst/>
          </a:prstGeom>
        </p:spPr>
        <p:txBody>
          <a:bodyPr>
            <a:noAutofit/>
          </a:bodyPr>
          <a:lstStyle>
            <a:lvl1pPr marL="0" indent="0" algn="ctr" defTabSz="4168665" rtl="0" eaLnBrk="1" latinLnBrk="0" hangingPunct="1">
              <a:spcBef>
                <a:spcPct val="20000"/>
              </a:spcBef>
              <a:buFontTx/>
              <a:buNone/>
              <a:defRPr sz="6104"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algn="just" defTabSz="2779150">
              <a:defRPr/>
            </a:pPr>
            <a:r>
              <a:rPr lang="en-US" sz="3600" i="1" baseline="30000" dirty="0">
                <a:solidFill>
                  <a:sysClr val="window" lastClr="FFFFFF">
                    <a:lumMod val="95000"/>
                  </a:sysClr>
                </a:solidFill>
                <a:latin typeface="Calibri"/>
              </a:rPr>
              <a:t>1</a:t>
            </a:r>
            <a:r>
              <a:rPr lang="en-US" sz="3600" i="1" dirty="0">
                <a:solidFill>
                  <a:sysClr val="window" lastClr="FFFFFF">
                    <a:lumMod val="95000"/>
                  </a:sysClr>
                </a:solidFill>
                <a:latin typeface="Calibri"/>
              </a:rPr>
              <a:t>Fudan University, Shanghai, China</a:t>
            </a:r>
            <a:r>
              <a:rPr lang="en-US" altLang="zh-CN" sz="3600" i="1" dirty="0">
                <a:solidFill>
                  <a:sysClr val="window" lastClr="FFFFFF">
                    <a:lumMod val="95000"/>
                  </a:sysClr>
                </a:solidFill>
                <a:latin typeface="Calibri"/>
              </a:rPr>
              <a:t>;</a:t>
            </a:r>
            <a:r>
              <a:rPr lang="zh-CN" altLang="en-US" sz="3600" i="1" dirty="0">
                <a:solidFill>
                  <a:sysClr val="window" lastClr="FFFFFF">
                    <a:lumMod val="95000"/>
                  </a:sysClr>
                </a:solidFill>
                <a:latin typeface="Calibri"/>
              </a:rPr>
              <a:t> </a:t>
            </a:r>
            <a:r>
              <a:rPr lang="en-US" sz="3600" i="1" baseline="30000" dirty="0">
                <a:solidFill>
                  <a:sysClr val="window" lastClr="FFFFFF">
                    <a:lumMod val="95000"/>
                  </a:sysClr>
                </a:solidFill>
                <a:latin typeface="Calibri"/>
              </a:rPr>
              <a:t>2</a:t>
            </a:r>
            <a:r>
              <a:rPr lang="en-US" sz="3600" i="1" dirty="0">
                <a:solidFill>
                  <a:sysClr val="window" lastClr="FFFFFF">
                    <a:lumMod val="95000"/>
                  </a:sysClr>
                </a:solidFill>
                <a:latin typeface="Calibri"/>
              </a:rPr>
              <a:t>University of Antwerp, </a:t>
            </a:r>
            <a:r>
              <a:rPr lang="en-US" sz="3600" i="1" dirty="0" err="1">
                <a:solidFill>
                  <a:sysClr val="window" lastClr="FFFFFF">
                    <a:lumMod val="95000"/>
                  </a:sysClr>
                </a:solidFill>
                <a:latin typeface="Calibri"/>
              </a:rPr>
              <a:t>Antwerpen</a:t>
            </a:r>
            <a:r>
              <a:rPr lang="en-US" sz="3600" i="1" dirty="0">
                <a:solidFill>
                  <a:sysClr val="window" lastClr="FFFFFF">
                    <a:lumMod val="95000"/>
                  </a:sysClr>
                </a:solidFill>
                <a:latin typeface="Calibri"/>
              </a:rPr>
              <a:t>, Belgium</a:t>
            </a:r>
            <a:r>
              <a:rPr lang="en-US" altLang="zh-CN" sz="3600" i="1" dirty="0">
                <a:solidFill>
                  <a:sysClr val="window" lastClr="FFFFFF">
                    <a:lumMod val="95000"/>
                  </a:sysClr>
                </a:solidFill>
                <a:latin typeface="Calibri"/>
              </a:rPr>
              <a:t>;</a:t>
            </a:r>
            <a:r>
              <a:rPr lang="zh-CN" altLang="en-US" sz="3600" i="1" dirty="0">
                <a:solidFill>
                  <a:sysClr val="window" lastClr="FFFFFF">
                    <a:lumMod val="95000"/>
                  </a:sysClr>
                </a:solidFill>
                <a:latin typeface="Calibri"/>
              </a:rPr>
              <a:t> </a:t>
            </a:r>
            <a:r>
              <a:rPr lang="en-US" sz="3600" i="1" baseline="30000" dirty="0">
                <a:solidFill>
                  <a:sysClr val="window" lastClr="FFFFFF">
                    <a:lumMod val="95000"/>
                  </a:sysClr>
                </a:solidFill>
                <a:latin typeface="Calibri"/>
              </a:rPr>
              <a:t>3</a:t>
            </a:r>
            <a:r>
              <a:rPr lang="en-US" sz="3600" i="1" dirty="0">
                <a:solidFill>
                  <a:sysClr val="window" lastClr="FFFFFF">
                    <a:lumMod val="95000"/>
                  </a:sysClr>
                </a:solidFill>
                <a:latin typeface="Calibri"/>
              </a:rPr>
              <a:t>Corvinus University of Budapest, Budapest, Hungary</a:t>
            </a:r>
            <a:r>
              <a:rPr lang="en-US" altLang="zh-CN" sz="3600" i="1" dirty="0">
                <a:solidFill>
                  <a:sysClr val="window" lastClr="FFFFFF">
                    <a:lumMod val="95000"/>
                  </a:sysClr>
                </a:solidFill>
                <a:latin typeface="Calibri"/>
              </a:rPr>
              <a:t>;</a:t>
            </a:r>
            <a:r>
              <a:rPr lang="zh-CN" altLang="en-US" sz="3600" i="1" dirty="0">
                <a:solidFill>
                  <a:sysClr val="window" lastClr="FFFFFF">
                    <a:lumMod val="95000"/>
                  </a:sysClr>
                </a:solidFill>
                <a:latin typeface="Calibri"/>
              </a:rPr>
              <a:t> </a:t>
            </a:r>
            <a:r>
              <a:rPr lang="en-US" sz="3600" i="1" baseline="30000" dirty="0">
                <a:solidFill>
                  <a:sysClr val="window" lastClr="FFFFFF">
                    <a:lumMod val="95000"/>
                  </a:sysClr>
                </a:solidFill>
                <a:latin typeface="Calibri"/>
              </a:rPr>
              <a:t>4</a:t>
            </a:r>
            <a:r>
              <a:rPr lang="en-US" sz="3600" i="1" dirty="0">
                <a:solidFill>
                  <a:sysClr val="window" lastClr="FFFFFF">
                    <a:lumMod val="95000"/>
                  </a:sysClr>
                </a:solidFill>
                <a:latin typeface="Calibri"/>
              </a:rPr>
              <a:t>Health Services Management Department, Guizhou Medical University, Guiyang, China</a:t>
            </a:r>
            <a:r>
              <a:rPr lang="en-US" altLang="zh-CN" sz="3600" i="1" dirty="0">
                <a:solidFill>
                  <a:sysClr val="window" lastClr="FFFFFF">
                    <a:lumMod val="95000"/>
                  </a:sysClr>
                </a:solidFill>
                <a:latin typeface="Calibri"/>
              </a:rPr>
              <a:t>;</a:t>
            </a:r>
            <a:r>
              <a:rPr lang="zh-CN" altLang="en-US" sz="3600" i="1" dirty="0">
                <a:solidFill>
                  <a:sysClr val="window" lastClr="FFFFFF">
                    <a:lumMod val="95000"/>
                  </a:sysClr>
                </a:solidFill>
                <a:latin typeface="Calibri"/>
              </a:rPr>
              <a:t> </a:t>
            </a:r>
            <a:r>
              <a:rPr lang="en-US" sz="3600" i="1" baseline="30000" dirty="0">
                <a:solidFill>
                  <a:sysClr val="window" lastClr="FFFFFF">
                    <a:lumMod val="95000"/>
                  </a:sysClr>
                </a:solidFill>
                <a:latin typeface="Calibri"/>
              </a:rPr>
              <a:t>5</a:t>
            </a:r>
            <a:r>
              <a:rPr lang="en-US" sz="3600" i="1" dirty="0">
                <a:solidFill>
                  <a:sysClr val="window" lastClr="FFFFFF">
                    <a:lumMod val="95000"/>
                  </a:sysClr>
                </a:solidFill>
                <a:latin typeface="Calibri"/>
              </a:rPr>
              <a:t>National University Singapore Saw </a:t>
            </a:r>
            <a:r>
              <a:rPr lang="en-US" sz="3600" i="1" dirty="0" err="1">
                <a:solidFill>
                  <a:sysClr val="window" lastClr="FFFFFF">
                    <a:lumMod val="95000"/>
                  </a:sysClr>
                </a:solidFill>
                <a:latin typeface="Calibri"/>
              </a:rPr>
              <a:t>Swee</a:t>
            </a:r>
            <a:r>
              <a:rPr lang="en-US" sz="3600" i="1" dirty="0">
                <a:solidFill>
                  <a:sysClr val="window" lastClr="FFFFFF">
                    <a:lumMod val="95000"/>
                  </a:sysClr>
                </a:solidFill>
                <a:latin typeface="Calibri"/>
              </a:rPr>
              <a:t> Hock School of Public Health, Singapore </a:t>
            </a:r>
          </a:p>
        </p:txBody>
      </p:sp>
      <p:sp>
        <p:nvSpPr>
          <p:cNvPr id="36" name="Text Placeholder 293">
            <a:extLst>
              <a:ext uri="{FF2B5EF4-FFF2-40B4-BE49-F238E27FC236}">
                <a16:creationId xmlns:a16="http://schemas.microsoft.com/office/drawing/2014/main" id="{8C146B5D-D286-482A-2C08-308677E32367}"/>
              </a:ext>
            </a:extLst>
          </p:cNvPr>
          <p:cNvSpPr txBox="1">
            <a:spLocks/>
          </p:cNvSpPr>
          <p:nvPr/>
        </p:nvSpPr>
        <p:spPr>
          <a:xfrm>
            <a:off x="2917430" y="1251097"/>
            <a:ext cx="21342178" cy="903819"/>
          </a:xfrm>
          <a:prstGeom prst="rect">
            <a:avLst/>
          </a:prstGeom>
        </p:spPr>
        <p:txBody>
          <a:bodyPr anchor="t" anchorCtr="1">
            <a:noAutofit/>
          </a:bodyPr>
          <a:lstStyle>
            <a:lvl1pPr marL="0" indent="0" algn="ctr" defTabSz="4168665" rtl="0" eaLnBrk="1" latinLnBrk="0" hangingPunct="1">
              <a:spcBef>
                <a:spcPct val="20000"/>
              </a:spcBef>
              <a:buFontTx/>
              <a:buNone/>
              <a:defRPr sz="8878"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a:spcBef>
                <a:spcPts val="467"/>
              </a:spcBef>
              <a:defRPr/>
            </a:pPr>
            <a:r>
              <a:rPr lang="en-US" sz="4400" dirty="0" err="1">
                <a:solidFill>
                  <a:sysClr val="window" lastClr="FFFFFF">
                    <a:lumMod val="95000"/>
                  </a:sysClr>
                </a:solidFill>
                <a:latin typeface="Calibri"/>
              </a:rPr>
              <a:t>Jingzhi</a:t>
            </a:r>
            <a:r>
              <a:rPr lang="en-US" sz="4400" dirty="0">
                <a:solidFill>
                  <a:sysClr val="window" lastClr="FFFFFF">
                    <a:lumMod val="95000"/>
                  </a:sysClr>
                </a:solidFill>
                <a:latin typeface="Calibri"/>
              </a:rPr>
              <a:t> Fan</a:t>
            </a:r>
            <a:r>
              <a:rPr lang="en-US" sz="4400" baseline="30000" dirty="0">
                <a:solidFill>
                  <a:sysClr val="window" lastClr="FFFFFF">
                    <a:lumMod val="95000"/>
                  </a:sysClr>
                </a:solidFill>
                <a:latin typeface="Calibri"/>
              </a:rPr>
              <a:t>1</a:t>
            </a:r>
            <a:r>
              <a:rPr lang="en-US" sz="4400" dirty="0">
                <a:solidFill>
                  <a:sysClr val="window" lastClr="FFFFFF">
                    <a:lumMod val="95000"/>
                  </a:sysClr>
                </a:solidFill>
                <a:latin typeface="Calibri"/>
              </a:rPr>
              <a:t>, </a:t>
            </a:r>
            <a:r>
              <a:rPr lang="en-US" sz="4400" dirty="0" err="1">
                <a:solidFill>
                  <a:sysClr val="window" lastClr="FFFFFF">
                    <a:lumMod val="95000"/>
                  </a:sysClr>
                </a:solidFill>
                <a:latin typeface="Calibri"/>
              </a:rPr>
              <a:t>Zhuxin</a:t>
            </a:r>
            <a:r>
              <a:rPr lang="en-US" sz="4400" dirty="0">
                <a:solidFill>
                  <a:sysClr val="window" lastClr="FFFFFF">
                    <a:lumMod val="95000"/>
                  </a:sysClr>
                </a:solidFill>
                <a:latin typeface="Calibri"/>
              </a:rPr>
              <a:t> Mao</a:t>
            </a:r>
            <a:r>
              <a:rPr lang="en-US" sz="4400" baseline="30000" dirty="0">
                <a:solidFill>
                  <a:sysClr val="window" lastClr="FFFFFF">
                    <a:lumMod val="95000"/>
                  </a:sysClr>
                </a:solidFill>
                <a:latin typeface="Calibri"/>
              </a:rPr>
              <a:t>2</a:t>
            </a:r>
            <a:r>
              <a:rPr lang="en-US" sz="4400" dirty="0">
                <a:solidFill>
                  <a:sysClr val="window" lastClr="FFFFFF">
                    <a:lumMod val="95000"/>
                  </a:sysClr>
                </a:solidFill>
                <a:latin typeface="Calibri"/>
              </a:rPr>
              <a:t>, </a:t>
            </a:r>
            <a:r>
              <a:rPr lang="en-US" sz="4400" dirty="0" err="1">
                <a:solidFill>
                  <a:sysClr val="window" lastClr="FFFFFF">
                    <a:lumMod val="95000"/>
                  </a:sysClr>
                </a:solidFill>
                <a:latin typeface="Calibri"/>
              </a:rPr>
              <a:t>Fanni</a:t>
            </a:r>
            <a:r>
              <a:rPr lang="en-US" sz="4400" dirty="0">
                <a:solidFill>
                  <a:sysClr val="window" lastClr="FFFFFF">
                    <a:lumMod val="95000"/>
                  </a:sysClr>
                </a:solidFill>
                <a:latin typeface="Calibri"/>
              </a:rPr>
              <a:t> Rencz</a:t>
            </a:r>
            <a:r>
              <a:rPr lang="en-US" sz="4400" baseline="30000" dirty="0">
                <a:solidFill>
                  <a:sysClr val="window" lastClr="FFFFFF">
                    <a:lumMod val="95000"/>
                  </a:sysClr>
                </a:solidFill>
                <a:latin typeface="Calibri"/>
              </a:rPr>
              <a:t>3</a:t>
            </a:r>
            <a:r>
              <a:rPr lang="en-US" sz="4400" dirty="0">
                <a:solidFill>
                  <a:sysClr val="window" lastClr="FFFFFF">
                    <a:lumMod val="95000"/>
                  </a:sysClr>
                </a:solidFill>
                <a:latin typeface="Calibri"/>
              </a:rPr>
              <a:t>, </a:t>
            </a:r>
            <a:r>
              <a:rPr lang="en-US" sz="4400" dirty="0" err="1">
                <a:solidFill>
                  <a:sysClr val="window" lastClr="FFFFFF">
                    <a:lumMod val="95000"/>
                  </a:sysClr>
                </a:solidFill>
                <a:latin typeface="Calibri"/>
              </a:rPr>
              <a:t>Zhihao</a:t>
            </a:r>
            <a:r>
              <a:rPr lang="en-US" sz="4400" dirty="0">
                <a:solidFill>
                  <a:sysClr val="window" lastClr="FFFFFF">
                    <a:lumMod val="95000"/>
                  </a:sysClr>
                </a:solidFill>
                <a:latin typeface="Calibri"/>
              </a:rPr>
              <a:t> Yang</a:t>
            </a:r>
            <a:r>
              <a:rPr lang="en-US" sz="4400" baseline="30000" dirty="0">
                <a:solidFill>
                  <a:sysClr val="window" lastClr="FFFFFF">
                    <a:lumMod val="95000"/>
                  </a:sysClr>
                </a:solidFill>
                <a:latin typeface="Calibri"/>
              </a:rPr>
              <a:t>4</a:t>
            </a:r>
            <a:r>
              <a:rPr lang="en-US" sz="4400" dirty="0">
                <a:solidFill>
                  <a:sysClr val="window" lastClr="FFFFFF">
                    <a:lumMod val="95000"/>
                  </a:sysClr>
                </a:solidFill>
                <a:latin typeface="Calibri"/>
              </a:rPr>
              <a:t>, Nan Luo</a:t>
            </a:r>
            <a:r>
              <a:rPr lang="en-US" sz="4400" baseline="30000" dirty="0">
                <a:solidFill>
                  <a:sysClr val="window" lastClr="FFFFFF">
                    <a:lumMod val="95000"/>
                  </a:sysClr>
                </a:solidFill>
                <a:latin typeface="Calibri"/>
              </a:rPr>
              <a:t>5</a:t>
            </a:r>
            <a:r>
              <a:rPr lang="en-US" sz="4400" dirty="0">
                <a:solidFill>
                  <a:sysClr val="window" lastClr="FFFFFF">
                    <a:lumMod val="95000"/>
                  </a:sysClr>
                </a:solidFill>
                <a:latin typeface="Calibri"/>
              </a:rPr>
              <a:t>, </a:t>
            </a:r>
            <a:r>
              <a:rPr lang="en-US" sz="4400" u="sng" dirty="0">
                <a:solidFill>
                  <a:sysClr val="window" lastClr="FFFFFF">
                    <a:lumMod val="95000"/>
                  </a:sysClr>
                </a:solidFill>
                <a:latin typeface="Calibri"/>
              </a:rPr>
              <a:t>Pei Wang</a:t>
            </a:r>
            <a:r>
              <a:rPr lang="en-US" sz="4400" u="sng" baseline="30000" dirty="0">
                <a:solidFill>
                  <a:sysClr val="window" lastClr="FFFFFF">
                    <a:lumMod val="95000"/>
                  </a:sysClr>
                </a:solidFill>
                <a:latin typeface="Calibri"/>
              </a:rPr>
              <a:t>1</a:t>
            </a:r>
            <a:r>
              <a:rPr lang="zh-CN" altLang="en-US" sz="4400" dirty="0">
                <a:solidFill>
                  <a:sysClr val="window" lastClr="FFFFFF">
                    <a:lumMod val="95000"/>
                  </a:sysClr>
                </a:solidFill>
                <a:latin typeface="Calibri"/>
              </a:rPr>
              <a:t>*</a:t>
            </a:r>
            <a:endParaRPr lang="en-US" sz="4400" dirty="0">
              <a:solidFill>
                <a:sysClr val="window" lastClr="FFFFFF">
                  <a:lumMod val="95000"/>
                </a:sysClr>
              </a:solidFill>
              <a:latin typeface="Calibri"/>
            </a:endParaRPr>
          </a:p>
        </p:txBody>
      </p:sp>
      <p:sp>
        <p:nvSpPr>
          <p:cNvPr id="37" name="Text Placeholder 294">
            <a:extLst>
              <a:ext uri="{FF2B5EF4-FFF2-40B4-BE49-F238E27FC236}">
                <a16:creationId xmlns:a16="http://schemas.microsoft.com/office/drawing/2014/main" id="{60CCC16F-4ACB-442E-25B5-10EB9AA33A0F}"/>
              </a:ext>
            </a:extLst>
          </p:cNvPr>
          <p:cNvSpPr txBox="1">
            <a:spLocks/>
          </p:cNvSpPr>
          <p:nvPr/>
        </p:nvSpPr>
        <p:spPr>
          <a:xfrm>
            <a:off x="4551233" y="271353"/>
            <a:ext cx="37626645" cy="847174"/>
          </a:xfrm>
          <a:prstGeom prst="rect">
            <a:avLst/>
          </a:prstGeom>
        </p:spPr>
        <p:txBody>
          <a:bodyPr anchor="t" anchorCtr="1">
            <a:noAutofit/>
          </a:bodyPr>
          <a:lstStyle>
            <a:lvl1pPr marL="0" indent="0" algn="ctr" defTabSz="4168665" rtl="0" eaLnBrk="1" latinLnBrk="0" hangingPunct="1">
              <a:spcBef>
                <a:spcPct val="20000"/>
              </a:spcBef>
              <a:buFontTx/>
              <a:buNone/>
              <a:defRPr sz="12762" b="1"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a:defRPr/>
            </a:pPr>
            <a:r>
              <a:rPr lang="en-US" sz="6000" dirty="0">
                <a:solidFill>
                  <a:sysClr val="window" lastClr="FFFFFF">
                    <a:lumMod val="95000"/>
                  </a:sysClr>
                </a:solidFill>
                <a:latin typeface="Calibri"/>
              </a:rPr>
              <a:t>Identifying and developing culturally relevant bolt-on items for EQ-5D-5L in Chinese populations: A Qualitative Study</a:t>
            </a:r>
          </a:p>
        </p:txBody>
      </p:sp>
      <p:sp>
        <p:nvSpPr>
          <p:cNvPr id="38" name="矩形 37">
            <a:extLst>
              <a:ext uri="{FF2B5EF4-FFF2-40B4-BE49-F238E27FC236}">
                <a16:creationId xmlns:a16="http://schemas.microsoft.com/office/drawing/2014/main" id="{5DD6FD3F-93CC-D98E-D0BA-6D6FDBCE59C5}"/>
              </a:ext>
            </a:extLst>
          </p:cNvPr>
          <p:cNvSpPr/>
          <p:nvPr/>
        </p:nvSpPr>
        <p:spPr>
          <a:xfrm>
            <a:off x="0" y="3402051"/>
            <a:ext cx="51206400" cy="306568"/>
          </a:xfrm>
          <a:prstGeom prst="rect">
            <a:avLst/>
          </a:prstGeom>
          <a:solidFill>
            <a:srgbClr val="FFC000"/>
          </a:solidFill>
          <a:ln w="25400" cap="flat" cmpd="sng" algn="ctr">
            <a:noFill/>
            <a:prstDash val="solid"/>
          </a:ln>
          <a:effectLst/>
        </p:spPr>
        <p:txBody>
          <a:bodyPr rtlCol="0" anchor="ctr"/>
          <a:lstStyle/>
          <a:p>
            <a:pPr algn="ctr" defTabSz="2893781">
              <a:defRPr/>
            </a:pPr>
            <a:endParaRPr lang="zh-CN" altLang="en-US" sz="5714" kern="0">
              <a:solidFill>
                <a:prstClr val="white"/>
              </a:solidFill>
              <a:latin typeface="Calibri"/>
              <a:ea typeface="宋体" panose="02010600030101010101" pitchFamily="2" charset="-122"/>
            </a:endParaRPr>
          </a:p>
        </p:txBody>
      </p:sp>
      <p:pic>
        <p:nvPicPr>
          <p:cNvPr id="22" name="图片 21" descr="复旦大学logo白色">
            <a:extLst>
              <a:ext uri="{FF2B5EF4-FFF2-40B4-BE49-F238E27FC236}">
                <a16:creationId xmlns:a16="http://schemas.microsoft.com/office/drawing/2014/main" id="{E5340C84-C5A2-0941-865C-2578174D1B17}"/>
              </a:ext>
            </a:extLst>
          </p:cNvPr>
          <p:cNvPicPr>
            <a:picLocks noChangeAspect="1"/>
          </p:cNvPicPr>
          <p:nvPr/>
        </p:nvPicPr>
        <p:blipFill>
          <a:blip r:embed="rId3" cstate="print"/>
          <a:stretch>
            <a:fillRect/>
          </a:stretch>
        </p:blipFill>
        <p:spPr>
          <a:xfrm>
            <a:off x="521461" y="-36265"/>
            <a:ext cx="3239372" cy="3240000"/>
          </a:xfrm>
          <a:prstGeom prst="rect">
            <a:avLst/>
          </a:prstGeom>
        </p:spPr>
      </p:pic>
      <p:sp>
        <p:nvSpPr>
          <p:cNvPr id="41" name="矩形 40">
            <a:extLst>
              <a:ext uri="{FF2B5EF4-FFF2-40B4-BE49-F238E27FC236}">
                <a16:creationId xmlns:a16="http://schemas.microsoft.com/office/drawing/2014/main" id="{E3B2157E-2552-8973-C56B-6EB8917CBF35}"/>
              </a:ext>
            </a:extLst>
          </p:cNvPr>
          <p:cNvSpPr/>
          <p:nvPr/>
        </p:nvSpPr>
        <p:spPr>
          <a:xfrm>
            <a:off x="0" y="28501888"/>
            <a:ext cx="51206400" cy="296807"/>
          </a:xfrm>
          <a:prstGeom prst="rect">
            <a:avLst/>
          </a:prstGeom>
          <a:solidFill>
            <a:srgbClr val="4472C4">
              <a:lumMod val="75000"/>
            </a:srgbClr>
          </a:solidFill>
          <a:ln w="25400" cap="flat" cmpd="sng" algn="ctr">
            <a:solidFill>
              <a:srgbClr val="5B9BD5">
                <a:shade val="15000"/>
              </a:srgbClr>
            </a:solidFill>
            <a:prstDash val="solid"/>
          </a:ln>
          <a:effectLst/>
        </p:spPr>
        <p:txBody>
          <a:bodyPr rtlCol="0" anchor="ctr"/>
          <a:lstStyle/>
          <a:p>
            <a:pPr algn="ctr" defTabSz="2893781">
              <a:defRPr/>
            </a:pPr>
            <a:endParaRPr lang="zh-CN" altLang="en-US" sz="5714" kern="0">
              <a:solidFill>
                <a:prstClr val="white"/>
              </a:solidFill>
              <a:latin typeface="Calibri"/>
              <a:ea typeface="宋体" panose="02010600030101010101" pitchFamily="2" charset="-122"/>
            </a:endParaRPr>
          </a:p>
        </p:txBody>
      </p:sp>
      <p:sp>
        <p:nvSpPr>
          <p:cNvPr id="42" name="矩形 41">
            <a:extLst>
              <a:ext uri="{FF2B5EF4-FFF2-40B4-BE49-F238E27FC236}">
                <a16:creationId xmlns:a16="http://schemas.microsoft.com/office/drawing/2014/main" id="{FE8B5615-F236-D11C-804C-DC77FAB5766B}"/>
              </a:ext>
            </a:extLst>
          </p:cNvPr>
          <p:cNvSpPr/>
          <p:nvPr/>
        </p:nvSpPr>
        <p:spPr>
          <a:xfrm flipV="1">
            <a:off x="0" y="28326174"/>
            <a:ext cx="51206400" cy="260332"/>
          </a:xfrm>
          <a:prstGeom prst="rect">
            <a:avLst/>
          </a:prstGeom>
          <a:solidFill>
            <a:srgbClr val="FFC000"/>
          </a:solidFill>
          <a:ln w="25400" cap="flat" cmpd="sng" algn="ctr">
            <a:noFill/>
            <a:prstDash val="solid"/>
          </a:ln>
          <a:effectLst/>
        </p:spPr>
        <p:txBody>
          <a:bodyPr rtlCol="0" anchor="ctr"/>
          <a:lstStyle/>
          <a:p>
            <a:pPr algn="ctr" defTabSz="2893781">
              <a:defRPr/>
            </a:pPr>
            <a:endParaRPr lang="zh-CN" altLang="en-US" sz="5714" kern="0">
              <a:solidFill>
                <a:prstClr val="white"/>
              </a:solidFill>
              <a:latin typeface="Calibri"/>
              <a:ea typeface="宋体" panose="02010600030101010101" pitchFamily="2" charset="-122"/>
            </a:endParaRPr>
          </a:p>
        </p:txBody>
      </p:sp>
      <p:sp>
        <p:nvSpPr>
          <p:cNvPr id="23" name="Text Placeholder 250">
            <a:extLst>
              <a:ext uri="{FF2B5EF4-FFF2-40B4-BE49-F238E27FC236}">
                <a16:creationId xmlns:a16="http://schemas.microsoft.com/office/drawing/2014/main" id="{F261583F-DC50-AF4F-A8EA-3C693EABDD75}"/>
              </a:ext>
            </a:extLst>
          </p:cNvPr>
          <p:cNvSpPr txBox="1">
            <a:spLocks/>
          </p:cNvSpPr>
          <p:nvPr/>
        </p:nvSpPr>
        <p:spPr>
          <a:xfrm>
            <a:off x="947865" y="21659236"/>
            <a:ext cx="17647017" cy="680449"/>
          </a:xfrm>
          <a:prstGeom prst="rect">
            <a:avLst/>
          </a:prstGeom>
          <a:solidFill>
            <a:srgbClr val="2F5597"/>
          </a:solidFill>
        </p:spPr>
        <p:txBody>
          <a:bodyPr wrap="square" lIns="62614" tIns="62614" rIns="62614" bIns="62614"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2779150">
              <a:defRPr/>
            </a:pPr>
            <a:r>
              <a:rPr lang="en-US" altLang="zh-CN" sz="3600" dirty="0">
                <a:solidFill>
                  <a:sysClr val="window" lastClr="FFFFFF"/>
                </a:solidFill>
                <a:latin typeface="Calibri"/>
              </a:rPr>
              <a:t>4. CONCLUSION</a:t>
            </a:r>
            <a:endParaRPr lang="en-US" sz="3600" dirty="0">
              <a:solidFill>
                <a:sysClr val="window" lastClr="FFFFFF"/>
              </a:solidFill>
              <a:latin typeface="Calibri"/>
            </a:endParaRPr>
          </a:p>
        </p:txBody>
      </p:sp>
      <p:graphicFrame>
        <p:nvGraphicFramePr>
          <p:cNvPr id="34" name="图表 33" descr="达到·">
            <a:extLst>
              <a:ext uri="{FF2B5EF4-FFF2-40B4-BE49-F238E27FC236}">
                <a16:creationId xmlns:a16="http://schemas.microsoft.com/office/drawing/2014/main" id="{829D4BE6-2BE1-1E4C-B636-70A5980ADECE}"/>
              </a:ext>
            </a:extLst>
          </p:cNvPr>
          <p:cNvGraphicFramePr/>
          <p:nvPr>
            <p:extLst>
              <p:ext uri="{D42A27DB-BD31-4B8C-83A1-F6EECF244321}">
                <p14:modId xmlns:p14="http://schemas.microsoft.com/office/powerpoint/2010/main" val="972206451"/>
              </p:ext>
            </p:extLst>
          </p:nvPr>
        </p:nvGraphicFramePr>
        <p:xfrm>
          <a:off x="34749462" y="5073814"/>
          <a:ext cx="15828579" cy="3816627"/>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 Placeholder 251">
            <a:extLst>
              <a:ext uri="{FF2B5EF4-FFF2-40B4-BE49-F238E27FC236}">
                <a16:creationId xmlns:a16="http://schemas.microsoft.com/office/drawing/2014/main" id="{18366835-C2E4-0B41-AE2D-C2DB288E7E7F}"/>
              </a:ext>
            </a:extLst>
          </p:cNvPr>
          <p:cNvSpPr txBox="1">
            <a:spLocks/>
          </p:cNvSpPr>
          <p:nvPr/>
        </p:nvSpPr>
        <p:spPr>
          <a:xfrm>
            <a:off x="19284381" y="4967689"/>
            <a:ext cx="15019474" cy="3651332"/>
          </a:xfrm>
          <a:prstGeom prst="rect">
            <a:avLst/>
          </a:prstGeom>
          <a:solidFill>
            <a:sysClr val="window" lastClr="FFFFFF"/>
          </a:solidFill>
        </p:spPr>
        <p:txBody>
          <a:bodyPr wrap="square" lIns="156533" tIns="156533" rIns="156533" bIns="156533">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A total of </a:t>
            </a:r>
            <a:r>
              <a:rPr lang="en-US" altLang="zh-CN" sz="3600" b="1" dirty="0">
                <a:solidFill>
                  <a:schemeClr val="accent2"/>
                </a:solidFill>
              </a:rPr>
              <a:t>38 participants </a:t>
            </a:r>
            <a:r>
              <a:rPr lang="en-US" altLang="zh-CN" sz="3600" dirty="0">
                <a:solidFill>
                  <a:sysClr val="windowText" lastClr="000000"/>
                </a:solidFill>
              </a:rPr>
              <a:t>were interviewed, including </a:t>
            </a:r>
            <a:r>
              <a:rPr lang="en-US" altLang="zh-CN" sz="3600" dirty="0" err="1">
                <a:solidFill>
                  <a:sysClr val="windowText" lastClr="000000"/>
                </a:solidFill>
              </a:rPr>
              <a:t>HRQoL</a:t>
            </a:r>
            <a:r>
              <a:rPr lang="en-US" altLang="zh-CN" sz="3600" dirty="0">
                <a:solidFill>
                  <a:sysClr val="windowText" lastClr="000000"/>
                </a:solidFill>
              </a:rPr>
              <a:t> experts (n=11) and lay persons (x=27, 15 healthy individuals and 12 chronic disease patients). </a:t>
            </a:r>
          </a:p>
          <a:p>
            <a:pPr marL="381006" indent="-381006" algn="just">
              <a:lnSpc>
                <a:spcPct val="150000"/>
              </a:lnSpc>
              <a:buFont typeface="Arial" panose="020B0604020202020204" pitchFamily="34" charset="0"/>
              <a:buChar char="•"/>
              <a:defRPr/>
            </a:pPr>
            <a:r>
              <a:rPr lang="en-US" altLang="zh-CN" sz="3600" dirty="0">
                <a:solidFill>
                  <a:sysClr val="windowText" lastClr="000000"/>
                </a:solidFill>
              </a:rPr>
              <a:t>More than half of the study sample (n=7, x=17) opined that </a:t>
            </a:r>
            <a:r>
              <a:rPr lang="en-US" altLang="zh-CN" sz="3600" b="1" dirty="0">
                <a:solidFill>
                  <a:schemeClr val="accent2"/>
                </a:solidFill>
              </a:rPr>
              <a:t>EQ-5D cannot fully reflect the </a:t>
            </a:r>
            <a:r>
              <a:rPr lang="en-US" altLang="zh-CN" sz="3600" b="1" dirty="0" err="1">
                <a:solidFill>
                  <a:schemeClr val="accent2"/>
                </a:solidFill>
              </a:rPr>
              <a:t>HRQoL</a:t>
            </a:r>
            <a:r>
              <a:rPr lang="en-US" altLang="zh-CN" sz="3600" b="1" dirty="0">
                <a:solidFill>
                  <a:schemeClr val="accent2"/>
                </a:solidFill>
              </a:rPr>
              <a:t> of Chinese population</a:t>
            </a:r>
            <a:r>
              <a:rPr lang="en-US" altLang="zh-CN" sz="3600" dirty="0">
                <a:solidFill>
                  <a:sysClr val="windowText" lastClr="000000"/>
                </a:solidFill>
              </a:rPr>
              <a:t>. </a:t>
            </a:r>
          </a:p>
        </p:txBody>
      </p:sp>
      <p:pic>
        <p:nvPicPr>
          <p:cNvPr id="4" name="图片 3">
            <a:extLst>
              <a:ext uri="{FF2B5EF4-FFF2-40B4-BE49-F238E27FC236}">
                <a16:creationId xmlns:a16="http://schemas.microsoft.com/office/drawing/2014/main" id="{62350C2B-B63D-B641-817A-10E1E9DA5CA9}"/>
              </a:ext>
            </a:extLst>
          </p:cNvPr>
          <p:cNvPicPr>
            <a:picLocks noChangeAspect="1"/>
          </p:cNvPicPr>
          <p:nvPr/>
        </p:nvPicPr>
        <p:blipFill>
          <a:blip r:embed="rId5"/>
          <a:stretch>
            <a:fillRect/>
          </a:stretch>
        </p:blipFill>
        <p:spPr>
          <a:xfrm>
            <a:off x="19748557" y="16333050"/>
            <a:ext cx="26239606" cy="5885690"/>
          </a:xfrm>
          <a:prstGeom prst="rect">
            <a:avLst/>
          </a:prstGeom>
        </p:spPr>
      </p:pic>
      <p:sp>
        <p:nvSpPr>
          <p:cNvPr id="8" name="文本框 7">
            <a:extLst>
              <a:ext uri="{FF2B5EF4-FFF2-40B4-BE49-F238E27FC236}">
                <a16:creationId xmlns:a16="http://schemas.microsoft.com/office/drawing/2014/main" id="{D711DD91-6273-104E-BF9A-EBC6C3DDC7D4}"/>
              </a:ext>
            </a:extLst>
          </p:cNvPr>
          <p:cNvSpPr txBox="1"/>
          <p:nvPr/>
        </p:nvSpPr>
        <p:spPr>
          <a:xfrm>
            <a:off x="81981" y="25772731"/>
            <a:ext cx="18579857" cy="2554545"/>
          </a:xfrm>
          <a:prstGeom prst="rect">
            <a:avLst/>
          </a:prstGeom>
          <a:noFill/>
        </p:spPr>
        <p:txBody>
          <a:bodyPr wrap="square" rtlCol="0">
            <a:spAutoFit/>
          </a:bodyPr>
          <a:lstStyle/>
          <a:p>
            <a:pPr algn="just"/>
            <a:r>
              <a:rPr kumimoji="1" lang="en-US" altLang="zh-CN" sz="2000" b="1" dirty="0">
                <a:latin typeface="Calibri" panose="020F0502020204030204" pitchFamily="34" charset="0"/>
                <a:cs typeface="Calibri" panose="020F0502020204030204" pitchFamily="34" charset="0"/>
              </a:rPr>
              <a:t>Reference</a:t>
            </a:r>
            <a:r>
              <a:rPr kumimoji="1" lang="zh-CN" altLang="en-US" sz="2000" b="1" dirty="0">
                <a:latin typeface="Calibri" panose="020F0502020204030204" pitchFamily="34" charset="0"/>
                <a:cs typeface="Calibri" panose="020F0502020204030204" pitchFamily="34" charset="0"/>
              </a:rPr>
              <a:t>：</a:t>
            </a:r>
            <a:endParaRPr kumimoji="1" lang="en-US" altLang="zh-CN" sz="2000" b="1" dirty="0">
              <a:latin typeface="Calibri" panose="020F0502020204030204" pitchFamily="34" charset="0"/>
              <a:cs typeface="Calibri" panose="020F0502020204030204" pitchFamily="34" charset="0"/>
            </a:endParaRPr>
          </a:p>
          <a:p>
            <a:pPr algn="just"/>
            <a:r>
              <a:rPr kumimoji="1" lang="en-US" altLang="zh-CN" sz="2000" dirty="0">
                <a:latin typeface="Calibri" panose="020F0502020204030204" pitchFamily="34" charset="0"/>
                <a:cs typeface="Calibri" panose="020F0502020204030204" pitchFamily="34" charset="0"/>
              </a:rPr>
              <a:t>[1] MAO Z, FAN J, RENCZ F, et al. Developing and testing culturally relevant bolt-on items for EQ-5D-5L in Chinese populations: a mixed-methods study protocol [J]. BMJ Open, 2024, 14(1): e081140.</a:t>
            </a:r>
          </a:p>
          <a:p>
            <a:pPr algn="just"/>
            <a:r>
              <a:rPr kumimoji="1" lang="en-US" altLang="zh-CN" sz="2000" dirty="0">
                <a:latin typeface="Calibri" panose="020F0502020204030204" pitchFamily="34" charset="0"/>
                <a:cs typeface="Calibri" panose="020F0502020204030204" pitchFamily="34" charset="0"/>
              </a:rPr>
              <a:t>[2]</a:t>
            </a:r>
            <a:r>
              <a:rPr kumimoji="1" lang="zh-CN" altLang="en-US" sz="2000" dirty="0">
                <a:latin typeface="Calibri" panose="020F0502020204030204" pitchFamily="34" charset="0"/>
                <a:cs typeface="Calibri" panose="020F0502020204030204" pitchFamily="34" charset="0"/>
              </a:rPr>
              <a:t> </a:t>
            </a:r>
            <a:r>
              <a:rPr kumimoji="1" lang="en-US" altLang="zh-CN" sz="2000" dirty="0">
                <a:latin typeface="Calibri" panose="020F0502020204030204" pitchFamily="34" charset="0"/>
                <a:cs typeface="Calibri" panose="020F0502020204030204" pitchFamily="34" charset="0"/>
              </a:rPr>
              <a:t>MAO Z, AHMED S, GRAHAM C, et al. Similarities and differences in health-related quality of life concepts between the east and the west: a qualitative analysis of the content of health-related quality of life measures [J]. Value Health Reg Issues, 2021, 24: 96-106.</a:t>
            </a:r>
          </a:p>
          <a:p>
            <a:pPr algn="just"/>
            <a:r>
              <a:rPr kumimoji="1" lang="en-US" altLang="zh-CN" sz="2000" dirty="0">
                <a:latin typeface="Calibri" panose="020F0502020204030204" pitchFamily="34" charset="0"/>
                <a:cs typeface="Calibri" panose="020F0502020204030204" pitchFamily="34" charset="0"/>
              </a:rPr>
              <a:t>[3]</a:t>
            </a:r>
            <a:r>
              <a:rPr kumimoji="1" lang="zh-CN" altLang="en-US" sz="2000" dirty="0">
                <a:latin typeface="Calibri" panose="020F0502020204030204" pitchFamily="34" charset="0"/>
                <a:cs typeface="Calibri" panose="020F0502020204030204" pitchFamily="34" charset="0"/>
              </a:rPr>
              <a:t> </a:t>
            </a:r>
            <a:r>
              <a:rPr kumimoji="1" lang="en-US" altLang="zh-CN" sz="2000" dirty="0">
                <a:latin typeface="Calibri" panose="020F0502020204030204" pitchFamily="34" charset="0"/>
                <a:cs typeface="Calibri" panose="020F0502020204030204" pitchFamily="34" charset="0"/>
              </a:rPr>
              <a:t>DING Y, MAO Z, LUO N, et al. Differences and common ground in the frameworks of health-related quality of life in traditional Chinese medicine and modern medicine: a systematic review [J]. Qual Life Res, 2024, 33(7): 1795-806.</a:t>
            </a:r>
          </a:p>
          <a:p>
            <a:pPr algn="just"/>
            <a:r>
              <a:rPr kumimoji="1" lang="en-US" altLang="zh-CN" sz="2000" dirty="0">
                <a:latin typeface="Calibri" panose="020F0502020204030204" pitchFamily="34" charset="0"/>
                <a:cs typeface="Calibri" panose="020F0502020204030204" pitchFamily="34" charset="0"/>
              </a:rPr>
              <a:t>[4]</a:t>
            </a:r>
            <a:r>
              <a:rPr kumimoji="1" lang="zh-CN" altLang="en-US" sz="2000" dirty="0">
                <a:latin typeface="Calibri" panose="020F0502020204030204" pitchFamily="34" charset="0"/>
                <a:cs typeface="Calibri" panose="020F0502020204030204" pitchFamily="34" charset="0"/>
              </a:rPr>
              <a:t> </a:t>
            </a:r>
            <a:r>
              <a:rPr kumimoji="1" lang="en-US" altLang="zh-CN" sz="2000" dirty="0">
                <a:latin typeface="Calibri" panose="020F0502020204030204" pitchFamily="34" charset="0"/>
                <a:cs typeface="Calibri" panose="020F0502020204030204" pitchFamily="34" charset="0"/>
              </a:rPr>
              <a:t>MAO Z, AHMED S, GRAHAM C, et al. Exploring subjective constructions of health in China: a Q-methodological investigation [J]. Health Qual Life Outcomes, 2020, 18: 1-15.</a:t>
            </a:r>
          </a:p>
        </p:txBody>
      </p:sp>
      <p:graphicFrame>
        <p:nvGraphicFramePr>
          <p:cNvPr id="5" name="表格 4">
            <a:extLst>
              <a:ext uri="{FF2B5EF4-FFF2-40B4-BE49-F238E27FC236}">
                <a16:creationId xmlns:a16="http://schemas.microsoft.com/office/drawing/2014/main" id="{BA0E5D85-F1F0-1CB2-3605-E5B8746C3593}"/>
              </a:ext>
            </a:extLst>
          </p:cNvPr>
          <p:cNvGraphicFramePr>
            <a:graphicFrameLocks noGrp="1"/>
          </p:cNvGraphicFramePr>
          <p:nvPr>
            <p:extLst>
              <p:ext uri="{D42A27DB-BD31-4B8C-83A1-F6EECF244321}">
                <p14:modId xmlns:p14="http://schemas.microsoft.com/office/powerpoint/2010/main" val="3145623261"/>
              </p:ext>
            </p:extLst>
          </p:nvPr>
        </p:nvGraphicFramePr>
        <p:xfrm>
          <a:off x="18891712" y="22373274"/>
          <a:ext cx="32232710" cy="5974080"/>
        </p:xfrm>
        <a:graphic>
          <a:graphicData uri="http://schemas.openxmlformats.org/drawingml/2006/table">
            <a:tbl>
              <a:tblPr firstRow="1" firstCol="1" bandRow="1">
                <a:tableStyleId>{72833802-FEF1-4C79-8D5D-14CF1EAF98D9}</a:tableStyleId>
              </a:tblPr>
              <a:tblGrid>
                <a:gridCol w="4299276">
                  <a:extLst>
                    <a:ext uri="{9D8B030D-6E8A-4147-A177-3AD203B41FA5}">
                      <a16:colId xmlns:a16="http://schemas.microsoft.com/office/drawing/2014/main" val="580654667"/>
                    </a:ext>
                  </a:extLst>
                </a:gridCol>
                <a:gridCol w="4729203">
                  <a:extLst>
                    <a:ext uri="{9D8B030D-6E8A-4147-A177-3AD203B41FA5}">
                      <a16:colId xmlns:a16="http://schemas.microsoft.com/office/drawing/2014/main" val="2265123515"/>
                    </a:ext>
                  </a:extLst>
                </a:gridCol>
                <a:gridCol w="5911504">
                  <a:extLst>
                    <a:ext uri="{9D8B030D-6E8A-4147-A177-3AD203B41FA5}">
                      <a16:colId xmlns:a16="http://schemas.microsoft.com/office/drawing/2014/main" val="857383969"/>
                    </a:ext>
                  </a:extLst>
                </a:gridCol>
                <a:gridCol w="5732368">
                  <a:extLst>
                    <a:ext uri="{9D8B030D-6E8A-4147-A177-3AD203B41FA5}">
                      <a16:colId xmlns:a16="http://schemas.microsoft.com/office/drawing/2014/main" val="2835110535"/>
                    </a:ext>
                  </a:extLst>
                </a:gridCol>
                <a:gridCol w="6269777">
                  <a:extLst>
                    <a:ext uri="{9D8B030D-6E8A-4147-A177-3AD203B41FA5}">
                      <a16:colId xmlns:a16="http://schemas.microsoft.com/office/drawing/2014/main" val="124261189"/>
                    </a:ext>
                  </a:extLst>
                </a:gridCol>
                <a:gridCol w="5290582">
                  <a:extLst>
                    <a:ext uri="{9D8B030D-6E8A-4147-A177-3AD203B41FA5}">
                      <a16:colId xmlns:a16="http://schemas.microsoft.com/office/drawing/2014/main" val="814657414"/>
                    </a:ext>
                  </a:extLst>
                </a:gridCol>
              </a:tblGrid>
              <a:tr h="2656468">
                <a:tc>
                  <a:txBody>
                    <a:bodyPr/>
                    <a:lstStyle/>
                    <a:p>
                      <a:pPr>
                        <a:lnSpc>
                          <a:spcPct val="100000"/>
                        </a:lnSpc>
                      </a:pPr>
                      <a:r>
                        <a:rPr lang="en-GB" sz="2800" b="1" noProof="0" dirty="0">
                          <a:solidFill>
                            <a:sysClr val="windowText" lastClr="000000"/>
                          </a:solidFill>
                          <a:effectLst/>
                          <a:latin typeface="Times" pitchFamily="2" charset="0"/>
                        </a:rPr>
                        <a:t>TIREDNESS OR FATIGUE</a:t>
                      </a:r>
                    </a:p>
                    <a:p>
                      <a:pPr>
                        <a:lnSpc>
                          <a:spcPct val="100000"/>
                        </a:lnSpc>
                      </a:pPr>
                      <a:endParaRPr lang="en-GB" sz="2800" b="0" noProof="0" dirty="0">
                        <a:solidFill>
                          <a:sysClr val="windowText" lastClr="000000"/>
                        </a:solidFill>
                        <a:effectLst/>
                        <a:latin typeface="Times" pitchFamily="2" charset="0"/>
                      </a:endParaRPr>
                    </a:p>
                    <a:p>
                      <a:pPr>
                        <a:lnSpc>
                          <a:spcPct val="100000"/>
                        </a:lnSpc>
                      </a:pPr>
                      <a:endParaRPr lang="en-GB" sz="2800" b="0" noProof="0" dirty="0">
                        <a:solidFill>
                          <a:sysClr val="windowText" lastClr="000000"/>
                        </a:solidFill>
                        <a:effectLst/>
                        <a:latin typeface="Times" pitchFamily="2" charset="0"/>
                      </a:endParaRPr>
                    </a:p>
                    <a:p>
                      <a:pPr>
                        <a:lnSpc>
                          <a:spcPct val="100000"/>
                        </a:lnSpc>
                      </a:pPr>
                      <a:r>
                        <a:rPr lang="en-GB" sz="2800" b="0" noProof="0" dirty="0">
                          <a:solidFill>
                            <a:sysClr val="windowText" lastClr="000000"/>
                          </a:solidFill>
                          <a:effectLst/>
                          <a:latin typeface="Times" pitchFamily="2" charset="0"/>
                        </a:rPr>
                        <a:t>I feel neither tired nor fatigued</a:t>
                      </a:r>
                    </a:p>
                    <a:p>
                      <a:pPr>
                        <a:lnSpc>
                          <a:spcPct val="100000"/>
                        </a:lnSpc>
                      </a:pPr>
                      <a:r>
                        <a:rPr lang="en-GB" sz="2800" b="0" noProof="0" dirty="0">
                          <a:solidFill>
                            <a:sysClr val="windowText" lastClr="000000"/>
                          </a:solidFill>
                          <a:effectLst/>
                          <a:latin typeface="Times" pitchFamily="2" charset="0"/>
                        </a:rPr>
                        <a:t>I feel slightly tired or fatigued</a:t>
                      </a:r>
                    </a:p>
                    <a:p>
                      <a:pPr>
                        <a:lnSpc>
                          <a:spcPct val="100000"/>
                        </a:lnSpc>
                      </a:pPr>
                      <a:r>
                        <a:rPr lang="en-GB" sz="2800" b="0" noProof="0" dirty="0">
                          <a:solidFill>
                            <a:sysClr val="windowText" lastClr="000000"/>
                          </a:solidFill>
                          <a:effectLst/>
                          <a:latin typeface="Times" pitchFamily="2" charset="0"/>
                        </a:rPr>
                        <a:t>I feel moderately tired or fatigued</a:t>
                      </a:r>
                    </a:p>
                    <a:p>
                      <a:pPr>
                        <a:lnSpc>
                          <a:spcPct val="100000"/>
                        </a:lnSpc>
                      </a:pPr>
                      <a:r>
                        <a:rPr lang="en-GB" sz="2800" b="0" noProof="0" dirty="0">
                          <a:solidFill>
                            <a:sysClr val="windowText" lastClr="000000"/>
                          </a:solidFill>
                          <a:effectLst/>
                          <a:latin typeface="Times" pitchFamily="2" charset="0"/>
                        </a:rPr>
                        <a:t>I feel severely tired or fatigued </a:t>
                      </a:r>
                    </a:p>
                    <a:p>
                      <a:pPr>
                        <a:lnSpc>
                          <a:spcPct val="100000"/>
                        </a:lnSpc>
                      </a:pPr>
                      <a:r>
                        <a:rPr lang="en-GB" sz="2800" b="0" noProof="0" dirty="0">
                          <a:solidFill>
                            <a:sysClr val="windowText" lastClr="000000"/>
                          </a:solidFill>
                          <a:effectLst/>
                          <a:latin typeface="Times" pitchFamily="2" charset="0"/>
                        </a:rPr>
                        <a:t>I feel extremely tired or fatigued</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2800" b="1" noProof="0" dirty="0">
                          <a:solidFill>
                            <a:sysClr val="windowText" lastClr="000000"/>
                          </a:solidFill>
                          <a:effectLst/>
                          <a:latin typeface="Times" pitchFamily="2" charset="0"/>
                        </a:rPr>
                        <a:t>APPETITE	</a:t>
                      </a:r>
                    </a:p>
                    <a:p>
                      <a:pPr>
                        <a:lnSpc>
                          <a:spcPct val="100000"/>
                        </a:lnSpc>
                      </a:pPr>
                      <a:endParaRPr lang="en-GB" sz="2800" b="0" noProof="0" dirty="0">
                        <a:solidFill>
                          <a:sysClr val="windowText" lastClr="000000"/>
                        </a:solidFill>
                        <a:effectLst/>
                        <a:latin typeface="Times" pitchFamily="2" charset="0"/>
                      </a:endParaRPr>
                    </a:p>
                    <a:p>
                      <a:pPr>
                        <a:lnSpc>
                          <a:spcPct val="100000"/>
                        </a:lnSpc>
                      </a:pPr>
                      <a:endParaRPr lang="en-GB" sz="2800" b="0" noProof="0" dirty="0">
                        <a:solidFill>
                          <a:sysClr val="windowText" lastClr="000000"/>
                        </a:solidFill>
                        <a:effectLst/>
                        <a:latin typeface="Times" pitchFamily="2" charset="0"/>
                      </a:endParaRPr>
                    </a:p>
                    <a:p>
                      <a:pPr>
                        <a:lnSpc>
                          <a:spcPct val="100000"/>
                        </a:lnSpc>
                      </a:pPr>
                      <a:endParaRPr lang="en-GB" sz="2800" b="0" noProof="0" dirty="0">
                        <a:solidFill>
                          <a:sysClr val="windowText" lastClr="000000"/>
                        </a:solidFill>
                        <a:effectLst/>
                        <a:latin typeface="Times" pitchFamily="2" charset="0"/>
                      </a:endParaRPr>
                    </a:p>
                    <a:p>
                      <a:pPr>
                        <a:lnSpc>
                          <a:spcPct val="100000"/>
                        </a:lnSpc>
                      </a:pPr>
                      <a:r>
                        <a:rPr lang="en-GB" sz="2800" b="0" noProof="0" dirty="0">
                          <a:solidFill>
                            <a:sysClr val="windowText" lastClr="000000"/>
                          </a:solidFill>
                          <a:effectLst/>
                          <a:latin typeface="Times" pitchFamily="2" charset="0"/>
                        </a:rPr>
                        <a:t>I have no problems with appetite</a:t>
                      </a:r>
                    </a:p>
                    <a:p>
                      <a:pPr>
                        <a:lnSpc>
                          <a:spcPct val="100000"/>
                        </a:lnSpc>
                      </a:pPr>
                      <a:r>
                        <a:rPr lang="en-GB" sz="2800" b="0" noProof="0" dirty="0">
                          <a:solidFill>
                            <a:sysClr val="windowText" lastClr="000000"/>
                          </a:solidFill>
                          <a:effectLst/>
                          <a:latin typeface="Times" pitchFamily="2" charset="0"/>
                        </a:rPr>
                        <a:t>I have slight problems with appetite</a:t>
                      </a:r>
                    </a:p>
                    <a:p>
                      <a:pPr>
                        <a:lnSpc>
                          <a:spcPct val="100000"/>
                        </a:lnSpc>
                      </a:pPr>
                      <a:r>
                        <a:rPr lang="en-GB" sz="2800" b="0" noProof="0" dirty="0">
                          <a:solidFill>
                            <a:sysClr val="windowText" lastClr="000000"/>
                          </a:solidFill>
                          <a:effectLst/>
                          <a:latin typeface="Times" pitchFamily="2" charset="0"/>
                        </a:rPr>
                        <a:t>I have moderate problems with appetite</a:t>
                      </a:r>
                    </a:p>
                    <a:p>
                      <a:pPr>
                        <a:lnSpc>
                          <a:spcPct val="100000"/>
                        </a:lnSpc>
                      </a:pPr>
                      <a:r>
                        <a:rPr lang="en-GB" sz="2800" b="0" noProof="0" dirty="0">
                          <a:solidFill>
                            <a:sysClr val="windowText" lastClr="000000"/>
                          </a:solidFill>
                          <a:effectLst/>
                          <a:latin typeface="Times" pitchFamily="2" charset="0"/>
                        </a:rPr>
                        <a:t>I have severe problems with appetite</a:t>
                      </a:r>
                    </a:p>
                    <a:p>
                      <a:pPr>
                        <a:lnSpc>
                          <a:spcPct val="100000"/>
                        </a:lnSpc>
                      </a:pPr>
                      <a:r>
                        <a:rPr lang="en-GB" sz="2800" b="0" noProof="0" dirty="0">
                          <a:solidFill>
                            <a:sysClr val="windowText" lastClr="000000"/>
                          </a:solidFill>
                          <a:effectLst/>
                          <a:latin typeface="Times" pitchFamily="2" charset="0"/>
                        </a:rPr>
                        <a:t>I have extreme problems with appetite</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2800" b="1" noProof="0" dirty="0">
                          <a:solidFill>
                            <a:sysClr val="windowText" lastClr="000000"/>
                          </a:solidFill>
                          <a:effectLst/>
                          <a:latin typeface="Times" pitchFamily="2" charset="0"/>
                        </a:rPr>
                        <a:t>CLIMATE ADAPTION </a:t>
                      </a:r>
                    </a:p>
                    <a:p>
                      <a:pPr>
                        <a:lnSpc>
                          <a:spcPct val="100000"/>
                        </a:lnSpc>
                      </a:pPr>
                      <a:r>
                        <a:rPr lang="en-GB" sz="2400" b="1" noProof="0" dirty="0">
                          <a:solidFill>
                            <a:sysClr val="windowText" lastClr="000000"/>
                          </a:solidFill>
                          <a:effectLst/>
                          <a:latin typeface="Times" pitchFamily="2" charset="0"/>
                        </a:rPr>
                        <a:t>(ability to adapt to temperature changes or seasonal shifts)</a:t>
                      </a:r>
                    </a:p>
                    <a:p>
                      <a:pPr>
                        <a:lnSpc>
                          <a:spcPct val="100000"/>
                        </a:lnSpc>
                      </a:pPr>
                      <a:endParaRPr lang="en-GB" sz="2800" b="0" noProof="0" dirty="0">
                        <a:solidFill>
                          <a:sysClr val="windowText" lastClr="000000"/>
                        </a:solidFill>
                        <a:effectLst/>
                        <a:latin typeface="Times" pitchFamily="2" charset="0"/>
                      </a:endParaRPr>
                    </a:p>
                    <a:p>
                      <a:pPr>
                        <a:lnSpc>
                          <a:spcPct val="100000"/>
                        </a:lnSpc>
                      </a:pPr>
                      <a:r>
                        <a:rPr lang="en-GB" sz="2800" b="0" noProof="0" dirty="0">
                          <a:solidFill>
                            <a:sysClr val="windowText" lastClr="000000"/>
                          </a:solidFill>
                          <a:effectLst/>
                          <a:latin typeface="Times" pitchFamily="2" charset="0"/>
                        </a:rPr>
                        <a:t>I have no problems in adapting to climate changes</a:t>
                      </a:r>
                    </a:p>
                    <a:p>
                      <a:pPr>
                        <a:lnSpc>
                          <a:spcPct val="100000"/>
                        </a:lnSpc>
                      </a:pPr>
                      <a:r>
                        <a:rPr lang="en-GB" sz="2800" b="0" noProof="0" dirty="0">
                          <a:solidFill>
                            <a:sysClr val="windowText" lastClr="000000"/>
                          </a:solidFill>
                          <a:effectLst/>
                          <a:latin typeface="Times" pitchFamily="2" charset="0"/>
                        </a:rPr>
                        <a:t>I have slight problems in adapting to climate changes</a:t>
                      </a:r>
                    </a:p>
                    <a:p>
                      <a:pPr>
                        <a:lnSpc>
                          <a:spcPct val="100000"/>
                        </a:lnSpc>
                      </a:pPr>
                      <a:r>
                        <a:rPr lang="en-GB" sz="2800" b="0" noProof="0" dirty="0">
                          <a:solidFill>
                            <a:sysClr val="windowText" lastClr="000000"/>
                          </a:solidFill>
                          <a:effectLst/>
                          <a:latin typeface="Times" pitchFamily="2" charset="0"/>
                        </a:rPr>
                        <a:t>I have moderate problems in adapting to climate changes</a:t>
                      </a:r>
                    </a:p>
                    <a:p>
                      <a:pPr>
                        <a:lnSpc>
                          <a:spcPct val="100000"/>
                        </a:lnSpc>
                      </a:pPr>
                      <a:r>
                        <a:rPr lang="en-GB" sz="2800" b="0" noProof="0" dirty="0">
                          <a:solidFill>
                            <a:sysClr val="windowText" lastClr="000000"/>
                          </a:solidFill>
                          <a:effectLst/>
                          <a:latin typeface="Times" pitchFamily="2" charset="0"/>
                        </a:rPr>
                        <a:t>I have severe problems in adapting to climate changes</a:t>
                      </a:r>
                    </a:p>
                    <a:p>
                      <a:pPr>
                        <a:lnSpc>
                          <a:spcPct val="100000"/>
                        </a:lnSpc>
                      </a:pPr>
                      <a:r>
                        <a:rPr lang="en-GB" sz="2800" b="0" noProof="0" dirty="0">
                          <a:solidFill>
                            <a:sysClr val="windowText" lastClr="000000"/>
                          </a:solidFill>
                          <a:effectLst/>
                          <a:latin typeface="Times" pitchFamily="2" charset="0"/>
                        </a:rPr>
                        <a:t>I have extreme problems in adapting to climate changes</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2800" b="1" noProof="0" dirty="0">
                          <a:solidFill>
                            <a:sysClr val="windowText" lastClr="000000"/>
                          </a:solidFill>
                          <a:effectLst/>
                          <a:latin typeface="Times" pitchFamily="2" charset="0"/>
                        </a:rPr>
                        <a:t>EMOTIONAL CONTROL </a:t>
                      </a:r>
                    </a:p>
                    <a:p>
                      <a:pPr>
                        <a:lnSpc>
                          <a:spcPct val="100000"/>
                        </a:lnSpc>
                      </a:pPr>
                      <a:r>
                        <a:rPr lang="en-GB" sz="2400" b="1" noProof="0" dirty="0">
                          <a:solidFill>
                            <a:sysClr val="windowText" lastClr="000000"/>
                          </a:solidFill>
                          <a:effectLst/>
                          <a:latin typeface="Times" pitchFamily="2" charset="0"/>
                        </a:rPr>
                        <a:t>(dealing with negative emotions such as anger and sadness)</a:t>
                      </a:r>
                    </a:p>
                    <a:p>
                      <a:pPr>
                        <a:lnSpc>
                          <a:spcPct val="100000"/>
                        </a:lnSpc>
                      </a:pPr>
                      <a:endParaRPr lang="en-GB" sz="2800" b="0" noProof="0" dirty="0">
                        <a:solidFill>
                          <a:sysClr val="windowText" lastClr="000000"/>
                        </a:solidFill>
                        <a:effectLst/>
                        <a:latin typeface="Times" pitchFamily="2" charset="0"/>
                      </a:endParaRPr>
                    </a:p>
                    <a:p>
                      <a:pPr>
                        <a:lnSpc>
                          <a:spcPct val="100000"/>
                        </a:lnSpc>
                      </a:pPr>
                      <a:r>
                        <a:rPr lang="en-GB" sz="2800" b="0" noProof="0" dirty="0">
                          <a:solidFill>
                            <a:sysClr val="windowText" lastClr="000000"/>
                          </a:solidFill>
                          <a:effectLst/>
                          <a:latin typeface="Times" pitchFamily="2" charset="0"/>
                        </a:rPr>
                        <a:t>I have no problems in controlling emotions </a:t>
                      </a:r>
                    </a:p>
                    <a:p>
                      <a:pPr>
                        <a:lnSpc>
                          <a:spcPct val="100000"/>
                        </a:lnSpc>
                      </a:pPr>
                      <a:r>
                        <a:rPr lang="en-GB" sz="2800" b="0" noProof="0" dirty="0">
                          <a:solidFill>
                            <a:sysClr val="windowText" lastClr="000000"/>
                          </a:solidFill>
                          <a:effectLst/>
                          <a:latin typeface="Times" pitchFamily="2" charset="0"/>
                        </a:rPr>
                        <a:t>I have slight problems in controlling emotions</a:t>
                      </a:r>
                    </a:p>
                    <a:p>
                      <a:pPr>
                        <a:lnSpc>
                          <a:spcPct val="100000"/>
                        </a:lnSpc>
                      </a:pPr>
                      <a:r>
                        <a:rPr lang="en-GB" sz="2800" b="0" noProof="0" dirty="0">
                          <a:solidFill>
                            <a:sysClr val="windowText" lastClr="000000"/>
                          </a:solidFill>
                          <a:effectLst/>
                          <a:latin typeface="Times" pitchFamily="2" charset="0"/>
                        </a:rPr>
                        <a:t>I have moderate problems in controlling emotions</a:t>
                      </a:r>
                    </a:p>
                    <a:p>
                      <a:pPr>
                        <a:lnSpc>
                          <a:spcPct val="100000"/>
                        </a:lnSpc>
                      </a:pPr>
                      <a:r>
                        <a:rPr lang="en-GB" sz="2800" b="0" noProof="0" dirty="0">
                          <a:solidFill>
                            <a:sysClr val="windowText" lastClr="000000"/>
                          </a:solidFill>
                          <a:effectLst/>
                          <a:latin typeface="Times" pitchFamily="2" charset="0"/>
                        </a:rPr>
                        <a:t>I have severe problems in controlling emotions</a:t>
                      </a:r>
                    </a:p>
                    <a:p>
                      <a:pPr>
                        <a:lnSpc>
                          <a:spcPct val="100000"/>
                        </a:lnSpc>
                      </a:pPr>
                      <a:r>
                        <a:rPr lang="en-GB" sz="2800" b="0" noProof="0" dirty="0">
                          <a:solidFill>
                            <a:sysClr val="windowText" lastClr="000000"/>
                          </a:solidFill>
                          <a:effectLst/>
                          <a:latin typeface="Times" pitchFamily="2" charset="0"/>
                        </a:rPr>
                        <a:t>I have extreme problems in controlling emotions</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2800" b="1" noProof="0" dirty="0">
                          <a:solidFill>
                            <a:sysClr val="windowText" lastClr="000000"/>
                          </a:solidFill>
                          <a:effectLst/>
                          <a:latin typeface="Times" pitchFamily="2" charset="0"/>
                        </a:rPr>
                        <a:t>ADAPTATION TO SOCIETY </a:t>
                      </a:r>
                    </a:p>
                    <a:p>
                      <a:pPr>
                        <a:lnSpc>
                          <a:spcPct val="100000"/>
                        </a:lnSpc>
                      </a:pPr>
                      <a:r>
                        <a:rPr lang="en-GB" sz="2400" b="1" noProof="0" dirty="0">
                          <a:solidFill>
                            <a:sysClr val="windowText" lastClr="000000"/>
                          </a:solidFill>
                          <a:effectLst/>
                          <a:latin typeface="Times" pitchFamily="2" charset="0"/>
                        </a:rPr>
                        <a:t>(harmony with people around or integration into the work or living environment)</a:t>
                      </a:r>
                    </a:p>
                    <a:p>
                      <a:pPr>
                        <a:lnSpc>
                          <a:spcPct val="100000"/>
                        </a:lnSpc>
                      </a:pPr>
                      <a:r>
                        <a:rPr lang="en-GB" sz="2800" b="0" noProof="0" dirty="0">
                          <a:solidFill>
                            <a:sysClr val="windowText" lastClr="000000"/>
                          </a:solidFill>
                          <a:effectLst/>
                          <a:latin typeface="Times" pitchFamily="2" charset="0"/>
                        </a:rPr>
                        <a:t>	</a:t>
                      </a:r>
                    </a:p>
                    <a:p>
                      <a:pPr>
                        <a:lnSpc>
                          <a:spcPct val="100000"/>
                        </a:lnSpc>
                      </a:pPr>
                      <a:r>
                        <a:rPr lang="en-GB" sz="2800" b="0" noProof="0" dirty="0">
                          <a:solidFill>
                            <a:sysClr val="windowText" lastClr="000000"/>
                          </a:solidFill>
                          <a:effectLst/>
                          <a:latin typeface="Times" pitchFamily="2" charset="0"/>
                        </a:rPr>
                        <a:t>I have no problems in adapting to society </a:t>
                      </a:r>
                    </a:p>
                    <a:p>
                      <a:pPr>
                        <a:lnSpc>
                          <a:spcPct val="100000"/>
                        </a:lnSpc>
                      </a:pPr>
                      <a:r>
                        <a:rPr lang="en-GB" sz="2800" b="0" noProof="0" dirty="0">
                          <a:solidFill>
                            <a:sysClr val="windowText" lastClr="000000"/>
                          </a:solidFill>
                          <a:effectLst/>
                          <a:latin typeface="Times" pitchFamily="2" charset="0"/>
                        </a:rPr>
                        <a:t>I have slight problems in adapting to society</a:t>
                      </a:r>
                    </a:p>
                    <a:p>
                      <a:pPr>
                        <a:lnSpc>
                          <a:spcPct val="100000"/>
                        </a:lnSpc>
                      </a:pPr>
                      <a:r>
                        <a:rPr lang="en-GB" sz="2800" b="0" noProof="0" dirty="0">
                          <a:solidFill>
                            <a:sysClr val="windowText" lastClr="000000"/>
                          </a:solidFill>
                          <a:effectLst/>
                          <a:latin typeface="Times" pitchFamily="2" charset="0"/>
                        </a:rPr>
                        <a:t>I have moderate problems in adapting to society</a:t>
                      </a:r>
                    </a:p>
                    <a:p>
                      <a:pPr>
                        <a:lnSpc>
                          <a:spcPct val="100000"/>
                        </a:lnSpc>
                      </a:pPr>
                      <a:r>
                        <a:rPr lang="en-GB" sz="2800" b="0" noProof="0" dirty="0">
                          <a:solidFill>
                            <a:sysClr val="windowText" lastClr="000000"/>
                          </a:solidFill>
                          <a:effectLst/>
                          <a:latin typeface="Times" pitchFamily="2" charset="0"/>
                        </a:rPr>
                        <a:t>I have severe problems in adapting to society</a:t>
                      </a:r>
                    </a:p>
                    <a:p>
                      <a:pPr>
                        <a:lnSpc>
                          <a:spcPct val="100000"/>
                        </a:lnSpc>
                      </a:pPr>
                      <a:r>
                        <a:rPr lang="en-GB" sz="2800" b="0" noProof="0" dirty="0">
                          <a:solidFill>
                            <a:sysClr val="windowText" lastClr="000000"/>
                          </a:solidFill>
                          <a:effectLst/>
                          <a:latin typeface="Times" pitchFamily="2" charset="0"/>
                        </a:rPr>
                        <a:t>I have extreme problems in adapting to society</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2800" b="1" noProof="0" dirty="0">
                          <a:solidFill>
                            <a:sysClr val="windowText" lastClr="000000"/>
                          </a:solidFill>
                          <a:effectLst/>
                          <a:latin typeface="Times" pitchFamily="2" charset="0"/>
                        </a:rPr>
                        <a:t>SOCIAL RELATIONSHIPS </a:t>
                      </a:r>
                    </a:p>
                    <a:p>
                      <a:pPr>
                        <a:lnSpc>
                          <a:spcPct val="100000"/>
                        </a:lnSpc>
                      </a:pPr>
                      <a:r>
                        <a:rPr lang="en-GB" sz="2400" b="1" noProof="0" dirty="0">
                          <a:solidFill>
                            <a:sysClr val="windowText" lastClr="000000"/>
                          </a:solidFill>
                          <a:effectLst/>
                          <a:latin typeface="Times" pitchFamily="2" charset="0"/>
                        </a:rPr>
                        <a:t>(e.g., family members, friends, colleagues, neighbours, etc.)</a:t>
                      </a:r>
                    </a:p>
                    <a:p>
                      <a:pPr>
                        <a:lnSpc>
                          <a:spcPct val="100000"/>
                        </a:lnSpc>
                      </a:pPr>
                      <a:endParaRPr lang="en-GB" sz="2800" b="0" noProof="0" dirty="0">
                        <a:solidFill>
                          <a:sysClr val="windowText" lastClr="000000"/>
                        </a:solidFill>
                        <a:effectLst/>
                        <a:latin typeface="Times" pitchFamily="2" charset="0"/>
                      </a:endParaRPr>
                    </a:p>
                    <a:p>
                      <a:pPr>
                        <a:lnSpc>
                          <a:spcPct val="100000"/>
                        </a:lnSpc>
                      </a:pPr>
                      <a:r>
                        <a:rPr lang="en-GB" sz="2800" b="0" noProof="0" dirty="0">
                          <a:solidFill>
                            <a:sysClr val="windowText" lastClr="000000"/>
                          </a:solidFill>
                          <a:effectLst/>
                          <a:latin typeface="Times" pitchFamily="2" charset="0"/>
                        </a:rPr>
                        <a:t>I have no problems with social relationships</a:t>
                      </a:r>
                    </a:p>
                    <a:p>
                      <a:pPr>
                        <a:lnSpc>
                          <a:spcPct val="100000"/>
                        </a:lnSpc>
                      </a:pPr>
                      <a:r>
                        <a:rPr lang="en-GB" sz="2800" b="0" noProof="0" dirty="0">
                          <a:solidFill>
                            <a:sysClr val="windowText" lastClr="000000"/>
                          </a:solidFill>
                          <a:effectLst/>
                          <a:latin typeface="Times" pitchFamily="2" charset="0"/>
                        </a:rPr>
                        <a:t>I have slight problems with social relationships</a:t>
                      </a:r>
                    </a:p>
                    <a:p>
                      <a:pPr>
                        <a:lnSpc>
                          <a:spcPct val="100000"/>
                        </a:lnSpc>
                      </a:pPr>
                      <a:r>
                        <a:rPr lang="en-GB" sz="2800" b="0" noProof="0" dirty="0">
                          <a:solidFill>
                            <a:sysClr val="windowText" lastClr="000000"/>
                          </a:solidFill>
                          <a:effectLst/>
                          <a:latin typeface="Times" pitchFamily="2" charset="0"/>
                        </a:rPr>
                        <a:t>I have moderate problems with social relationships</a:t>
                      </a:r>
                    </a:p>
                    <a:p>
                      <a:pPr>
                        <a:lnSpc>
                          <a:spcPct val="100000"/>
                        </a:lnSpc>
                      </a:pPr>
                      <a:r>
                        <a:rPr lang="en-GB" sz="2800" b="0" noProof="0" dirty="0">
                          <a:solidFill>
                            <a:sysClr val="windowText" lastClr="000000"/>
                          </a:solidFill>
                          <a:effectLst/>
                          <a:latin typeface="Times" pitchFamily="2" charset="0"/>
                        </a:rPr>
                        <a:t>I have severe problems with social relationships</a:t>
                      </a:r>
                    </a:p>
                    <a:p>
                      <a:pPr>
                        <a:lnSpc>
                          <a:spcPct val="100000"/>
                        </a:lnSpc>
                      </a:pPr>
                      <a:r>
                        <a:rPr lang="en-GB" sz="2800" b="0" noProof="0" dirty="0">
                          <a:solidFill>
                            <a:sysClr val="windowText" lastClr="000000"/>
                          </a:solidFill>
                          <a:effectLst/>
                          <a:latin typeface="Times" pitchFamily="2" charset="0"/>
                        </a:rPr>
                        <a:t>I have extreme problems with social relationships</a:t>
                      </a:r>
                      <a:endParaRPr lang="en-GB" sz="2800" b="0" noProof="0" dirty="0">
                        <a:solidFill>
                          <a:sysClr val="windowText" lastClr="000000"/>
                        </a:solidFill>
                        <a:effectLst/>
                        <a:latin typeface="Time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3664874"/>
                  </a:ext>
                </a:extLst>
              </a:tr>
            </a:tbl>
          </a:graphicData>
        </a:graphic>
      </p:graphicFrame>
      <p:sp>
        <p:nvSpPr>
          <p:cNvPr id="9" name="文本框 8">
            <a:extLst>
              <a:ext uri="{FF2B5EF4-FFF2-40B4-BE49-F238E27FC236}">
                <a16:creationId xmlns:a16="http://schemas.microsoft.com/office/drawing/2014/main" id="{7BF8B5D0-B839-263A-3EC2-883118580C78}"/>
              </a:ext>
            </a:extLst>
          </p:cNvPr>
          <p:cNvSpPr txBox="1"/>
          <p:nvPr/>
        </p:nvSpPr>
        <p:spPr>
          <a:xfrm>
            <a:off x="46333483" y="16597429"/>
            <a:ext cx="4198439" cy="5078313"/>
          </a:xfrm>
          <a:prstGeom prst="rect">
            <a:avLst/>
          </a:prstGeom>
          <a:noFill/>
        </p:spPr>
        <p:txBody>
          <a:bodyPr wrap="square">
            <a:spAutoFit/>
          </a:bodyPr>
          <a:lstStyle/>
          <a:p>
            <a:r>
              <a:rPr lang="en-US" altLang="zh-CN" sz="3600" i="1" dirty="0">
                <a:solidFill>
                  <a:schemeClr val="accent2"/>
                </a:solidFill>
                <a:effectLst/>
                <a:latin typeface="Times New Roman" panose="02020603050405020304" pitchFamily="18" charset="0"/>
                <a:ea typeface="仿宋" panose="02010609060101010101" pitchFamily="49" charset="-122"/>
              </a:rPr>
              <a:t>The revisions (sleep as an example) and final version of bolt-on items </a:t>
            </a:r>
          </a:p>
          <a:p>
            <a:endParaRPr lang="en-US" altLang="zh-CN" sz="3600" i="1" dirty="0">
              <a:solidFill>
                <a:schemeClr val="accent2"/>
              </a:solidFill>
              <a:effectLst/>
              <a:latin typeface="Times New Roman" panose="02020603050405020304" pitchFamily="18" charset="0"/>
              <a:ea typeface="仿宋" panose="02010609060101010101" pitchFamily="49" charset="-122"/>
            </a:endParaRPr>
          </a:p>
          <a:p>
            <a:r>
              <a:rPr lang="en-US" altLang="zh-CN" sz="3600" i="1" dirty="0">
                <a:solidFill>
                  <a:schemeClr val="accent2"/>
                </a:solidFill>
                <a:effectLst/>
                <a:latin typeface="Times New Roman" panose="02020603050405020304" pitchFamily="18" charset="0"/>
                <a:ea typeface="仿宋" panose="02010609060101010101" pitchFamily="49" charset="-122"/>
              </a:rPr>
              <a:t>The original texts are in Mandarin and were translated into English</a:t>
            </a:r>
            <a:r>
              <a:rPr lang="zh-CN" altLang="zh-CN" sz="3600" i="1" dirty="0">
                <a:solidFill>
                  <a:schemeClr val="accent2"/>
                </a:solidFill>
                <a:effectLst/>
              </a:rPr>
              <a:t> </a:t>
            </a:r>
            <a:endParaRPr lang="zh-CN" altLang="en-US" sz="3600" i="1" dirty="0">
              <a:solidFill>
                <a:schemeClr val="accent2"/>
              </a:solidFill>
            </a:endParaRPr>
          </a:p>
        </p:txBody>
      </p:sp>
      <p:pic>
        <p:nvPicPr>
          <p:cNvPr id="2" name="Picture 475073717" descr="A picture containing logo&#10;&#10;Description automatically generated">
            <a:extLst>
              <a:ext uri="{FF2B5EF4-FFF2-40B4-BE49-F238E27FC236}">
                <a16:creationId xmlns:a16="http://schemas.microsoft.com/office/drawing/2014/main" id="{E2FE7626-DD3F-8C7F-8F0B-5C2511F96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2750" y="846083"/>
            <a:ext cx="5715291" cy="1782404"/>
          </a:xfrm>
          <a:prstGeom prst="rect">
            <a:avLst/>
          </a:prstGeom>
        </p:spPr>
      </p:pic>
    </p:spTree>
    <p:extLst>
      <p:ext uri="{BB962C8B-B14F-4D97-AF65-F5344CB8AC3E}">
        <p14:creationId xmlns:p14="http://schemas.microsoft.com/office/powerpoint/2010/main" val="93747224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1A599B-F42E-496F-9068-469DE0F5F15A}"/>
</file>

<file path=customXml/itemProps2.xml><?xml version="1.0" encoding="utf-8"?>
<ds:datastoreItem xmlns:ds="http://schemas.openxmlformats.org/officeDocument/2006/customXml" ds:itemID="{591F16E9-E072-4DB1-A15C-44093B3A4370}"/>
</file>

<file path=docProps/app.xml><?xml version="1.0" encoding="utf-8"?>
<Properties xmlns="http://schemas.openxmlformats.org/officeDocument/2006/extended-properties" xmlns:vt="http://schemas.openxmlformats.org/officeDocument/2006/docPropsVTypes">
  <Template>Office Theme</Template>
  <TotalTime>608</TotalTime>
  <Words>1223</Words>
  <Application>Microsoft Macintosh PowerPoint</Application>
  <PresentationFormat>自定义</PresentationFormat>
  <Paragraphs>81</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vt:i4>
      </vt:variant>
    </vt:vector>
  </HeadingPairs>
  <TitlesOfParts>
    <vt:vector size="13" baseType="lpstr">
      <vt:lpstr>等线</vt:lpstr>
      <vt:lpstr>Aptos</vt:lpstr>
      <vt:lpstr>Aptos Display</vt:lpstr>
      <vt:lpstr>Arial</vt:lpstr>
      <vt:lpstr>Arial Black</vt:lpstr>
      <vt:lpstr>Calibri</vt:lpstr>
      <vt:lpstr>Times</vt:lpstr>
      <vt:lpstr>Times New Roman</vt:lpstr>
      <vt:lpstr>Trebuchet MS</vt:lpstr>
      <vt:lpstr>Wingdings</vt:lpstr>
      <vt:lpstr>Office 主题​​</vt:lpstr>
      <vt:lpstr>91CMx122CM template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欣 管</dc:creator>
  <cp:lastModifiedBy>Zhuxin Mao</cp:lastModifiedBy>
  <cp:revision>57</cp:revision>
  <dcterms:created xsi:type="dcterms:W3CDTF">2024-04-05T07:55:10Z</dcterms:created>
  <dcterms:modified xsi:type="dcterms:W3CDTF">2024-07-11T01:53:01Z</dcterms:modified>
</cp:coreProperties>
</file>