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charts/colors1.xml" ContentType="application/vnd.ms-office.chartcolorstyle+xml"/>
  <Override PartName="/ppt/charts/style1.xml" ContentType="application/vnd.ms-office.chartstyle+xml"/>
  <Override PartName="/ppt/charts/chart1.xml" ContentType="application/vnd.openxmlformats-officedocument.drawingml.chart+xml"/>
  <Override PartName="/ppt/authors.xml" ContentType="application/vnd.ms-powerpoint.author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</p:sldIdLst>
  <p:sldSz cx="24382413" cy="1371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454AF08-97FA-6208-C961-93FCA71F6A14}" name="Clement CW Ng, Dr. (SPHPC)" initials="" userId="S::clementcwng@cuhk.edu.hk::2b16cecc-42fe-4837-b6c9-9fdf975c29bd" providerId="AD"/>
  <p188:author id="{8FDDA136-1146-345D-8618-3B1E6120E46F}" name="Rencz Fanni" initials="FR" userId="S::fanni.rencz@uni-corvinus.hu::9a0912b8-d609-43bc-b84d-8499ff74b546" providerId="AD"/>
  <p188:author id="{FA7D5765-8B57-DDA2-038B-AF621011D2F6}" name="Clement CW Ng, Dr. (SPHPC)" initials="CCND(" userId="Clement CW Ng, Dr. (SPHPC)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100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09693C-B9D6-5A49-82C2-9CC16467DD63}" v="6" dt="2024-07-11T13:49:25.88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400"/>
    <p:restoredTop sz="94925"/>
  </p:normalViewPr>
  <p:slideViewPr>
    <p:cSldViewPr snapToGrid="0">
      <p:cViewPr>
        <p:scale>
          <a:sx n="47" d="100"/>
          <a:sy n="47" d="100"/>
        </p:scale>
        <p:origin x="1048" y="5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8/10/relationships/authors" Target="authors.xml"/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lementNg\AppData\Local\Microsoft\Windows\INetCache\Content.Outlook\F3P145XY\EQ%201703%20Bolt-on%20Item%20Wordings_2024APR25%20_FR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'Energy 5L'!$O$16</c:f>
              <c:strCache>
                <c:ptCount val="1"/>
                <c:pt idx="0">
                  <c:v>2L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'Energy 5L'!$N$17:$N$22</c:f>
              <c:strCache>
                <c:ptCount val="6"/>
                <c:pt idx="0">
                  <c:v>Energy</c:v>
                </c:pt>
                <c:pt idx="1">
                  <c:v>Vitality</c:v>
                </c:pt>
                <c:pt idx="2">
                  <c:v>Tiredness</c:v>
                </c:pt>
                <c:pt idx="3">
                  <c:v>Fatigue</c:v>
                </c:pt>
                <c:pt idx="4">
                  <c:v>Fatigue/energy</c:v>
                </c:pt>
                <c:pt idx="5">
                  <c:v>Energy/fatigue</c:v>
                </c:pt>
              </c:strCache>
            </c:strRef>
          </c:cat>
          <c:val>
            <c:numRef>
              <c:f>'Energy 5L'!$O$17:$O$22</c:f>
              <c:numCache>
                <c:formatCode>General</c:formatCode>
                <c:ptCount val="6"/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EA-4AF5-B0ED-D0289DED548F}"/>
            </c:ext>
          </c:extLst>
        </c:ser>
        <c:ser>
          <c:idx val="1"/>
          <c:order val="1"/>
          <c:tx>
            <c:strRef>
              <c:f>'Energy 5L'!$P$16</c:f>
              <c:strCache>
                <c:ptCount val="1"/>
                <c:pt idx="0">
                  <c:v>3L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'Energy 5L'!$N$17:$N$22</c:f>
              <c:strCache>
                <c:ptCount val="6"/>
                <c:pt idx="0">
                  <c:v>Energy</c:v>
                </c:pt>
                <c:pt idx="1">
                  <c:v>Vitality</c:v>
                </c:pt>
                <c:pt idx="2">
                  <c:v>Tiredness</c:v>
                </c:pt>
                <c:pt idx="3">
                  <c:v>Fatigue</c:v>
                </c:pt>
                <c:pt idx="4">
                  <c:v>Fatigue/energy</c:v>
                </c:pt>
                <c:pt idx="5">
                  <c:v>Energy/fatigue</c:v>
                </c:pt>
              </c:strCache>
            </c:strRef>
          </c:cat>
          <c:val>
            <c:numRef>
              <c:f>'Energy 5L'!$P$17:$P$22</c:f>
              <c:numCache>
                <c:formatCode>General</c:formatCode>
                <c:ptCount val="6"/>
                <c:pt idx="2">
                  <c:v>1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CEA-4AF5-B0ED-D0289DED548F}"/>
            </c:ext>
          </c:extLst>
        </c:ser>
        <c:ser>
          <c:idx val="2"/>
          <c:order val="2"/>
          <c:tx>
            <c:strRef>
              <c:f>'Energy 5L'!$Q$16</c:f>
              <c:strCache>
                <c:ptCount val="1"/>
                <c:pt idx="0">
                  <c:v>5L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'Energy 5L'!$N$17:$N$22</c:f>
              <c:strCache>
                <c:ptCount val="6"/>
                <c:pt idx="0">
                  <c:v>Energy</c:v>
                </c:pt>
                <c:pt idx="1">
                  <c:v>Vitality</c:v>
                </c:pt>
                <c:pt idx="2">
                  <c:v>Tiredness</c:v>
                </c:pt>
                <c:pt idx="3">
                  <c:v>Fatigue</c:v>
                </c:pt>
                <c:pt idx="4">
                  <c:v>Fatigue/energy</c:v>
                </c:pt>
                <c:pt idx="5">
                  <c:v>Energy/fatigue</c:v>
                </c:pt>
              </c:strCache>
            </c:strRef>
          </c:cat>
          <c:val>
            <c:numRef>
              <c:f>'Energy 5L'!$Q$17:$Q$22</c:f>
              <c:numCache>
                <c:formatCode>General</c:formatCode>
                <c:ptCount val="6"/>
                <c:pt idx="0">
                  <c:v>3</c:v>
                </c:pt>
                <c:pt idx="1">
                  <c:v>3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CEA-4AF5-B0ED-D0289DED54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69720288"/>
        <c:axId val="770571376"/>
      </c:barChart>
      <c:catAx>
        <c:axId val="769720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70571376"/>
        <c:crosses val="autoZero"/>
        <c:auto val="1"/>
        <c:lblAlgn val="ctr"/>
        <c:lblOffset val="100"/>
        <c:noMultiLvlLbl val="0"/>
      </c:catAx>
      <c:valAx>
        <c:axId val="7705713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dirty="0"/>
                  <a:t>Number of different bolt-on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6972028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7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7802" y="2244726"/>
            <a:ext cx="18286810" cy="4775200"/>
          </a:xfrm>
        </p:spPr>
        <p:txBody>
          <a:bodyPr anchor="b"/>
          <a:lstStyle>
            <a:lvl1pPr algn="ctr">
              <a:defRPr sz="119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7802" y="7204076"/>
            <a:ext cx="18286810" cy="3311524"/>
          </a:xfrm>
        </p:spPr>
        <p:txBody>
          <a:bodyPr/>
          <a:lstStyle>
            <a:lvl1pPr marL="0" indent="0" algn="ctr">
              <a:buNone/>
              <a:defRPr sz="4800"/>
            </a:lvl1pPr>
            <a:lvl2pPr marL="914354" indent="0" algn="ctr">
              <a:buNone/>
              <a:defRPr sz="4000"/>
            </a:lvl2pPr>
            <a:lvl3pPr marL="1828709" indent="0" algn="ctr">
              <a:buNone/>
              <a:defRPr sz="3600"/>
            </a:lvl3pPr>
            <a:lvl4pPr marL="2743063" indent="0" algn="ctr">
              <a:buNone/>
              <a:defRPr sz="3200"/>
            </a:lvl4pPr>
            <a:lvl5pPr marL="3657417" indent="0" algn="ctr">
              <a:buNone/>
              <a:defRPr sz="3200"/>
            </a:lvl5pPr>
            <a:lvl6pPr marL="4571771" indent="0" algn="ctr">
              <a:buNone/>
              <a:defRPr sz="3200"/>
            </a:lvl6pPr>
            <a:lvl7pPr marL="5486126" indent="0" algn="ctr">
              <a:buNone/>
              <a:defRPr sz="3200"/>
            </a:lvl7pPr>
            <a:lvl8pPr marL="6400480" indent="0" algn="ctr">
              <a:buNone/>
              <a:defRPr sz="3200"/>
            </a:lvl8pPr>
            <a:lvl9pPr marL="7314834" indent="0" algn="ctr">
              <a:buNone/>
              <a:defRPr sz="3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76205-E1CA-7145-94F0-83B160E74922}" type="datetimeFigureOut">
              <a:rPr lang="en-US" smtClean="0"/>
              <a:t>7/11/24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DAF47-9852-6943-9B3A-4241BED20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29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76205-E1CA-7145-94F0-83B160E74922}" type="datetimeFigureOut">
              <a:rPr lang="en-US" smtClean="0"/>
              <a:t>7/11/24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DAF47-9852-6943-9B3A-4241BED20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037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448664" y="730250"/>
            <a:ext cx="5257458" cy="1162367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291" y="730250"/>
            <a:ext cx="15467593" cy="1162367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76205-E1CA-7145-94F0-83B160E74922}" type="datetimeFigureOut">
              <a:rPr lang="en-US" smtClean="0"/>
              <a:t>7/11/24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DAF47-9852-6943-9B3A-4241BED20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165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76205-E1CA-7145-94F0-83B160E74922}" type="datetimeFigureOut">
              <a:rPr lang="en-US" smtClean="0"/>
              <a:t>7/11/24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DAF47-9852-6943-9B3A-4241BED20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892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592" y="3419477"/>
            <a:ext cx="21029831" cy="5705474"/>
          </a:xfrm>
        </p:spPr>
        <p:txBody>
          <a:bodyPr anchor="b"/>
          <a:lstStyle>
            <a:lvl1pPr>
              <a:defRPr sz="119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3592" y="9178927"/>
            <a:ext cx="21029831" cy="3000374"/>
          </a:xfrm>
        </p:spPr>
        <p:txBody>
          <a:bodyPr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914354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709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063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417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1771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126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48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483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76205-E1CA-7145-94F0-83B160E74922}" type="datetimeFigureOut">
              <a:rPr lang="en-US" smtClean="0"/>
              <a:t>7/11/24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DAF47-9852-6943-9B3A-4241BED20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033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291" y="3651250"/>
            <a:ext cx="10362526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43596" y="3651250"/>
            <a:ext cx="10362526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76205-E1CA-7145-94F0-83B160E74922}" type="datetimeFigureOut">
              <a:rPr lang="en-US" smtClean="0"/>
              <a:t>7/11/24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DAF47-9852-6943-9B3A-4241BED20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969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467" y="730251"/>
            <a:ext cx="21029831" cy="26511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9467" y="3362326"/>
            <a:ext cx="10314903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354" indent="0">
              <a:buNone/>
              <a:defRPr sz="4000" b="1"/>
            </a:lvl2pPr>
            <a:lvl3pPr marL="1828709" indent="0">
              <a:buNone/>
              <a:defRPr sz="3600" b="1"/>
            </a:lvl3pPr>
            <a:lvl4pPr marL="2743063" indent="0">
              <a:buNone/>
              <a:defRPr sz="3200" b="1"/>
            </a:lvl4pPr>
            <a:lvl5pPr marL="3657417" indent="0">
              <a:buNone/>
              <a:defRPr sz="3200" b="1"/>
            </a:lvl5pPr>
            <a:lvl6pPr marL="4571771" indent="0">
              <a:buNone/>
              <a:defRPr sz="3200" b="1"/>
            </a:lvl6pPr>
            <a:lvl7pPr marL="5486126" indent="0">
              <a:buNone/>
              <a:defRPr sz="3200" b="1"/>
            </a:lvl7pPr>
            <a:lvl8pPr marL="6400480" indent="0">
              <a:buNone/>
              <a:defRPr sz="3200" b="1"/>
            </a:lvl8pPr>
            <a:lvl9pPr marL="7314834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9467" y="5010150"/>
            <a:ext cx="10314903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43597" y="3362326"/>
            <a:ext cx="10365701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354" indent="0">
              <a:buNone/>
              <a:defRPr sz="4000" b="1"/>
            </a:lvl2pPr>
            <a:lvl3pPr marL="1828709" indent="0">
              <a:buNone/>
              <a:defRPr sz="3600" b="1"/>
            </a:lvl3pPr>
            <a:lvl4pPr marL="2743063" indent="0">
              <a:buNone/>
              <a:defRPr sz="3200" b="1"/>
            </a:lvl4pPr>
            <a:lvl5pPr marL="3657417" indent="0">
              <a:buNone/>
              <a:defRPr sz="3200" b="1"/>
            </a:lvl5pPr>
            <a:lvl6pPr marL="4571771" indent="0">
              <a:buNone/>
              <a:defRPr sz="3200" b="1"/>
            </a:lvl6pPr>
            <a:lvl7pPr marL="5486126" indent="0">
              <a:buNone/>
              <a:defRPr sz="3200" b="1"/>
            </a:lvl7pPr>
            <a:lvl8pPr marL="6400480" indent="0">
              <a:buNone/>
              <a:defRPr sz="3200" b="1"/>
            </a:lvl8pPr>
            <a:lvl9pPr marL="7314834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43597" y="5010150"/>
            <a:ext cx="10365701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76205-E1CA-7145-94F0-83B160E74922}" type="datetimeFigureOut">
              <a:rPr lang="en-US" smtClean="0"/>
              <a:t>7/11/24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DAF47-9852-6943-9B3A-4241BED20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963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76205-E1CA-7145-94F0-83B160E74922}" type="datetimeFigureOut">
              <a:rPr lang="en-US" smtClean="0"/>
              <a:t>7/11/24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DAF47-9852-6943-9B3A-4241BED20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314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76205-E1CA-7145-94F0-83B160E74922}" type="datetimeFigureOut">
              <a:rPr lang="en-US" smtClean="0"/>
              <a:t>7/11/24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DAF47-9852-6943-9B3A-4241BED20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658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468" y="914400"/>
            <a:ext cx="7863962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5701" y="1974851"/>
            <a:ext cx="12343597" cy="9747250"/>
          </a:xfr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468" y="4114800"/>
            <a:ext cx="7863962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354" indent="0">
              <a:buNone/>
              <a:defRPr sz="2800"/>
            </a:lvl2pPr>
            <a:lvl3pPr marL="1828709" indent="0">
              <a:buNone/>
              <a:defRPr sz="2400"/>
            </a:lvl3pPr>
            <a:lvl4pPr marL="2743063" indent="0">
              <a:buNone/>
              <a:defRPr sz="2000"/>
            </a:lvl4pPr>
            <a:lvl5pPr marL="3657417" indent="0">
              <a:buNone/>
              <a:defRPr sz="2000"/>
            </a:lvl5pPr>
            <a:lvl6pPr marL="4571771" indent="0">
              <a:buNone/>
              <a:defRPr sz="2000"/>
            </a:lvl6pPr>
            <a:lvl7pPr marL="5486126" indent="0">
              <a:buNone/>
              <a:defRPr sz="2000"/>
            </a:lvl7pPr>
            <a:lvl8pPr marL="6400480" indent="0">
              <a:buNone/>
              <a:defRPr sz="2000"/>
            </a:lvl8pPr>
            <a:lvl9pPr marL="7314834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76205-E1CA-7145-94F0-83B160E74922}" type="datetimeFigureOut">
              <a:rPr lang="en-US" smtClean="0"/>
              <a:t>7/11/24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DAF47-9852-6943-9B3A-4241BED20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48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468" y="914400"/>
            <a:ext cx="7863962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365701" y="1974851"/>
            <a:ext cx="12343597" cy="9747250"/>
          </a:xfrm>
        </p:spPr>
        <p:txBody>
          <a:bodyPr anchor="t"/>
          <a:lstStyle>
            <a:lvl1pPr marL="0" indent="0">
              <a:buNone/>
              <a:defRPr sz="6400"/>
            </a:lvl1pPr>
            <a:lvl2pPr marL="914354" indent="0">
              <a:buNone/>
              <a:defRPr sz="5600"/>
            </a:lvl2pPr>
            <a:lvl3pPr marL="1828709" indent="0">
              <a:buNone/>
              <a:defRPr sz="4800"/>
            </a:lvl3pPr>
            <a:lvl4pPr marL="2743063" indent="0">
              <a:buNone/>
              <a:defRPr sz="4000"/>
            </a:lvl4pPr>
            <a:lvl5pPr marL="3657417" indent="0">
              <a:buNone/>
              <a:defRPr sz="4000"/>
            </a:lvl5pPr>
            <a:lvl6pPr marL="4571771" indent="0">
              <a:buNone/>
              <a:defRPr sz="4000"/>
            </a:lvl6pPr>
            <a:lvl7pPr marL="5486126" indent="0">
              <a:buNone/>
              <a:defRPr sz="4000"/>
            </a:lvl7pPr>
            <a:lvl8pPr marL="6400480" indent="0">
              <a:buNone/>
              <a:defRPr sz="4000"/>
            </a:lvl8pPr>
            <a:lvl9pPr marL="7314834" indent="0">
              <a:buNone/>
              <a:defRPr sz="4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468" y="4114800"/>
            <a:ext cx="7863962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354" indent="0">
              <a:buNone/>
              <a:defRPr sz="2800"/>
            </a:lvl2pPr>
            <a:lvl3pPr marL="1828709" indent="0">
              <a:buNone/>
              <a:defRPr sz="2400"/>
            </a:lvl3pPr>
            <a:lvl4pPr marL="2743063" indent="0">
              <a:buNone/>
              <a:defRPr sz="2000"/>
            </a:lvl4pPr>
            <a:lvl5pPr marL="3657417" indent="0">
              <a:buNone/>
              <a:defRPr sz="2000"/>
            </a:lvl5pPr>
            <a:lvl6pPr marL="4571771" indent="0">
              <a:buNone/>
              <a:defRPr sz="2000"/>
            </a:lvl6pPr>
            <a:lvl7pPr marL="5486126" indent="0">
              <a:buNone/>
              <a:defRPr sz="2000"/>
            </a:lvl7pPr>
            <a:lvl8pPr marL="6400480" indent="0">
              <a:buNone/>
              <a:defRPr sz="2000"/>
            </a:lvl8pPr>
            <a:lvl9pPr marL="7314834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76205-E1CA-7145-94F0-83B160E74922}" type="datetimeFigureOut">
              <a:rPr lang="en-US" smtClean="0"/>
              <a:t>7/11/24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DAF47-9852-6943-9B3A-4241BED20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38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6291" y="730251"/>
            <a:ext cx="21029831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291" y="3651250"/>
            <a:ext cx="21029831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6291" y="12712701"/>
            <a:ext cx="5486043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376205-E1CA-7145-94F0-83B160E74922}" type="datetimeFigureOut">
              <a:rPr lang="en-US" smtClean="0"/>
              <a:t>7/11/24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6675" y="12712701"/>
            <a:ext cx="822906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20079" y="12712701"/>
            <a:ext cx="5486043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DAF47-9852-6943-9B3A-4241BED20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071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828709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77" indent="-457177" algn="l" defTabSz="1828709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531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5886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240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594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8949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303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7657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011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354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709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063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417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771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126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480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4834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B0DB286A-97B6-76A9-5299-3B3A6C8182D0}"/>
              </a:ext>
            </a:extLst>
          </p:cNvPr>
          <p:cNvSpPr/>
          <p:nvPr/>
        </p:nvSpPr>
        <p:spPr>
          <a:xfrm>
            <a:off x="1882" y="5216"/>
            <a:ext cx="24380530" cy="1695583"/>
          </a:xfrm>
          <a:prstGeom prst="rect">
            <a:avLst/>
          </a:prstGeom>
          <a:solidFill>
            <a:schemeClr val="accent3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K" sz="120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F4490FC-E30D-8742-28EE-83510AA4ABFD}"/>
              </a:ext>
            </a:extLst>
          </p:cNvPr>
          <p:cNvSpPr/>
          <p:nvPr/>
        </p:nvSpPr>
        <p:spPr>
          <a:xfrm>
            <a:off x="61764" y="70036"/>
            <a:ext cx="26651331" cy="16105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266" b="1" dirty="0">
                <a:solidFill>
                  <a:srgbClr val="7030A0"/>
                </a:solidFill>
              </a:rPr>
              <a:t>Sleep and Fatigue/ Energy Bolt-</a:t>
            </a:r>
            <a:r>
              <a:rPr lang="en-US" sz="4266" b="1" dirty="0" err="1">
                <a:solidFill>
                  <a:srgbClr val="7030A0"/>
                </a:solidFill>
              </a:rPr>
              <a:t>ons</a:t>
            </a:r>
            <a:r>
              <a:rPr lang="en-US" sz="4266" b="1" dirty="0">
                <a:solidFill>
                  <a:srgbClr val="7030A0"/>
                </a:solidFill>
              </a:rPr>
              <a:t> for the EQ-5D-3L and EQ-5D-5L: A Systematic Review</a:t>
            </a:r>
          </a:p>
          <a:p>
            <a:r>
              <a:rPr lang="en-HK" sz="2400" b="1" dirty="0"/>
              <a:t>Clement Cheuk-Wai NG</a:t>
            </a:r>
            <a:r>
              <a:rPr lang="en-HK" sz="2400" b="1" baseline="30000" dirty="0">
                <a:cs typeface="PMingLiU" panose="02020500000000000000" pitchFamily="18" charset="-120"/>
              </a:rPr>
              <a:t>1</a:t>
            </a:r>
            <a:r>
              <a:rPr lang="en-HK" sz="2400" b="1" dirty="0"/>
              <a:t>, Meixia Liao</a:t>
            </a:r>
            <a:r>
              <a:rPr lang="en-HK" sz="2400" b="1" baseline="30000" dirty="0">
                <a:cs typeface="PMingLiU" panose="02020500000000000000" pitchFamily="18" charset="-120"/>
              </a:rPr>
              <a:t>2</a:t>
            </a:r>
            <a:r>
              <a:rPr lang="en-HK" sz="2400" b="1" dirty="0"/>
              <a:t>, Nan Luo</a:t>
            </a:r>
            <a:r>
              <a:rPr lang="en-HK" sz="2400" b="1" baseline="30000" dirty="0"/>
              <a:t>2</a:t>
            </a:r>
            <a:r>
              <a:rPr lang="en-HK" sz="2400" b="1" dirty="0"/>
              <a:t>, Eliza Lai-Yi Wong</a:t>
            </a:r>
            <a:r>
              <a:rPr lang="en-HK" sz="2400" b="1" baseline="30000" dirty="0">
                <a:cs typeface="PMingLiU" panose="02020500000000000000" pitchFamily="18" charset="-120"/>
              </a:rPr>
              <a:t>1</a:t>
            </a:r>
            <a:r>
              <a:rPr lang="en-HK" sz="2400" b="1" dirty="0"/>
              <a:t>, Brendan Mulhern</a:t>
            </a:r>
            <a:r>
              <a:rPr lang="en-HK" sz="2400" b="1" baseline="30000" dirty="0"/>
              <a:t>3</a:t>
            </a:r>
            <a:r>
              <a:rPr lang="en-HK" sz="2400" b="1" dirty="0"/>
              <a:t>, Aureliano Finch</a:t>
            </a:r>
            <a:r>
              <a:rPr lang="en-HK" sz="2400" b="1" baseline="30000" dirty="0"/>
              <a:t>4</a:t>
            </a:r>
            <a:r>
              <a:rPr lang="en-HK" sz="2400" b="1" dirty="0"/>
              <a:t>, Jan Abel Olsen</a:t>
            </a:r>
            <a:r>
              <a:rPr lang="en-HK" sz="2400" b="1" baseline="30000" dirty="0"/>
              <a:t>5</a:t>
            </a:r>
            <a:r>
              <a:rPr lang="en-HK" sz="2400" b="1" dirty="0"/>
              <a:t>, Tessa Peasgood</a:t>
            </a:r>
            <a:r>
              <a:rPr lang="en-HK" sz="2400" b="1" baseline="30000" dirty="0"/>
              <a:t>6</a:t>
            </a:r>
            <a:r>
              <a:rPr lang="en-HK" sz="2400" b="1" dirty="0"/>
              <a:t>, Fanni Rencz</a:t>
            </a:r>
            <a:r>
              <a:rPr lang="en-HK" sz="2400" b="1" baseline="30000" dirty="0"/>
              <a:t>7</a:t>
            </a:r>
            <a:endParaRPr lang="en-HK" sz="2400" b="1" dirty="0"/>
          </a:p>
          <a:p>
            <a:r>
              <a:rPr lang="en-HK" sz="1600" dirty="0"/>
              <a:t>1: Jockey</a:t>
            </a:r>
            <a:r>
              <a:rPr lang="zh-TW" altLang="en-US" sz="1600" dirty="0"/>
              <a:t> </a:t>
            </a:r>
            <a:r>
              <a:rPr lang="en-HK" sz="1600" dirty="0"/>
              <a:t>Club School of Public Health and Primary Care, Faculty of Medicine, The Chinese University of Hong Kong; 2: </a:t>
            </a:r>
            <a:r>
              <a:rPr lang="en-US" sz="1600" dirty="0">
                <a:solidFill>
                  <a:srgbClr val="000000"/>
                </a:solidFill>
              </a:rPr>
              <a:t>Saw </a:t>
            </a:r>
            <a:r>
              <a:rPr lang="en-US" sz="1600" dirty="0" err="1">
                <a:solidFill>
                  <a:srgbClr val="000000"/>
                </a:solidFill>
              </a:rPr>
              <a:t>Swee</a:t>
            </a:r>
            <a:r>
              <a:rPr lang="en-US" sz="1600" dirty="0">
                <a:solidFill>
                  <a:srgbClr val="000000"/>
                </a:solidFill>
              </a:rPr>
              <a:t> Hock School of Public Health, National University of Singapore, Singapore, </a:t>
            </a:r>
            <a:r>
              <a:rPr lang="en-US" sz="1600" dirty="0">
                <a:solidFill>
                  <a:srgbClr val="1B1F3C"/>
                </a:solidFill>
              </a:rPr>
              <a:t>3: Centre for Health Economics and Evaluation, University of Technology Sydney, Australia;</a:t>
            </a:r>
            <a:endParaRPr lang="en-HK" sz="1600" dirty="0">
              <a:solidFill>
                <a:srgbClr val="000000"/>
              </a:solidFill>
            </a:endParaRPr>
          </a:p>
          <a:p>
            <a:r>
              <a:rPr lang="en-HK" sz="1600" dirty="0">
                <a:solidFill>
                  <a:srgbClr val="1B1F3C"/>
                </a:solidFill>
              </a:rPr>
              <a:t>4:EuroQol Research Foundation, Netherlands; 5:</a:t>
            </a:r>
            <a:r>
              <a:rPr lang="zh-TW" altLang="en-US" sz="1600" dirty="0">
                <a:solidFill>
                  <a:srgbClr val="1B1F3C"/>
                </a:solidFill>
              </a:rPr>
              <a:t> </a:t>
            </a:r>
            <a:r>
              <a:rPr lang="en-HK" altLang="zh-TW" sz="1600" dirty="0">
                <a:solidFill>
                  <a:srgbClr val="1B1F3C"/>
                </a:solidFill>
              </a:rPr>
              <a:t>Department</a:t>
            </a:r>
            <a:r>
              <a:rPr lang="zh-TW" altLang="en-US" sz="1600" dirty="0">
                <a:solidFill>
                  <a:srgbClr val="1B1F3C"/>
                </a:solidFill>
              </a:rPr>
              <a:t> </a:t>
            </a:r>
            <a:r>
              <a:rPr lang="en-HK" altLang="zh-TW" sz="1600" dirty="0">
                <a:solidFill>
                  <a:srgbClr val="1B1F3C"/>
                </a:solidFill>
              </a:rPr>
              <a:t>of Community Medicine, University of </a:t>
            </a:r>
            <a:r>
              <a:rPr lang="en-HK" altLang="zh-TW" sz="1600" dirty="0" err="1">
                <a:solidFill>
                  <a:srgbClr val="1B1F3C"/>
                </a:solidFill>
              </a:rPr>
              <a:t>Tromsø</a:t>
            </a:r>
            <a:r>
              <a:rPr lang="en-HK" altLang="zh-TW" sz="1600" dirty="0">
                <a:solidFill>
                  <a:srgbClr val="1B1F3C"/>
                </a:solidFill>
              </a:rPr>
              <a:t>, Norway; 6. School of Medicine and Population Health, University of Sheffield; 7: Department of Health Policy, Corvinus University of Budapest, Hungary</a:t>
            </a:r>
            <a:endParaRPr lang="en-US" sz="1600" dirty="0">
              <a:solidFill>
                <a:srgbClr val="1B1F3C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05998FF-5ECD-F74A-39D2-7780E75DA3C4}"/>
              </a:ext>
            </a:extLst>
          </p:cNvPr>
          <p:cNvSpPr txBox="1"/>
          <p:nvPr/>
        </p:nvSpPr>
        <p:spPr>
          <a:xfrm>
            <a:off x="10352610" y="13115735"/>
            <a:ext cx="13916169" cy="502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333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</a:rPr>
              <a:t>Conflict of interest: </a:t>
            </a:r>
            <a:r>
              <a:rPr lang="en-US" sz="1333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</a:rPr>
              <a:t>Funded by the EuroQol Research Foundation (ERF; EQ Project 1703-RA). NL, BM, AF, JAO, TP and </a:t>
            </a:r>
            <a:r>
              <a:rPr lang="hu-HU" sz="1333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</a:rPr>
              <a:t>FR</a:t>
            </a:r>
            <a:r>
              <a:rPr lang="en-US" sz="1333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</a:rPr>
              <a:t> are members of the EuroQol Group. </a:t>
            </a:r>
          </a:p>
          <a:p>
            <a:pPr algn="l"/>
            <a:r>
              <a:rPr lang="en-US" sz="1333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</a:rPr>
              <a:t>APF is employed by the ERF. Views expressed in the abstract are those of the authors and are not necessarily those of the ERF.</a:t>
            </a:r>
            <a:endParaRPr lang="en-HK" sz="1333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BB3E042-2A32-13C7-5712-127603E153B6}"/>
              </a:ext>
            </a:extLst>
          </p:cNvPr>
          <p:cNvSpPr txBox="1"/>
          <p:nvPr/>
        </p:nvSpPr>
        <p:spPr>
          <a:xfrm>
            <a:off x="5642295" y="1738656"/>
            <a:ext cx="18596536" cy="529054"/>
          </a:xfrm>
          <a:prstGeom prst="rect">
            <a:avLst/>
          </a:prstGeom>
          <a:solidFill>
            <a:srgbClr val="61005F">
              <a:alpha val="85098"/>
            </a:srgb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hu-HU" sz="2667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(3) </a:t>
            </a:r>
            <a:r>
              <a:rPr lang="en-US" sz="2667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Results</a:t>
            </a:r>
            <a:endParaRPr lang="en-HK" sz="2667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35FC9E17-B284-186C-8AD2-FFDA682A79CE}"/>
              </a:ext>
            </a:extLst>
          </p:cNvPr>
          <p:cNvSpPr txBox="1">
            <a:spLocks/>
          </p:cNvSpPr>
          <p:nvPr/>
        </p:nvSpPr>
        <p:spPr>
          <a:xfrm>
            <a:off x="143588" y="4366230"/>
            <a:ext cx="5933614" cy="1478408"/>
          </a:xfrm>
          <a:prstGeom prst="rect">
            <a:avLst/>
          </a:prstGeom>
        </p:spPr>
        <p:txBody>
          <a:bodyPr vert="horz" lIns="526251" tIns="263124" rIns="526251" bIns="263124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171" indent="-457171" algn="l">
              <a:buFont typeface="Arial" panose="020B0604020202020204" pitchFamily="34" charset="0"/>
              <a:buChar char="•"/>
            </a:pPr>
            <a:endParaRPr lang="en-HK" sz="267" dirty="0">
              <a:cs typeface="Calibri" panose="020F0502020204030204" pitchFamily="34" charset="0"/>
            </a:endParaRPr>
          </a:p>
        </p:txBody>
      </p:sp>
      <p:graphicFrame>
        <p:nvGraphicFramePr>
          <p:cNvPr id="28" name="Table 8">
            <a:extLst>
              <a:ext uri="{FF2B5EF4-FFF2-40B4-BE49-F238E27FC236}">
                <a16:creationId xmlns:a16="http://schemas.microsoft.com/office/drawing/2014/main" id="{529958BF-9EA2-18D8-0473-EC0BE6FB8E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0893089"/>
              </p:ext>
            </p:extLst>
          </p:nvPr>
        </p:nvGraphicFramePr>
        <p:xfrm>
          <a:off x="111954" y="5695573"/>
          <a:ext cx="5299370" cy="4434888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5299370">
                  <a:extLst>
                    <a:ext uri="{9D8B030D-6E8A-4147-A177-3AD203B41FA5}">
                      <a16:colId xmlns:a16="http://schemas.microsoft.com/office/drawing/2014/main" val="985201780"/>
                    </a:ext>
                  </a:extLst>
                </a:gridCol>
              </a:tblGrid>
              <a:tr h="99064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100" dirty="0"/>
                        <a:t>Systematic Review: Narrative Review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100" dirty="0"/>
                        <a:t>(W</a:t>
                      </a:r>
                      <a:r>
                        <a:rPr lang="en-HK" sz="2100" dirty="0" err="1"/>
                        <a:t>ork</a:t>
                      </a:r>
                      <a:r>
                        <a:rPr lang="zh-TW" altLang="en-US" sz="2100" dirty="0"/>
                        <a:t> </a:t>
                      </a:r>
                      <a:r>
                        <a:rPr lang="en-HK" altLang="zh-TW" sz="2100" dirty="0"/>
                        <a:t>in</a:t>
                      </a:r>
                      <a:r>
                        <a:rPr lang="zh-TW" altLang="en-US" sz="2100" dirty="0"/>
                        <a:t> </a:t>
                      </a:r>
                      <a:r>
                        <a:rPr lang="en-HK" altLang="zh-TW" sz="2100" dirty="0"/>
                        <a:t>Progress)</a:t>
                      </a:r>
                      <a:endParaRPr lang="en-US" sz="2100" dirty="0"/>
                    </a:p>
                  </a:txBody>
                  <a:tcPr marL="65638" marR="65638" marT="32819" marB="32819">
                    <a:lnB w="6350" cap="flat" cmpd="sng" algn="ctr">
                      <a:noFill/>
                      <a:prstDash val="solid"/>
                      <a:miter lim="8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03986"/>
                  </a:ext>
                </a:extLst>
              </a:tr>
              <a:tr h="502999"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2100" dirty="0"/>
                        <a:t>PROSPERO Registration: CRD42024533965</a:t>
                      </a:r>
                    </a:p>
                  </a:txBody>
                  <a:tcPr marL="65638" marR="65638" marT="32819" marB="32819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13594042"/>
                  </a:ext>
                </a:extLst>
              </a:tr>
              <a:tr h="2941241">
                <a:tc>
                  <a:txBody>
                    <a:bodyPr/>
                    <a:lstStyle/>
                    <a:p>
                      <a:pPr marL="171450" marR="0" lvl="0" indent="-17145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100" dirty="0"/>
                        <a:t>Sources: PubMed, Web of Science, EuroQol Conference Proceedings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100" dirty="0"/>
                        <a:t>Inclusion Criteria: Studies that developed, used, psychometric evaluated and valued the sleep and fatigue/energy bolt-</a:t>
                      </a:r>
                      <a:r>
                        <a:rPr lang="en-US" sz="2100" dirty="0" err="1"/>
                        <a:t>ons</a:t>
                      </a:r>
                      <a:r>
                        <a:rPr lang="en-US" sz="2100" dirty="0"/>
                        <a:t> for the EQ-5D-3L and EQ-5D-5L.</a:t>
                      </a:r>
                    </a:p>
                  </a:txBody>
                  <a:tcPr marL="65638" marR="65638" marT="32819" marB="32819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03912628"/>
                  </a:ext>
                </a:extLst>
              </a:tr>
            </a:tbl>
          </a:graphicData>
        </a:graphic>
      </p:graphicFrame>
      <p:sp>
        <p:nvSpPr>
          <p:cNvPr id="36" name="TextBox 35">
            <a:extLst>
              <a:ext uri="{FF2B5EF4-FFF2-40B4-BE49-F238E27FC236}">
                <a16:creationId xmlns:a16="http://schemas.microsoft.com/office/drawing/2014/main" id="{B1A1881D-FA30-D0FC-9E8E-8ED95B51CEDA}"/>
              </a:ext>
            </a:extLst>
          </p:cNvPr>
          <p:cNvSpPr txBox="1"/>
          <p:nvPr/>
        </p:nvSpPr>
        <p:spPr>
          <a:xfrm>
            <a:off x="104874" y="1743727"/>
            <a:ext cx="5299370" cy="529054"/>
          </a:xfrm>
          <a:prstGeom prst="rect">
            <a:avLst/>
          </a:prstGeom>
          <a:solidFill>
            <a:srgbClr val="61005F">
              <a:alpha val="85098"/>
            </a:srgb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hu-HU" sz="2667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(1) </a:t>
            </a:r>
            <a:r>
              <a:rPr lang="en-US" sz="2667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Objective</a:t>
            </a:r>
            <a:endParaRPr lang="en-HK" sz="2667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5835FB2-FC5B-CE41-461A-C7AD17A2AD1B}"/>
              </a:ext>
            </a:extLst>
          </p:cNvPr>
          <p:cNvSpPr txBox="1"/>
          <p:nvPr/>
        </p:nvSpPr>
        <p:spPr>
          <a:xfrm>
            <a:off x="104874" y="5013843"/>
            <a:ext cx="5299370" cy="529054"/>
          </a:xfrm>
          <a:prstGeom prst="rect">
            <a:avLst/>
          </a:prstGeom>
          <a:solidFill>
            <a:srgbClr val="61005F">
              <a:alpha val="85098"/>
            </a:srgb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hu-HU" sz="2667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(2) </a:t>
            </a:r>
            <a:r>
              <a:rPr lang="en-US" sz="2667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Method</a:t>
            </a:r>
            <a:r>
              <a:rPr lang="hu-HU" sz="2667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endParaRPr lang="en-HK" sz="2667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BDBE7857-A8CF-3F33-0486-9F7443EFEFAC}"/>
              </a:ext>
            </a:extLst>
          </p:cNvPr>
          <p:cNvSpPr txBox="1">
            <a:spLocks/>
          </p:cNvSpPr>
          <p:nvPr/>
        </p:nvSpPr>
        <p:spPr>
          <a:xfrm>
            <a:off x="-210461" y="2169518"/>
            <a:ext cx="6249070" cy="2742179"/>
          </a:xfrm>
          <a:prstGeom prst="rect">
            <a:avLst/>
          </a:prstGeom>
        </p:spPr>
        <p:txBody>
          <a:bodyPr vert="horz" lIns="526251" tIns="263124" rIns="526251" bIns="263124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hu-HU" sz="2133" dirty="0" err="1"/>
              <a:t>To</a:t>
            </a:r>
            <a:r>
              <a:rPr lang="hu-HU" sz="2133" dirty="0"/>
              <a:t> </a:t>
            </a:r>
            <a:r>
              <a:rPr lang="en-GB" sz="2133" dirty="0"/>
              <a:t>identify </a:t>
            </a:r>
            <a:r>
              <a:rPr lang="hu-HU" sz="2133" dirty="0" err="1"/>
              <a:t>studies</a:t>
            </a:r>
            <a:r>
              <a:rPr lang="hu-HU" sz="2133" dirty="0"/>
              <a:t> </a:t>
            </a:r>
            <a:r>
              <a:rPr lang="hu-HU" sz="2133" dirty="0" err="1"/>
              <a:t>that</a:t>
            </a:r>
            <a:r>
              <a:rPr lang="en-GB" sz="2133" dirty="0"/>
              <a:t> develop</a:t>
            </a:r>
            <a:r>
              <a:rPr lang="hu-HU" sz="2133" dirty="0" err="1"/>
              <a:t>ed</a:t>
            </a:r>
            <a:r>
              <a:rPr lang="hu-HU" sz="2133" dirty="0"/>
              <a:t> </a:t>
            </a:r>
            <a:r>
              <a:rPr lang="hu-HU" sz="2133" dirty="0" err="1"/>
              <a:t>or</a:t>
            </a:r>
            <a:r>
              <a:rPr lang="hu-HU" sz="2133" dirty="0"/>
              <a:t> </a:t>
            </a:r>
            <a:r>
              <a:rPr lang="hu-HU" sz="2133" dirty="0" err="1"/>
              <a:t>used</a:t>
            </a:r>
            <a:r>
              <a:rPr lang="en-GB" sz="2133" dirty="0"/>
              <a:t> sleep </a:t>
            </a:r>
            <a:r>
              <a:rPr lang="hu-HU" sz="2133" dirty="0"/>
              <a:t>and </a:t>
            </a:r>
            <a:r>
              <a:rPr lang="en-GB" sz="2133" dirty="0"/>
              <a:t>fatigue/energy bolt-</a:t>
            </a:r>
            <a:r>
              <a:rPr lang="en-GB" sz="2133" dirty="0" err="1"/>
              <a:t>ons</a:t>
            </a:r>
            <a:r>
              <a:rPr lang="en-GB" sz="2133" dirty="0"/>
              <a:t> for the EQ-5D-3L or EQ-5D-5L; (ii) identify the descriptors and wordings; (iii) categorise the populations that had tested or used the bolt-</a:t>
            </a:r>
            <a:r>
              <a:rPr lang="en-GB" sz="2133" dirty="0" err="1"/>
              <a:t>ons</a:t>
            </a:r>
            <a:r>
              <a:rPr lang="en-GB" sz="2133" dirty="0"/>
              <a:t>; (iv) summarise the available psychometric and valuation evidence</a:t>
            </a:r>
            <a:r>
              <a:rPr lang="hu-HU" sz="2133" dirty="0"/>
              <a:t>.</a:t>
            </a:r>
            <a:endParaRPr lang="en-US" sz="2133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B49DFBF-814F-76A8-2FA0-F1D4B7B04930}"/>
              </a:ext>
            </a:extLst>
          </p:cNvPr>
          <p:cNvSpPr txBox="1"/>
          <p:nvPr/>
        </p:nvSpPr>
        <p:spPr>
          <a:xfrm>
            <a:off x="102165" y="10188359"/>
            <a:ext cx="5299370" cy="529054"/>
          </a:xfrm>
          <a:prstGeom prst="rect">
            <a:avLst/>
          </a:prstGeom>
          <a:solidFill>
            <a:srgbClr val="61005F">
              <a:alpha val="85098"/>
            </a:srgb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hu-HU" sz="2667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(4) </a:t>
            </a:r>
            <a:r>
              <a:rPr lang="en-US" sz="2667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Conclusion</a:t>
            </a:r>
            <a:endParaRPr lang="en-HK" sz="2667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4" name="Subtitle 2">
            <a:extLst>
              <a:ext uri="{FF2B5EF4-FFF2-40B4-BE49-F238E27FC236}">
                <a16:creationId xmlns:a16="http://schemas.microsoft.com/office/drawing/2014/main" id="{9E729DB9-0FBA-6D94-BF96-C306A203BC41}"/>
              </a:ext>
            </a:extLst>
          </p:cNvPr>
          <p:cNvSpPr txBox="1">
            <a:spLocks/>
          </p:cNvSpPr>
          <p:nvPr/>
        </p:nvSpPr>
        <p:spPr>
          <a:xfrm>
            <a:off x="-299084" y="10532577"/>
            <a:ext cx="6337697" cy="2027809"/>
          </a:xfrm>
          <a:prstGeom prst="rect">
            <a:avLst/>
          </a:prstGeom>
          <a:noFill/>
        </p:spPr>
        <p:txBody>
          <a:bodyPr vert="horz" lIns="526251" tIns="263124" rIns="526251" bIns="263124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171" indent="-457171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133" dirty="0">
                <a:latin typeface="Calibri" panose="020F0502020204030204" pitchFamily="34" charset="0"/>
                <a:ea typeface="PMingLiU" panose="02020500000000000000" pitchFamily="18" charset="-120"/>
                <a:cs typeface="Calibri" panose="020F0502020204030204" pitchFamily="34" charset="0"/>
              </a:rPr>
              <a:t>Our systematic review provides a </a:t>
            </a:r>
            <a:r>
              <a:rPr lang="en-US" sz="2133" b="1" dirty="0">
                <a:solidFill>
                  <a:srgbClr val="7030A0"/>
                </a:solidFill>
                <a:latin typeface="Calibri" panose="020F0502020204030204" pitchFamily="34" charset="0"/>
                <a:ea typeface="PMingLiU" panose="02020500000000000000" pitchFamily="18" charset="-120"/>
                <a:cs typeface="Calibri" panose="020F0502020204030204" pitchFamily="34" charset="0"/>
              </a:rPr>
              <a:t>comprehensive summary of the existing evidence</a:t>
            </a:r>
            <a:r>
              <a:rPr lang="en-US" sz="2133" dirty="0">
                <a:latin typeface="Calibri" panose="020F0502020204030204" pitchFamily="34" charset="0"/>
                <a:ea typeface="PMingLiU" panose="02020500000000000000" pitchFamily="18" charset="-120"/>
                <a:cs typeface="Calibri" panose="020F0502020204030204" pitchFamily="34" charset="0"/>
              </a:rPr>
              <a:t> related to EQ-5D sleep and fatigue/energy bolt-</a:t>
            </a:r>
            <a:r>
              <a:rPr lang="en-US" sz="2133" dirty="0" err="1">
                <a:latin typeface="Calibri" panose="020F0502020204030204" pitchFamily="34" charset="0"/>
                <a:ea typeface="PMingLiU" panose="02020500000000000000" pitchFamily="18" charset="-120"/>
                <a:cs typeface="Calibri" panose="020F0502020204030204" pitchFamily="34" charset="0"/>
              </a:rPr>
              <a:t>ons</a:t>
            </a:r>
            <a:r>
              <a:rPr lang="en-US" sz="2133" dirty="0">
                <a:latin typeface="Calibri" panose="020F0502020204030204" pitchFamily="34" charset="0"/>
                <a:ea typeface="PMingLiU" panose="02020500000000000000" pitchFamily="18" charset="-120"/>
                <a:cs typeface="Calibri" panose="020F0502020204030204" pitchFamily="34" charset="0"/>
              </a:rPr>
              <a:t>. </a:t>
            </a:r>
          </a:p>
          <a:p>
            <a:pPr marL="457171" indent="-457171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HK" sz="2133" dirty="0">
                <a:latin typeface="Calibri" panose="020F0502020204030204" pitchFamily="34" charset="0"/>
                <a:ea typeface="PMingLiU" panose="02020500000000000000" pitchFamily="18" charset="-120"/>
                <a:cs typeface="Calibri" panose="020F0502020204030204" pitchFamily="34" charset="0"/>
              </a:rPr>
              <a:t>Any standardised development process of bolt-</a:t>
            </a:r>
            <a:r>
              <a:rPr lang="en-HK" sz="2133" dirty="0" err="1">
                <a:latin typeface="Calibri" panose="020F0502020204030204" pitchFamily="34" charset="0"/>
                <a:ea typeface="PMingLiU" panose="02020500000000000000" pitchFamily="18" charset="-120"/>
                <a:cs typeface="Calibri" panose="020F0502020204030204" pitchFamily="34" charset="0"/>
              </a:rPr>
              <a:t>ons</a:t>
            </a:r>
            <a:r>
              <a:rPr lang="en-HK" sz="2133" dirty="0">
                <a:latin typeface="Calibri" panose="020F0502020204030204" pitchFamily="34" charset="0"/>
                <a:ea typeface="PMingLiU" panose="02020500000000000000" pitchFamily="18" charset="-120"/>
                <a:cs typeface="Calibri" panose="020F0502020204030204" pitchFamily="34" charset="0"/>
              </a:rPr>
              <a:t> needs to </a:t>
            </a:r>
            <a:r>
              <a:rPr lang="en-HK" sz="2133" b="1" dirty="0">
                <a:solidFill>
                  <a:srgbClr val="7030A0"/>
                </a:solidFill>
                <a:latin typeface="Calibri" panose="020F0502020204030204" pitchFamily="34" charset="0"/>
                <a:ea typeface="PMingLiU" panose="02020500000000000000" pitchFamily="18" charset="-120"/>
                <a:cs typeface="Calibri" panose="020F0502020204030204" pitchFamily="34" charset="0"/>
              </a:rPr>
              <a:t>consider both the psychometric performance of the items, and their amenability to valuation. </a:t>
            </a:r>
          </a:p>
          <a:p>
            <a:pPr algn="l">
              <a:lnSpc>
                <a:spcPct val="100000"/>
              </a:lnSpc>
            </a:pPr>
            <a:endParaRPr lang="en-HK" sz="2133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428B652-0938-4D7A-B4E3-12C08B18BB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90645" y="42460"/>
            <a:ext cx="1927890" cy="10506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32B65B5A-1E66-4FB7-A8C1-B11B7F34AB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04406" y="42464"/>
            <a:ext cx="1308509" cy="1032421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40A530CE-426D-463B-B2EF-399D37657A0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380637" y="10359"/>
            <a:ext cx="1144528" cy="1107845"/>
          </a:xfrm>
          <a:prstGeom prst="rect">
            <a:avLst/>
          </a:prstGeom>
        </p:spPr>
      </p:pic>
      <p:sp>
        <p:nvSpPr>
          <p:cNvPr id="45" name="TextBox 44">
            <a:extLst>
              <a:ext uri="{FF2B5EF4-FFF2-40B4-BE49-F238E27FC236}">
                <a16:creationId xmlns:a16="http://schemas.microsoft.com/office/drawing/2014/main" id="{B491ABC9-3DC1-41DE-AB9E-436A88CC84A2}"/>
              </a:ext>
            </a:extLst>
          </p:cNvPr>
          <p:cNvSpPr txBox="1"/>
          <p:nvPr/>
        </p:nvSpPr>
        <p:spPr>
          <a:xfrm>
            <a:off x="10410139" y="4547610"/>
            <a:ext cx="9068191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67" b="1" dirty="0">
                <a:solidFill>
                  <a:srgbClr val="7030A0"/>
                </a:solidFill>
              </a:rPr>
              <a:t>Table 1. Summary of P</a:t>
            </a:r>
            <a:r>
              <a:rPr lang="en-HK" sz="1867" b="1" dirty="0" err="1">
                <a:solidFill>
                  <a:srgbClr val="7030A0"/>
                </a:solidFill>
              </a:rPr>
              <a:t>atient</a:t>
            </a:r>
            <a:r>
              <a:rPr lang="zh-TW" altLang="en-US" sz="1867" b="1" dirty="0">
                <a:solidFill>
                  <a:srgbClr val="7030A0"/>
                </a:solidFill>
              </a:rPr>
              <a:t> </a:t>
            </a:r>
            <a:r>
              <a:rPr lang="en-HK" altLang="zh-TW" sz="1867" b="1" dirty="0" err="1">
                <a:solidFill>
                  <a:srgbClr val="7030A0"/>
                </a:solidFill>
              </a:rPr>
              <a:t>Populatio</a:t>
            </a:r>
            <a:r>
              <a:rPr lang="hu-HU" altLang="zh-TW" sz="1867" b="1" dirty="0">
                <a:solidFill>
                  <a:srgbClr val="7030A0"/>
                </a:solidFill>
              </a:rPr>
              <a:t>ns in which the bolt-ons were used</a:t>
            </a:r>
            <a:r>
              <a:rPr lang="en-HK" altLang="zh-TW" sz="1867" b="1" dirty="0">
                <a:solidFill>
                  <a:srgbClr val="7030A0"/>
                </a:solidFill>
              </a:rPr>
              <a:t> (n=6)</a:t>
            </a:r>
            <a:endParaRPr lang="en-US" sz="1867" b="1" dirty="0">
              <a:solidFill>
                <a:srgbClr val="7030A0"/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FF723E55-CFB3-403B-97F9-7D39902A39EC}"/>
              </a:ext>
            </a:extLst>
          </p:cNvPr>
          <p:cNvSpPr txBox="1"/>
          <p:nvPr/>
        </p:nvSpPr>
        <p:spPr>
          <a:xfrm>
            <a:off x="5688776" y="2228942"/>
            <a:ext cx="4774164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133" dirty="0"/>
              <a:t>A </a:t>
            </a:r>
            <a:r>
              <a:rPr lang="hu-HU" sz="2133" dirty="0" err="1"/>
              <a:t>total</a:t>
            </a:r>
            <a:r>
              <a:rPr lang="hu-HU" sz="2133" dirty="0"/>
              <a:t> of</a:t>
            </a:r>
            <a:r>
              <a:rPr lang="en-HK" altLang="zh-TW" sz="2133" dirty="0"/>
              <a:t> </a:t>
            </a:r>
            <a:r>
              <a:rPr lang="en-US" sz="2133" b="1" dirty="0"/>
              <a:t>23 publications </a:t>
            </a:r>
            <a:r>
              <a:rPr lang="hu-HU" sz="2133" dirty="0" err="1"/>
              <a:t>included</a:t>
            </a:r>
            <a:endParaRPr lang="en-US" sz="2133" dirty="0">
              <a:solidFill>
                <a:srgbClr val="7030A0"/>
              </a:solidFill>
            </a:endParaRPr>
          </a:p>
        </p:txBody>
      </p:sp>
      <p:graphicFrame>
        <p:nvGraphicFramePr>
          <p:cNvPr id="73" name="Table 8">
            <a:extLst>
              <a:ext uri="{FF2B5EF4-FFF2-40B4-BE49-F238E27FC236}">
                <a16:creationId xmlns:a16="http://schemas.microsoft.com/office/drawing/2014/main" id="{B1ADDD92-5988-4F76-81BD-531C5B470F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7609849"/>
              </p:ext>
            </p:extLst>
          </p:nvPr>
        </p:nvGraphicFramePr>
        <p:xfrm>
          <a:off x="10506095" y="9931172"/>
          <a:ext cx="13785823" cy="2508101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484246">
                  <a:extLst>
                    <a:ext uri="{9D8B030D-6E8A-4147-A177-3AD203B41FA5}">
                      <a16:colId xmlns:a16="http://schemas.microsoft.com/office/drawing/2014/main" val="300891916"/>
                    </a:ext>
                  </a:extLst>
                </a:gridCol>
                <a:gridCol w="1919885">
                  <a:extLst>
                    <a:ext uri="{9D8B030D-6E8A-4147-A177-3AD203B41FA5}">
                      <a16:colId xmlns:a16="http://schemas.microsoft.com/office/drawing/2014/main" val="985201780"/>
                    </a:ext>
                  </a:extLst>
                </a:gridCol>
                <a:gridCol w="9381692">
                  <a:extLst>
                    <a:ext uri="{9D8B030D-6E8A-4147-A177-3AD203B41FA5}">
                      <a16:colId xmlns:a16="http://schemas.microsoft.com/office/drawing/2014/main" val="2968015800"/>
                    </a:ext>
                  </a:extLst>
                </a:gridCol>
              </a:tblGrid>
              <a:tr h="50299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100" dirty="0"/>
                        <a:t>Authors</a:t>
                      </a:r>
                    </a:p>
                  </a:txBody>
                  <a:tcPr marL="65638" marR="65638" marT="32819" marB="32819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100" dirty="0"/>
                        <a:t>Bolt-on</a:t>
                      </a:r>
                    </a:p>
                  </a:txBody>
                  <a:tcPr marL="65638" marR="65638" marT="32819" marB="32819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100" dirty="0"/>
                        <a:t>Key Findings</a:t>
                      </a:r>
                    </a:p>
                  </a:txBody>
                  <a:tcPr marL="65638" marR="65638" marT="32819" marB="32819"/>
                </a:tc>
                <a:extLst>
                  <a:ext uri="{0D108BD9-81ED-4DB2-BD59-A6C34878D82A}">
                    <a16:rowId xmlns:a16="http://schemas.microsoft.com/office/drawing/2014/main" val="29803986"/>
                  </a:ext>
                </a:extLst>
              </a:tr>
              <a:tr h="50299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100" dirty="0" err="1"/>
                        <a:t>Gudex</a:t>
                      </a:r>
                      <a:r>
                        <a:rPr lang="en-US" sz="2100" dirty="0"/>
                        <a:t> 1991</a:t>
                      </a:r>
                    </a:p>
                  </a:txBody>
                  <a:tcPr marL="65638" marR="65638" marT="32819" marB="32819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lang="en-US" sz="2100" dirty="0"/>
                        <a:t>Fatigue/ Energy</a:t>
                      </a:r>
                    </a:p>
                  </a:txBody>
                  <a:tcPr marL="65638" marR="65638" marT="32819" marB="32819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lang="en-US" sz="1800" noProof="0" dirty="0"/>
                        <a:t>EQ-5D-3L+level 2 bolt-on</a:t>
                      </a:r>
                      <a:r>
                        <a:rPr lang="hu-HU" sz="1800" noProof="0" dirty="0"/>
                        <a:t> (2-level bolt-</a:t>
                      </a:r>
                      <a:r>
                        <a:rPr lang="hu-HU" sz="1800" noProof="0" dirty="0" err="1"/>
                        <a:t>on</a:t>
                      </a:r>
                      <a:r>
                        <a:rPr lang="hu-HU" sz="1800" noProof="0" dirty="0"/>
                        <a:t>)</a:t>
                      </a:r>
                      <a:r>
                        <a:rPr lang="en-US" sz="1800" noProof="0" dirty="0"/>
                        <a:t> -&gt; no change in VAS value</a:t>
                      </a:r>
                    </a:p>
                  </a:txBody>
                  <a:tcPr marL="65638" marR="65638" marT="32819" marB="32819"/>
                </a:tc>
                <a:extLst>
                  <a:ext uri="{0D108BD9-81ED-4DB2-BD59-A6C34878D82A}">
                    <a16:rowId xmlns:a16="http://schemas.microsoft.com/office/drawing/2014/main" val="913594042"/>
                  </a:ext>
                </a:extLst>
              </a:tr>
              <a:tr h="50299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100" dirty="0"/>
                        <a:t>Yang et al. 2014</a:t>
                      </a:r>
                    </a:p>
                  </a:txBody>
                  <a:tcPr marL="65638" marR="65638" marT="32819" marB="32819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lang="en-US" sz="2100" dirty="0"/>
                        <a:t>Sleep</a:t>
                      </a:r>
                    </a:p>
                  </a:txBody>
                  <a:tcPr marL="65638" marR="65638" marT="32819" marB="32819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Adding a bolt-on to the EQ-5D-3L had no sig. impact </a:t>
                      </a:r>
                      <a:r>
                        <a:rPr lang="en-GB" sz="1800" b="0" noProof="0" dirty="0">
                          <a:solidFill>
                            <a:schemeClr val="tx1"/>
                          </a:solidFill>
                        </a:rPr>
                        <a:t>on TTO values in most </a:t>
                      </a:r>
                      <a:r>
                        <a:rPr lang="en-US" sz="1800" b="0" noProof="0" dirty="0">
                          <a:solidFill>
                            <a:schemeClr val="tx1"/>
                          </a:solidFill>
                        </a:rPr>
                        <a:t>cases</a:t>
                      </a:r>
                      <a:r>
                        <a:rPr lang="hu-HU" sz="1800" b="0" dirty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5638" marR="65638" marT="32819" marB="32819"/>
                </a:tc>
                <a:extLst>
                  <a:ext uri="{0D108BD9-81ED-4DB2-BD59-A6C34878D82A}">
                    <a16:rowId xmlns:a16="http://schemas.microsoft.com/office/drawing/2014/main" val="40008856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100" dirty="0"/>
                        <a:t>Yang et al. 2015</a:t>
                      </a:r>
                    </a:p>
                  </a:txBody>
                  <a:tcPr marL="65638" marR="65638" marT="32819" marB="32819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dirty="0"/>
                        <a:t>Fatigue/ Energy</a:t>
                      </a:r>
                    </a:p>
                  </a:txBody>
                  <a:tcPr marL="65638" marR="65638" marT="32819" marB="32819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lang="en-GB" sz="1800" b="1" noProof="0" dirty="0">
                          <a:solidFill>
                            <a:schemeClr val="accent6"/>
                          </a:solidFill>
                        </a:rPr>
                        <a:t>EQ-5D-3L+level 1 bolt-on-&gt; higher TTO values, level 3 bolt-on -&gt; lower TTO values</a:t>
                      </a:r>
                    </a:p>
                  </a:txBody>
                  <a:tcPr marL="65638" marR="65638" marT="32819" marB="32819"/>
                </a:tc>
                <a:extLst>
                  <a:ext uri="{0D108BD9-81ED-4DB2-BD59-A6C34878D82A}">
                    <a16:rowId xmlns:a16="http://schemas.microsoft.com/office/drawing/2014/main" val="1460702161"/>
                  </a:ext>
                </a:extLst>
              </a:tr>
              <a:tr h="50299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100" dirty="0"/>
                        <a:t>Finch et al. 2021</a:t>
                      </a:r>
                    </a:p>
                  </a:txBody>
                  <a:tcPr marL="65638" marR="65638" marT="32819" marB="32819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lang="en-US" sz="2100" dirty="0"/>
                        <a:t>Both</a:t>
                      </a:r>
                    </a:p>
                  </a:txBody>
                  <a:tcPr marL="65638" marR="65638" marT="32819" marB="32819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lang="en-GB" sz="1800" b="1" noProof="0" dirty="0">
                          <a:solidFill>
                            <a:schemeClr val="accent6"/>
                          </a:solidFill>
                        </a:rPr>
                        <a:t>Sig. marginal effect was observed using pairwise choices. Energy had larger effect than sleep.</a:t>
                      </a:r>
                    </a:p>
                  </a:txBody>
                  <a:tcPr marL="65638" marR="65638" marT="32819" marB="32819"/>
                </a:tc>
                <a:extLst>
                  <a:ext uri="{0D108BD9-81ED-4DB2-BD59-A6C34878D82A}">
                    <a16:rowId xmlns:a16="http://schemas.microsoft.com/office/drawing/2014/main" val="1788299829"/>
                  </a:ext>
                </a:extLst>
              </a:tr>
            </a:tbl>
          </a:graphicData>
        </a:graphic>
      </p:graphicFrame>
      <p:sp>
        <p:nvSpPr>
          <p:cNvPr id="74" name="TextBox 73">
            <a:extLst>
              <a:ext uri="{FF2B5EF4-FFF2-40B4-BE49-F238E27FC236}">
                <a16:creationId xmlns:a16="http://schemas.microsoft.com/office/drawing/2014/main" id="{14B693BE-E9E6-473C-8C34-28253DC67A2B}"/>
              </a:ext>
            </a:extLst>
          </p:cNvPr>
          <p:cNvSpPr txBox="1"/>
          <p:nvPr/>
        </p:nvSpPr>
        <p:spPr>
          <a:xfrm>
            <a:off x="10347423" y="12729643"/>
            <a:ext cx="8775078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67" b="1" dirty="0">
                <a:solidFill>
                  <a:srgbClr val="7030A0"/>
                </a:solidFill>
              </a:rPr>
              <a:t>Table 3. Summary of </a:t>
            </a:r>
            <a:r>
              <a:rPr lang="hu-HU" sz="1867" b="1" dirty="0">
                <a:solidFill>
                  <a:srgbClr val="7030A0"/>
                </a:solidFill>
              </a:rPr>
              <a:t>Key </a:t>
            </a:r>
            <a:r>
              <a:rPr lang="en-US" sz="1867" b="1" dirty="0">
                <a:solidFill>
                  <a:srgbClr val="7030A0"/>
                </a:solidFill>
              </a:rPr>
              <a:t>Valuation or Preference Elicitation</a:t>
            </a:r>
            <a:r>
              <a:rPr lang="hu-HU" sz="1867" b="1" dirty="0">
                <a:solidFill>
                  <a:srgbClr val="7030A0"/>
                </a:solidFill>
              </a:rPr>
              <a:t> </a:t>
            </a:r>
            <a:r>
              <a:rPr lang="hu-HU" sz="1867" b="1" dirty="0" err="1">
                <a:solidFill>
                  <a:srgbClr val="7030A0"/>
                </a:solidFill>
              </a:rPr>
              <a:t>results</a:t>
            </a:r>
            <a:endParaRPr lang="en-US" sz="1867" b="1" dirty="0">
              <a:solidFill>
                <a:srgbClr val="7030A0"/>
              </a:solidFill>
            </a:endParaRPr>
          </a:p>
        </p:txBody>
      </p:sp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E32C4BFA-BCE8-467A-994C-6F975A1EDE25}"/>
              </a:ext>
            </a:extLst>
          </p:cNvPr>
          <p:cNvSpPr/>
          <p:nvPr/>
        </p:nvSpPr>
        <p:spPr>
          <a:xfrm>
            <a:off x="7099936" y="2921973"/>
            <a:ext cx="1449183" cy="1517155"/>
          </a:xfrm>
          <a:custGeom>
            <a:avLst/>
            <a:gdLst>
              <a:gd name="connsiteX0" fmla="*/ 271740 w 543479"/>
              <a:gd name="connsiteY0" fmla="*/ 0 h 568970"/>
              <a:gd name="connsiteX1" fmla="*/ 331984 w 543479"/>
              <a:gd name="connsiteY1" fmla="*/ 21609 h 568970"/>
              <a:gd name="connsiteX2" fmla="*/ 543479 w 543479"/>
              <a:gd name="connsiteY2" fmla="*/ 284485 h 568970"/>
              <a:gd name="connsiteX3" fmla="*/ 331984 w 543479"/>
              <a:gd name="connsiteY3" fmla="*/ 547361 h 568970"/>
              <a:gd name="connsiteX4" fmla="*/ 271740 w 543479"/>
              <a:gd name="connsiteY4" fmla="*/ 568970 h 568970"/>
              <a:gd name="connsiteX5" fmla="*/ 211495 w 543479"/>
              <a:gd name="connsiteY5" fmla="*/ 547361 h 568970"/>
              <a:gd name="connsiteX6" fmla="*/ 0 w 543479"/>
              <a:gd name="connsiteY6" fmla="*/ 284485 h 568970"/>
              <a:gd name="connsiteX7" fmla="*/ 211495 w 543479"/>
              <a:gd name="connsiteY7" fmla="*/ 21609 h 568970"/>
              <a:gd name="connsiteX8" fmla="*/ 271740 w 543479"/>
              <a:gd name="connsiteY8" fmla="*/ 0 h 568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3479" h="568970">
                <a:moveTo>
                  <a:pt x="271740" y="0"/>
                </a:moveTo>
                <a:lnTo>
                  <a:pt x="331984" y="21609"/>
                </a:lnTo>
                <a:cubicBezTo>
                  <a:pt x="459585" y="78580"/>
                  <a:pt x="543479" y="175058"/>
                  <a:pt x="543479" y="284485"/>
                </a:cubicBezTo>
                <a:cubicBezTo>
                  <a:pt x="543479" y="393913"/>
                  <a:pt x="459585" y="490390"/>
                  <a:pt x="331984" y="547361"/>
                </a:cubicBezTo>
                <a:lnTo>
                  <a:pt x="271740" y="568970"/>
                </a:lnTo>
                <a:lnTo>
                  <a:pt x="211495" y="547361"/>
                </a:lnTo>
                <a:cubicBezTo>
                  <a:pt x="83894" y="490390"/>
                  <a:pt x="0" y="393913"/>
                  <a:pt x="0" y="284485"/>
                </a:cubicBezTo>
                <a:cubicBezTo>
                  <a:pt x="0" y="175058"/>
                  <a:pt x="83894" y="78580"/>
                  <a:pt x="211495" y="21609"/>
                </a:cubicBezTo>
                <a:lnTo>
                  <a:pt x="271740" y="0"/>
                </a:lnTo>
                <a:close/>
              </a:path>
            </a:pathLst>
          </a:cu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HK" sz="12799"/>
          </a:p>
        </p:txBody>
      </p:sp>
      <p:sp>
        <p:nvSpPr>
          <p:cNvPr id="56" name="Freeform: Shape 55">
            <a:extLst>
              <a:ext uri="{FF2B5EF4-FFF2-40B4-BE49-F238E27FC236}">
                <a16:creationId xmlns:a16="http://schemas.microsoft.com/office/drawing/2014/main" id="{FF145A08-50B6-4F47-AE34-DCD83602FA28}"/>
              </a:ext>
            </a:extLst>
          </p:cNvPr>
          <p:cNvSpPr/>
          <p:nvPr/>
        </p:nvSpPr>
        <p:spPr>
          <a:xfrm>
            <a:off x="5990880" y="2835227"/>
            <a:ext cx="1833649" cy="1690647"/>
          </a:xfrm>
          <a:custGeom>
            <a:avLst/>
            <a:gdLst>
              <a:gd name="connsiteX0" fmla="*/ 479701 w 687663"/>
              <a:gd name="connsiteY0" fmla="*/ 0 h 634034"/>
              <a:gd name="connsiteX1" fmla="*/ 666422 w 687663"/>
              <a:gd name="connsiteY1" fmla="*/ 24913 h 634034"/>
              <a:gd name="connsiteX2" fmla="*/ 687663 w 687663"/>
              <a:gd name="connsiteY2" fmla="*/ 32532 h 634034"/>
              <a:gd name="connsiteX3" fmla="*/ 627418 w 687663"/>
              <a:gd name="connsiteY3" fmla="*/ 54141 h 634034"/>
              <a:gd name="connsiteX4" fmla="*/ 415923 w 687663"/>
              <a:gd name="connsiteY4" fmla="*/ 317017 h 634034"/>
              <a:gd name="connsiteX5" fmla="*/ 627418 w 687663"/>
              <a:gd name="connsiteY5" fmla="*/ 579893 h 634034"/>
              <a:gd name="connsiteX6" fmla="*/ 687663 w 687663"/>
              <a:gd name="connsiteY6" fmla="*/ 601502 h 634034"/>
              <a:gd name="connsiteX7" fmla="*/ 666422 w 687663"/>
              <a:gd name="connsiteY7" fmla="*/ 609121 h 634034"/>
              <a:gd name="connsiteX8" fmla="*/ 479701 w 687663"/>
              <a:gd name="connsiteY8" fmla="*/ 634034 h 634034"/>
              <a:gd name="connsiteX9" fmla="*/ 0 w 687663"/>
              <a:gd name="connsiteY9" fmla="*/ 317017 h 634034"/>
              <a:gd name="connsiteX10" fmla="*/ 479701 w 687663"/>
              <a:gd name="connsiteY10" fmla="*/ 0 h 6340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87663" h="634034">
                <a:moveTo>
                  <a:pt x="479701" y="0"/>
                </a:moveTo>
                <a:cubicBezTo>
                  <a:pt x="545934" y="0"/>
                  <a:pt x="609032" y="8871"/>
                  <a:pt x="666422" y="24913"/>
                </a:cubicBezTo>
                <a:lnTo>
                  <a:pt x="687663" y="32532"/>
                </a:lnTo>
                <a:lnTo>
                  <a:pt x="627418" y="54141"/>
                </a:lnTo>
                <a:cubicBezTo>
                  <a:pt x="499817" y="111112"/>
                  <a:pt x="415923" y="207590"/>
                  <a:pt x="415923" y="317017"/>
                </a:cubicBezTo>
                <a:cubicBezTo>
                  <a:pt x="415923" y="426445"/>
                  <a:pt x="499817" y="522922"/>
                  <a:pt x="627418" y="579893"/>
                </a:cubicBezTo>
                <a:lnTo>
                  <a:pt x="687663" y="601502"/>
                </a:lnTo>
                <a:lnTo>
                  <a:pt x="666422" y="609121"/>
                </a:lnTo>
                <a:cubicBezTo>
                  <a:pt x="609032" y="625163"/>
                  <a:pt x="545934" y="634034"/>
                  <a:pt x="479701" y="634034"/>
                </a:cubicBezTo>
                <a:cubicBezTo>
                  <a:pt x="214769" y="634034"/>
                  <a:pt x="0" y="492101"/>
                  <a:pt x="0" y="317017"/>
                </a:cubicBezTo>
                <a:cubicBezTo>
                  <a:pt x="0" y="141933"/>
                  <a:pt x="214769" y="0"/>
                  <a:pt x="479701" y="0"/>
                </a:cubicBezTo>
                <a:close/>
              </a:path>
            </a:pathLst>
          </a:custGeom>
          <a:ln>
            <a:solidFill>
              <a:schemeClr val="accent2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HK" sz="12799"/>
          </a:p>
        </p:txBody>
      </p:sp>
      <p:sp>
        <p:nvSpPr>
          <p:cNvPr id="55" name="Freeform: Shape 54">
            <a:extLst>
              <a:ext uri="{FF2B5EF4-FFF2-40B4-BE49-F238E27FC236}">
                <a16:creationId xmlns:a16="http://schemas.microsoft.com/office/drawing/2014/main" id="{5F3497FA-087B-443F-A885-49C6E1B57635}"/>
              </a:ext>
            </a:extLst>
          </p:cNvPr>
          <p:cNvSpPr/>
          <p:nvPr/>
        </p:nvSpPr>
        <p:spPr>
          <a:xfrm>
            <a:off x="7824522" y="2835227"/>
            <a:ext cx="1833646" cy="1690647"/>
          </a:xfrm>
          <a:custGeom>
            <a:avLst/>
            <a:gdLst>
              <a:gd name="connsiteX0" fmla="*/ 207961 w 687662"/>
              <a:gd name="connsiteY0" fmla="*/ 0 h 634034"/>
              <a:gd name="connsiteX1" fmla="*/ 687662 w 687662"/>
              <a:gd name="connsiteY1" fmla="*/ 317017 h 634034"/>
              <a:gd name="connsiteX2" fmla="*/ 207961 w 687662"/>
              <a:gd name="connsiteY2" fmla="*/ 634034 h 634034"/>
              <a:gd name="connsiteX3" fmla="*/ 21240 w 687662"/>
              <a:gd name="connsiteY3" fmla="*/ 609121 h 634034"/>
              <a:gd name="connsiteX4" fmla="*/ 0 w 687662"/>
              <a:gd name="connsiteY4" fmla="*/ 601502 h 634034"/>
              <a:gd name="connsiteX5" fmla="*/ 60244 w 687662"/>
              <a:gd name="connsiteY5" fmla="*/ 579893 h 634034"/>
              <a:gd name="connsiteX6" fmla="*/ 271739 w 687662"/>
              <a:gd name="connsiteY6" fmla="*/ 317017 h 634034"/>
              <a:gd name="connsiteX7" fmla="*/ 60244 w 687662"/>
              <a:gd name="connsiteY7" fmla="*/ 54141 h 634034"/>
              <a:gd name="connsiteX8" fmla="*/ 0 w 687662"/>
              <a:gd name="connsiteY8" fmla="*/ 32532 h 634034"/>
              <a:gd name="connsiteX9" fmla="*/ 21240 w 687662"/>
              <a:gd name="connsiteY9" fmla="*/ 24913 h 634034"/>
              <a:gd name="connsiteX10" fmla="*/ 207961 w 687662"/>
              <a:gd name="connsiteY10" fmla="*/ 0 h 6340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87662" h="634034">
                <a:moveTo>
                  <a:pt x="207961" y="0"/>
                </a:moveTo>
                <a:cubicBezTo>
                  <a:pt x="472893" y="0"/>
                  <a:pt x="687662" y="141933"/>
                  <a:pt x="687662" y="317017"/>
                </a:cubicBezTo>
                <a:cubicBezTo>
                  <a:pt x="687662" y="492101"/>
                  <a:pt x="472893" y="634034"/>
                  <a:pt x="207961" y="634034"/>
                </a:cubicBezTo>
                <a:cubicBezTo>
                  <a:pt x="141728" y="634034"/>
                  <a:pt x="78630" y="625163"/>
                  <a:pt x="21240" y="609121"/>
                </a:cubicBezTo>
                <a:lnTo>
                  <a:pt x="0" y="601502"/>
                </a:lnTo>
                <a:lnTo>
                  <a:pt x="60244" y="579893"/>
                </a:lnTo>
                <a:cubicBezTo>
                  <a:pt x="187845" y="522922"/>
                  <a:pt x="271739" y="426445"/>
                  <a:pt x="271739" y="317017"/>
                </a:cubicBezTo>
                <a:cubicBezTo>
                  <a:pt x="271739" y="207590"/>
                  <a:pt x="187845" y="111112"/>
                  <a:pt x="60244" y="54141"/>
                </a:cubicBezTo>
                <a:lnTo>
                  <a:pt x="0" y="32532"/>
                </a:lnTo>
                <a:lnTo>
                  <a:pt x="21240" y="24913"/>
                </a:lnTo>
                <a:cubicBezTo>
                  <a:pt x="78630" y="8871"/>
                  <a:pt x="141728" y="0"/>
                  <a:pt x="207961" y="0"/>
                </a:cubicBez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HK" sz="12799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12778225-9E6D-41B9-8924-99ECF9B08DA9}"/>
              </a:ext>
            </a:extLst>
          </p:cNvPr>
          <p:cNvSpPr txBox="1"/>
          <p:nvPr/>
        </p:nvSpPr>
        <p:spPr>
          <a:xfrm>
            <a:off x="7193622" y="3226413"/>
            <a:ext cx="1238831" cy="7487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33" b="1" dirty="0">
                <a:solidFill>
                  <a:schemeClr val="accent6"/>
                </a:solidFill>
              </a:rPr>
              <a:t>13</a:t>
            </a:r>
            <a:br>
              <a:rPr lang="en-US" sz="2133" b="1" dirty="0">
                <a:solidFill>
                  <a:schemeClr val="accent6"/>
                </a:solidFill>
              </a:rPr>
            </a:br>
            <a:r>
              <a:rPr lang="en-US" sz="2133" b="1" dirty="0">
                <a:solidFill>
                  <a:schemeClr val="accent6"/>
                </a:solidFill>
              </a:rPr>
              <a:t>Both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104BCAB5-9693-430E-A170-EB9DC5A886C7}"/>
              </a:ext>
            </a:extLst>
          </p:cNvPr>
          <p:cNvSpPr txBox="1"/>
          <p:nvPr/>
        </p:nvSpPr>
        <p:spPr>
          <a:xfrm>
            <a:off x="6068069" y="3184154"/>
            <a:ext cx="1238831" cy="7487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33" b="1" dirty="0">
                <a:solidFill>
                  <a:schemeClr val="accent2"/>
                </a:solidFill>
              </a:rPr>
              <a:t>5</a:t>
            </a:r>
            <a:br>
              <a:rPr lang="en-US" sz="2133" b="1" dirty="0">
                <a:solidFill>
                  <a:schemeClr val="accent2"/>
                </a:solidFill>
              </a:rPr>
            </a:br>
            <a:r>
              <a:rPr lang="en-US" sz="2133" b="1" dirty="0">
                <a:solidFill>
                  <a:schemeClr val="accent2"/>
                </a:solidFill>
              </a:rPr>
              <a:t>S</a:t>
            </a:r>
            <a:r>
              <a:rPr lang="en-HK" sz="2133" b="1" dirty="0" err="1">
                <a:solidFill>
                  <a:schemeClr val="accent2"/>
                </a:solidFill>
              </a:rPr>
              <a:t>leep</a:t>
            </a:r>
            <a:endParaRPr lang="en-US" sz="2133" b="1" dirty="0">
              <a:solidFill>
                <a:schemeClr val="accent2"/>
              </a:solidFill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0282A6A8-8014-47B0-8327-BEC7925DABDE}"/>
              </a:ext>
            </a:extLst>
          </p:cNvPr>
          <p:cNvSpPr txBox="1"/>
          <p:nvPr/>
        </p:nvSpPr>
        <p:spPr>
          <a:xfrm>
            <a:off x="8301125" y="3024146"/>
            <a:ext cx="1570919" cy="10770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33" b="1" dirty="0">
                <a:solidFill>
                  <a:schemeClr val="accent1"/>
                </a:solidFill>
              </a:rPr>
              <a:t>5</a:t>
            </a:r>
          </a:p>
          <a:p>
            <a:pPr algn="ctr"/>
            <a:r>
              <a:rPr lang="en-US" sz="2133" b="1" dirty="0">
                <a:solidFill>
                  <a:schemeClr val="accent1"/>
                </a:solidFill>
              </a:rPr>
              <a:t>Fatigue/ Energy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50402EB4-65BD-419B-8077-663F17612672}"/>
              </a:ext>
            </a:extLst>
          </p:cNvPr>
          <p:cNvSpPr txBox="1"/>
          <p:nvPr/>
        </p:nvSpPr>
        <p:spPr>
          <a:xfrm>
            <a:off x="5795604" y="4681341"/>
            <a:ext cx="4774164" cy="23899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33" dirty="0"/>
              <a:t>A</a:t>
            </a:r>
            <a:r>
              <a:rPr lang="en-HK" sz="2133" dirty="0"/>
              <a:t>mong</a:t>
            </a:r>
            <a:r>
              <a:rPr lang="zh-TW" altLang="en-US" sz="2133" dirty="0"/>
              <a:t> </a:t>
            </a:r>
            <a:r>
              <a:rPr lang="en-US" sz="2133" dirty="0"/>
              <a:t>23 publications,</a:t>
            </a:r>
          </a:p>
          <a:p>
            <a:r>
              <a:rPr lang="en-US" sz="2133" b="1" dirty="0">
                <a:solidFill>
                  <a:srgbClr val="7030A0"/>
                </a:solidFill>
              </a:rPr>
              <a:t>17 countries were involved</a:t>
            </a:r>
          </a:p>
          <a:p>
            <a:pPr marL="457171" indent="-457171">
              <a:buFont typeface="Arial" panose="020B0604020202020204" pitchFamily="34" charset="0"/>
              <a:buChar char="•"/>
            </a:pPr>
            <a:r>
              <a:rPr lang="en-US" sz="2133" dirty="0"/>
              <a:t>United Kingdom (10/23, 43.5%)</a:t>
            </a:r>
          </a:p>
          <a:p>
            <a:pPr marL="457171" indent="-457171">
              <a:buFont typeface="Arial" panose="020B0604020202020204" pitchFamily="34" charset="0"/>
              <a:buChar char="•"/>
            </a:pPr>
            <a:r>
              <a:rPr lang="en-US" sz="2133" dirty="0"/>
              <a:t>Australia (5/23, 21.7%)</a:t>
            </a:r>
          </a:p>
          <a:p>
            <a:r>
              <a:rPr lang="en-US" sz="2133" b="1" dirty="0">
                <a:solidFill>
                  <a:srgbClr val="7030A0"/>
                </a:solidFill>
              </a:rPr>
              <a:t>Language</a:t>
            </a:r>
          </a:p>
          <a:p>
            <a:pPr marL="457171" indent="-457171">
              <a:buFont typeface="Arial" panose="020B0604020202020204" pitchFamily="34" charset="0"/>
              <a:buChar char="•"/>
            </a:pPr>
            <a:r>
              <a:rPr lang="en-US" sz="2133" dirty="0"/>
              <a:t>English (13/23, 56.5%)</a:t>
            </a:r>
          </a:p>
          <a:p>
            <a:pPr marL="457171" indent="-457171">
              <a:buFont typeface="Arial" panose="020B0604020202020204" pitchFamily="34" charset="0"/>
              <a:buChar char="•"/>
            </a:pPr>
            <a:r>
              <a:rPr lang="en-US" sz="2133" dirty="0"/>
              <a:t>French (3/23, 13.0%)</a:t>
            </a:r>
          </a:p>
        </p:txBody>
      </p:sp>
      <p:graphicFrame>
        <p:nvGraphicFramePr>
          <p:cNvPr id="62" name="Table 8">
            <a:extLst>
              <a:ext uri="{FF2B5EF4-FFF2-40B4-BE49-F238E27FC236}">
                <a16:creationId xmlns:a16="http://schemas.microsoft.com/office/drawing/2014/main" id="{DA628287-0FC7-47F5-90E6-0712BF5103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5579635"/>
              </p:ext>
            </p:extLst>
          </p:nvPr>
        </p:nvGraphicFramePr>
        <p:xfrm>
          <a:off x="5636170" y="7293613"/>
          <a:ext cx="6299118" cy="245359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99118">
                  <a:extLst>
                    <a:ext uri="{9D8B030D-6E8A-4147-A177-3AD203B41FA5}">
                      <a16:colId xmlns:a16="http://schemas.microsoft.com/office/drawing/2014/main" val="300891916"/>
                    </a:ext>
                  </a:extLst>
                </a:gridCol>
              </a:tblGrid>
              <a:tr h="2453592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b="1" dirty="0">
                          <a:solidFill>
                            <a:srgbClr val="7030A0"/>
                          </a:solidFill>
                        </a:rPr>
                        <a:t>Of 8 Newly Developed Sleep Bolt-on,</a:t>
                      </a:r>
                      <a:br>
                        <a:rPr lang="en-US" sz="2100" b="1" dirty="0">
                          <a:solidFill>
                            <a:srgbClr val="7030A0"/>
                          </a:solidFill>
                        </a:rPr>
                      </a:br>
                      <a:r>
                        <a:rPr lang="en-US" sz="2100" b="1" dirty="0">
                          <a:solidFill>
                            <a:srgbClr val="7030A0"/>
                          </a:solidFill>
                        </a:rPr>
                        <a:t>Dimension Heading: 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100" b="0" dirty="0"/>
                        <a:t>‘Sleep</a:t>
                      </a:r>
                      <a:r>
                        <a:rPr lang="en-HK" sz="2100" b="0" dirty="0"/>
                        <a:t>’ (n=7) 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HK" sz="2100" b="0" dirty="0"/>
                        <a:t>‘Sleep</a:t>
                      </a:r>
                      <a:r>
                        <a:rPr lang="en-HK" sz="2100" dirty="0"/>
                        <a:t>ing</a:t>
                      </a:r>
                      <a:r>
                        <a:rPr lang="en-HK" sz="2100" b="0" dirty="0"/>
                        <a:t> Quality’ (n=1)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HK" sz="2100" b="0" dirty="0"/>
                    </a:p>
                  </a:txBody>
                  <a:tcPr marL="65638" marR="65638" marT="32819" marB="32819"/>
                </a:tc>
                <a:extLst>
                  <a:ext uri="{0D108BD9-81ED-4DB2-BD59-A6C34878D82A}">
                    <a16:rowId xmlns:a16="http://schemas.microsoft.com/office/drawing/2014/main" val="29803986"/>
                  </a:ext>
                </a:extLst>
              </a:tr>
            </a:tbl>
          </a:graphicData>
        </a:graphic>
      </p:graphicFrame>
      <p:graphicFrame>
        <p:nvGraphicFramePr>
          <p:cNvPr id="33" name="Chart 32">
            <a:extLst>
              <a:ext uri="{FF2B5EF4-FFF2-40B4-BE49-F238E27FC236}">
                <a16:creationId xmlns:a16="http://schemas.microsoft.com/office/drawing/2014/main" id="{C8FD95F6-B2C7-05E1-5C7A-3C388074691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8254187"/>
              </p:ext>
            </p:extLst>
          </p:nvPr>
        </p:nvGraphicFramePr>
        <p:xfrm>
          <a:off x="5435568" y="9370959"/>
          <a:ext cx="4581830" cy="354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9" name="TextBox 38">
            <a:extLst>
              <a:ext uri="{FF2B5EF4-FFF2-40B4-BE49-F238E27FC236}">
                <a16:creationId xmlns:a16="http://schemas.microsoft.com/office/drawing/2014/main" id="{0391D7A6-5BF2-4CC7-A7F5-410468116ACC}"/>
              </a:ext>
            </a:extLst>
          </p:cNvPr>
          <p:cNvSpPr txBox="1"/>
          <p:nvPr/>
        </p:nvSpPr>
        <p:spPr>
          <a:xfrm>
            <a:off x="5380251" y="12951331"/>
            <a:ext cx="6810962" cy="66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67" b="1" dirty="0">
                <a:solidFill>
                  <a:srgbClr val="7030A0"/>
                </a:solidFill>
              </a:rPr>
              <a:t>F</a:t>
            </a:r>
            <a:r>
              <a:rPr lang="en-HK" sz="1867" b="1" dirty="0" err="1">
                <a:solidFill>
                  <a:srgbClr val="7030A0"/>
                </a:solidFill>
              </a:rPr>
              <a:t>igure</a:t>
            </a:r>
            <a:r>
              <a:rPr lang="en-HK" sz="1867" b="1" dirty="0">
                <a:solidFill>
                  <a:srgbClr val="7030A0"/>
                </a:solidFill>
              </a:rPr>
              <a:t> 1</a:t>
            </a:r>
            <a:r>
              <a:rPr lang="en-US" sz="1867" b="1" dirty="0">
                <a:solidFill>
                  <a:srgbClr val="7030A0"/>
                </a:solidFill>
              </a:rPr>
              <a:t>. Summary of Newly Developed</a:t>
            </a:r>
            <a:br>
              <a:rPr lang="en-US" sz="1867" b="1" dirty="0">
                <a:solidFill>
                  <a:srgbClr val="7030A0"/>
                </a:solidFill>
              </a:rPr>
            </a:br>
            <a:r>
              <a:rPr lang="en-US" sz="1867" b="1" dirty="0">
                <a:solidFill>
                  <a:srgbClr val="7030A0"/>
                </a:solidFill>
              </a:rPr>
              <a:t>Fatigue/ Energy Dimension Heading</a:t>
            </a:r>
            <a:r>
              <a:rPr lang="hu-HU" sz="1867" b="1" dirty="0">
                <a:solidFill>
                  <a:srgbClr val="7030A0"/>
                </a:solidFill>
              </a:rPr>
              <a:t>s</a:t>
            </a:r>
            <a:r>
              <a:rPr lang="en-US" sz="1867" b="1" dirty="0">
                <a:solidFill>
                  <a:srgbClr val="7030A0"/>
                </a:solidFill>
              </a:rPr>
              <a:t> (n=11)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196E7411-5C60-4F64-8B35-981A2CE7CEB2}"/>
              </a:ext>
            </a:extLst>
          </p:cNvPr>
          <p:cNvSpPr txBox="1"/>
          <p:nvPr/>
        </p:nvSpPr>
        <p:spPr>
          <a:xfrm>
            <a:off x="10410140" y="9361835"/>
            <a:ext cx="7196217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67" b="1" dirty="0">
                <a:solidFill>
                  <a:srgbClr val="7030A0"/>
                </a:solidFill>
              </a:rPr>
              <a:t>Table 2. Summary of Psychometric Findings (n=14)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77FC4F76-0101-4125-9EF5-DC30F9809A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1624159"/>
              </p:ext>
            </p:extLst>
          </p:nvPr>
        </p:nvGraphicFramePr>
        <p:xfrm>
          <a:off x="10410141" y="4956084"/>
          <a:ext cx="13785824" cy="437264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6951467">
                  <a:extLst>
                    <a:ext uri="{9D8B030D-6E8A-4147-A177-3AD203B41FA5}">
                      <a16:colId xmlns:a16="http://schemas.microsoft.com/office/drawing/2014/main" val="2330111682"/>
                    </a:ext>
                  </a:extLst>
                </a:gridCol>
                <a:gridCol w="3276606">
                  <a:extLst>
                    <a:ext uri="{9D8B030D-6E8A-4147-A177-3AD203B41FA5}">
                      <a16:colId xmlns:a16="http://schemas.microsoft.com/office/drawing/2014/main" val="2534269729"/>
                    </a:ext>
                  </a:extLst>
                </a:gridCol>
                <a:gridCol w="3557751">
                  <a:extLst>
                    <a:ext uri="{9D8B030D-6E8A-4147-A177-3AD203B41FA5}">
                      <a16:colId xmlns:a16="http://schemas.microsoft.com/office/drawing/2014/main" val="770816794"/>
                    </a:ext>
                  </a:extLst>
                </a:gridCol>
              </a:tblGrid>
              <a:tr h="502312">
                <a:tc>
                  <a:txBody>
                    <a:bodyPr/>
                    <a:lstStyle/>
                    <a:p>
                      <a:endParaRPr lang="en-HK" sz="2100" b="0" dirty="0"/>
                    </a:p>
                  </a:txBody>
                  <a:tcPr marL="195371" marR="195371" marT="97687" marB="97687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HK" altLang="zh-TW" sz="2100" b="1" dirty="0"/>
                        <a:t>Sleep Dimension</a:t>
                      </a:r>
                      <a:r>
                        <a:rPr lang="en-HK" sz="2100" b="1" kern="1200" baseline="300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#</a:t>
                      </a:r>
                      <a:endParaRPr lang="en-HK" sz="36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5371" marR="195371" marT="97687" marB="97687"/>
                </a:tc>
                <a:tc>
                  <a:txBody>
                    <a:bodyPr/>
                    <a:lstStyle/>
                    <a:p>
                      <a:r>
                        <a:rPr lang="en-HK" sz="2100" b="1" dirty="0"/>
                        <a:t>Fatigue/ Energy Dimension</a:t>
                      </a:r>
                      <a:r>
                        <a:rPr lang="en-HK" sz="2100" b="1" kern="1200" baseline="300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#</a:t>
                      </a:r>
                      <a:endParaRPr lang="en-HK" sz="2100" b="1" dirty="0"/>
                    </a:p>
                  </a:txBody>
                  <a:tcPr marL="195371" marR="195371" marT="97687" marB="97687"/>
                </a:tc>
                <a:extLst>
                  <a:ext uri="{0D108BD9-81ED-4DB2-BD59-A6C34878D82A}">
                    <a16:rowId xmlns:a16="http://schemas.microsoft.com/office/drawing/2014/main" val="387168816"/>
                  </a:ext>
                </a:extLst>
              </a:tr>
              <a:tr h="502312">
                <a:tc>
                  <a:txBody>
                    <a:bodyPr/>
                    <a:lstStyle/>
                    <a:p>
                      <a:r>
                        <a:rPr lang="en-HK" sz="2100" b="0" dirty="0"/>
                        <a:t>Absolute Reduction in EQ-5D Ceiling Effect</a:t>
                      </a:r>
                    </a:p>
                  </a:txBody>
                  <a:tcPr marL="195371" marR="195371" marT="97687" marB="97687"/>
                </a:tc>
                <a:tc>
                  <a:txBody>
                    <a:bodyPr/>
                    <a:lstStyle/>
                    <a:p>
                      <a:r>
                        <a:rPr lang="en-HK" sz="2100" b="0" dirty="0"/>
                        <a:t>4.5</a:t>
                      </a:r>
                      <a:r>
                        <a:rPr lang="hu-HU" sz="2100" b="0" dirty="0"/>
                        <a:t>0</a:t>
                      </a:r>
                      <a:r>
                        <a:rPr lang="en-HK" sz="2100" b="0" dirty="0"/>
                        <a:t>-15.70%</a:t>
                      </a:r>
                    </a:p>
                  </a:txBody>
                  <a:tcPr marL="195371" marR="195371" marT="97687" marB="97687"/>
                </a:tc>
                <a:tc>
                  <a:txBody>
                    <a:bodyPr/>
                    <a:lstStyle/>
                    <a:p>
                      <a:r>
                        <a:rPr lang="en-HK" sz="2100" b="0" dirty="0"/>
                        <a:t>2.50-21.80%</a:t>
                      </a:r>
                    </a:p>
                  </a:txBody>
                  <a:tcPr marL="195371" marR="195371" marT="97687" marB="97687"/>
                </a:tc>
                <a:extLst>
                  <a:ext uri="{0D108BD9-81ED-4DB2-BD59-A6C34878D82A}">
                    <a16:rowId xmlns:a16="http://schemas.microsoft.com/office/drawing/2014/main" val="2271510090"/>
                  </a:ext>
                </a:extLst>
              </a:tr>
              <a:tr h="502312">
                <a:tc>
                  <a:txBody>
                    <a:bodyPr/>
                    <a:lstStyle/>
                    <a:p>
                      <a:r>
                        <a:rPr lang="hu-HU" sz="2100" b="0" dirty="0"/>
                        <a:t>Bolt-</a:t>
                      </a:r>
                      <a:r>
                        <a:rPr lang="hu-HU" sz="2100" b="0" dirty="0" err="1"/>
                        <a:t>on</a:t>
                      </a:r>
                      <a:r>
                        <a:rPr lang="en-HK" sz="2100" b="0" dirty="0"/>
                        <a:t> Correlation with EQ</a:t>
                      </a:r>
                      <a:r>
                        <a:rPr lang="hu-HU" sz="2100" b="0" dirty="0"/>
                        <a:t> </a:t>
                      </a:r>
                      <a:r>
                        <a:rPr lang="en-HK" sz="2100" b="0" dirty="0"/>
                        <a:t>VAS</a:t>
                      </a:r>
                    </a:p>
                  </a:txBody>
                  <a:tcPr marL="195371" marR="195371" marT="97687" marB="97687"/>
                </a:tc>
                <a:tc>
                  <a:txBody>
                    <a:bodyPr/>
                    <a:lstStyle/>
                    <a:p>
                      <a:r>
                        <a:rPr lang="en-HK" sz="2100" b="0" dirty="0"/>
                        <a:t>-0.26 </a:t>
                      </a:r>
                      <a:r>
                        <a:rPr lang="hu-HU" sz="2100" b="0" dirty="0" err="1"/>
                        <a:t>to</a:t>
                      </a:r>
                      <a:r>
                        <a:rPr lang="en-HK" sz="2100" b="0" dirty="0"/>
                        <a:t> -0.34</a:t>
                      </a:r>
                    </a:p>
                  </a:txBody>
                  <a:tcPr marL="195371" marR="195371" marT="97687" marB="97687"/>
                </a:tc>
                <a:tc>
                  <a:txBody>
                    <a:bodyPr/>
                    <a:lstStyle/>
                    <a:p>
                      <a:r>
                        <a:rPr lang="en-HK" sz="2100" b="0" dirty="0"/>
                        <a:t>-0.39 </a:t>
                      </a:r>
                      <a:r>
                        <a:rPr lang="hu-HU" sz="2100" b="0" dirty="0" err="1"/>
                        <a:t>to</a:t>
                      </a:r>
                      <a:r>
                        <a:rPr lang="en-HK" sz="2100" b="0" dirty="0"/>
                        <a:t> -0.44</a:t>
                      </a:r>
                    </a:p>
                  </a:txBody>
                  <a:tcPr marL="195371" marR="195371" marT="97687" marB="97687"/>
                </a:tc>
                <a:extLst>
                  <a:ext uri="{0D108BD9-81ED-4DB2-BD59-A6C34878D82A}">
                    <a16:rowId xmlns:a16="http://schemas.microsoft.com/office/drawing/2014/main" val="3745956345"/>
                  </a:ext>
                </a:extLst>
              </a:tr>
              <a:tr h="502312">
                <a:tc>
                  <a:txBody>
                    <a:bodyPr/>
                    <a:lstStyle/>
                    <a:p>
                      <a:r>
                        <a:rPr lang="en-HK" sz="2100" b="0" dirty="0"/>
                        <a:t>Exploratory Power on EQ</a:t>
                      </a:r>
                      <a:r>
                        <a:rPr lang="hu-HU" sz="2100" b="0" dirty="0"/>
                        <a:t> </a:t>
                      </a:r>
                      <a:r>
                        <a:rPr lang="en-HK" sz="2100" b="0" dirty="0"/>
                        <a:t>VAS by EQ-5D with bolt-on</a:t>
                      </a:r>
                      <a:r>
                        <a:rPr lang="hu-HU" sz="2100" b="0" dirty="0"/>
                        <a:t> (R²)</a:t>
                      </a:r>
                      <a:endParaRPr lang="en-HK" sz="2100" b="0" dirty="0"/>
                    </a:p>
                  </a:txBody>
                  <a:tcPr marL="195371" marR="195371" marT="97687" marB="97687"/>
                </a:tc>
                <a:tc>
                  <a:txBody>
                    <a:bodyPr/>
                    <a:lstStyle/>
                    <a:p>
                      <a:r>
                        <a:rPr lang="en-HK" sz="2100" b="0" dirty="0"/>
                        <a:t>0.23</a:t>
                      </a:r>
                      <a:r>
                        <a:rPr lang="hu-HU" sz="2100" b="0" dirty="0"/>
                        <a:t> </a:t>
                      </a:r>
                      <a:r>
                        <a:rPr lang="hu-HU" sz="2100" b="0" dirty="0" err="1"/>
                        <a:t>to</a:t>
                      </a:r>
                      <a:r>
                        <a:rPr lang="hu-HU" sz="2100" b="0" dirty="0"/>
                        <a:t> </a:t>
                      </a:r>
                      <a:r>
                        <a:rPr lang="en-HK" sz="2100" b="0" dirty="0"/>
                        <a:t>0.46</a:t>
                      </a:r>
                    </a:p>
                  </a:txBody>
                  <a:tcPr marL="195371" marR="195371" marT="97687" marB="97687"/>
                </a:tc>
                <a:tc>
                  <a:txBody>
                    <a:bodyPr/>
                    <a:lstStyle/>
                    <a:p>
                      <a:r>
                        <a:rPr lang="en-HK" sz="2100" b="0" dirty="0"/>
                        <a:t>0.18</a:t>
                      </a:r>
                      <a:r>
                        <a:rPr lang="hu-HU" sz="2100" b="0" dirty="0"/>
                        <a:t> </a:t>
                      </a:r>
                      <a:r>
                        <a:rPr lang="hu-HU" sz="2100" b="0" dirty="0" err="1"/>
                        <a:t>to</a:t>
                      </a:r>
                      <a:r>
                        <a:rPr lang="hu-HU" sz="2100" b="0" dirty="0"/>
                        <a:t> </a:t>
                      </a:r>
                      <a:r>
                        <a:rPr lang="en-HK" sz="2100" b="0" dirty="0"/>
                        <a:t>0.61 </a:t>
                      </a:r>
                    </a:p>
                  </a:txBody>
                  <a:tcPr marL="195371" marR="195371" marT="97687" marB="97687"/>
                </a:tc>
                <a:extLst>
                  <a:ext uri="{0D108BD9-81ED-4DB2-BD59-A6C34878D82A}">
                    <a16:rowId xmlns:a16="http://schemas.microsoft.com/office/drawing/2014/main" val="2038166998"/>
                  </a:ext>
                </a:extLst>
              </a:tr>
              <a:tr h="502312">
                <a:tc>
                  <a:txBody>
                    <a:bodyPr/>
                    <a:lstStyle/>
                    <a:p>
                      <a:r>
                        <a:rPr lang="en-HK" sz="2100" b="0" dirty="0"/>
                        <a:t>Convergent</a:t>
                      </a:r>
                      <a:r>
                        <a:rPr lang="zh-TW" altLang="en-US" sz="2100" b="0" dirty="0"/>
                        <a:t> </a:t>
                      </a:r>
                      <a:r>
                        <a:rPr lang="en-GB" altLang="zh-TW" sz="2100" b="0" noProof="0" dirty="0"/>
                        <a:t>Validity with external measures’ items</a:t>
                      </a:r>
                      <a:endParaRPr lang="en-GB" sz="2100" b="0" noProof="0" dirty="0"/>
                    </a:p>
                  </a:txBody>
                  <a:tcPr marL="195371" marR="195371" marT="97687" marB="97687"/>
                </a:tc>
                <a:tc>
                  <a:txBody>
                    <a:bodyPr/>
                    <a:lstStyle/>
                    <a:p>
                      <a:r>
                        <a:rPr lang="en-HK" sz="2100" b="0" dirty="0"/>
                        <a:t>|0.</a:t>
                      </a:r>
                      <a:r>
                        <a:rPr lang="hu-HU" sz="2100" b="0" dirty="0"/>
                        <a:t>47</a:t>
                      </a:r>
                      <a:r>
                        <a:rPr lang="en-HK" sz="2100" b="0" dirty="0"/>
                        <a:t>|- |0.71|</a:t>
                      </a:r>
                    </a:p>
                  </a:txBody>
                  <a:tcPr marL="195371" marR="195371" marT="97687" marB="97687"/>
                </a:tc>
                <a:tc>
                  <a:txBody>
                    <a:bodyPr/>
                    <a:lstStyle/>
                    <a:p>
                      <a:r>
                        <a:rPr lang="en-HK" sz="2100" b="0" dirty="0"/>
                        <a:t>|0.</a:t>
                      </a:r>
                      <a:r>
                        <a:rPr lang="hu-HU" sz="2100" b="0" dirty="0"/>
                        <a:t>49</a:t>
                      </a:r>
                      <a:r>
                        <a:rPr lang="en-HK" sz="2100" b="0" dirty="0"/>
                        <a:t>| - |0.76|</a:t>
                      </a:r>
                    </a:p>
                  </a:txBody>
                  <a:tcPr marL="195371" marR="195371" marT="97687" marB="97687"/>
                </a:tc>
                <a:extLst>
                  <a:ext uri="{0D108BD9-81ED-4DB2-BD59-A6C34878D82A}">
                    <a16:rowId xmlns:a16="http://schemas.microsoft.com/office/drawing/2014/main" val="4279774097"/>
                  </a:ext>
                </a:extLst>
              </a:tr>
              <a:tr h="1757332">
                <a:tc>
                  <a:txBody>
                    <a:bodyPr/>
                    <a:lstStyle/>
                    <a:p>
                      <a:r>
                        <a:rPr lang="en-HK" sz="2100" b="0" dirty="0"/>
                        <a:t>Divergent Validity with EQ-5D Dimensions</a:t>
                      </a:r>
                    </a:p>
                  </a:txBody>
                  <a:tcPr marL="195371" marR="195371" marT="97687" marB="97687"/>
                </a:tc>
                <a:tc>
                  <a:txBody>
                    <a:bodyPr/>
                    <a:lstStyle/>
                    <a:p>
                      <a:r>
                        <a:rPr lang="en-HK" sz="2100" b="0" dirty="0"/>
                        <a:t>MO: 0.20-0.36</a:t>
                      </a:r>
                    </a:p>
                    <a:p>
                      <a:r>
                        <a:rPr lang="en-HK" sz="2100" b="0" dirty="0"/>
                        <a:t>SC: 0.09-0.39</a:t>
                      </a:r>
                    </a:p>
                    <a:p>
                      <a:r>
                        <a:rPr lang="en-HK" sz="2100" b="0" dirty="0"/>
                        <a:t>UA: 0.26-0.40</a:t>
                      </a:r>
                    </a:p>
                    <a:p>
                      <a:r>
                        <a:rPr lang="en-HK" sz="2100" b="0" dirty="0"/>
                        <a:t>PD: 0.34- 0.55</a:t>
                      </a:r>
                    </a:p>
                    <a:p>
                      <a:r>
                        <a:rPr lang="en-HK" sz="2100" b="0" dirty="0"/>
                        <a:t>AD: 0.29-0.53</a:t>
                      </a:r>
                    </a:p>
                  </a:txBody>
                  <a:tcPr marL="195371" marR="195371" marT="97687" marB="97687"/>
                </a:tc>
                <a:tc>
                  <a:txBody>
                    <a:bodyPr/>
                    <a:lstStyle/>
                    <a:p>
                      <a:r>
                        <a:rPr lang="en-HK" sz="2100" b="0" dirty="0"/>
                        <a:t>MO: 0.18-0.76</a:t>
                      </a:r>
                    </a:p>
                    <a:p>
                      <a:r>
                        <a:rPr lang="en-HK" sz="2100" b="0" dirty="0"/>
                        <a:t>SC: 0.14-0.49</a:t>
                      </a:r>
                    </a:p>
                    <a:p>
                      <a:r>
                        <a:rPr lang="en-HK" sz="2100" b="0" dirty="0"/>
                        <a:t>UA: 0.28-0.62</a:t>
                      </a:r>
                    </a:p>
                    <a:p>
                      <a:r>
                        <a:rPr lang="en-HK" sz="2100" b="0" dirty="0"/>
                        <a:t>PD: 0.28- 0.54</a:t>
                      </a:r>
                    </a:p>
                    <a:p>
                      <a:r>
                        <a:rPr lang="en-HK" sz="2100" b="0" dirty="0"/>
                        <a:t>AD: 0.31- 0.62</a:t>
                      </a:r>
                    </a:p>
                  </a:txBody>
                  <a:tcPr marL="195371" marR="195371" marT="97687" marB="97687"/>
                </a:tc>
                <a:extLst>
                  <a:ext uri="{0D108BD9-81ED-4DB2-BD59-A6C34878D82A}">
                    <a16:rowId xmlns:a16="http://schemas.microsoft.com/office/drawing/2014/main" val="441671793"/>
                  </a:ext>
                </a:extLst>
              </a:tr>
            </a:tbl>
          </a:graphicData>
        </a:graphic>
      </p:graphicFrame>
      <p:graphicFrame>
        <p:nvGraphicFramePr>
          <p:cNvPr id="34" name="Table 3">
            <a:extLst>
              <a:ext uri="{FF2B5EF4-FFF2-40B4-BE49-F238E27FC236}">
                <a16:creationId xmlns:a16="http://schemas.microsoft.com/office/drawing/2014/main" id="{CA091563-DAC1-43B0-B432-46966BD506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817449"/>
              </p:ext>
            </p:extLst>
          </p:nvPr>
        </p:nvGraphicFramePr>
        <p:xfrm>
          <a:off x="10415051" y="2429451"/>
          <a:ext cx="13780914" cy="2113143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476915">
                  <a:extLst>
                    <a:ext uri="{9D8B030D-6E8A-4147-A177-3AD203B41FA5}">
                      <a16:colId xmlns:a16="http://schemas.microsoft.com/office/drawing/2014/main" val="4252178237"/>
                    </a:ext>
                  </a:extLst>
                </a:gridCol>
                <a:gridCol w="12303999">
                  <a:extLst>
                    <a:ext uri="{9D8B030D-6E8A-4147-A177-3AD203B41FA5}">
                      <a16:colId xmlns:a16="http://schemas.microsoft.com/office/drawing/2014/main" val="1885836600"/>
                    </a:ext>
                  </a:extLst>
                </a:gridCol>
              </a:tblGrid>
              <a:tr h="894022">
                <a:tc>
                  <a:txBody>
                    <a:bodyPr/>
                    <a:lstStyle/>
                    <a:p>
                      <a:r>
                        <a:rPr lang="en-HK" sz="2100" b="0" dirty="0"/>
                        <a:t>Sleep</a:t>
                      </a:r>
                    </a:p>
                  </a:txBody>
                  <a:tcPr marL="243824" marR="243824" marT="121912" marB="121912"/>
                </a:tc>
                <a:tc>
                  <a:txBody>
                    <a:bodyPr/>
                    <a:lstStyle/>
                    <a:p>
                      <a:r>
                        <a:rPr lang="en-HK" sz="2100" b="0" dirty="0"/>
                        <a:t>Atopic dermatitis, chronic urticaria, coeliac disease, insomnia disorder, multiple sclerosis, </a:t>
                      </a:r>
                      <a:r>
                        <a:rPr lang="en-HK" sz="2100" b="0" dirty="0" err="1"/>
                        <a:t>myalgic</a:t>
                      </a:r>
                      <a:r>
                        <a:rPr lang="hu-HU" sz="2100" b="0" dirty="0"/>
                        <a:t> </a:t>
                      </a:r>
                      <a:r>
                        <a:rPr lang="en-HK" sz="2100" b="0" dirty="0"/>
                        <a:t>encephalomyelitis/chronic fatigue syndrome, myasthenia gravis,</a:t>
                      </a:r>
                      <a:r>
                        <a:rPr lang="en-US" sz="2100" b="0" dirty="0"/>
                        <a:t> spinocerebellar ataxia, tuberous sclerosis</a:t>
                      </a:r>
                      <a:endParaRPr lang="en-HK" sz="2100" b="0" dirty="0"/>
                    </a:p>
                  </a:txBody>
                  <a:tcPr marL="243824" marR="243824" marT="121912" marB="121912"/>
                </a:tc>
                <a:extLst>
                  <a:ext uri="{0D108BD9-81ED-4DB2-BD59-A6C34878D82A}">
                    <a16:rowId xmlns:a16="http://schemas.microsoft.com/office/drawing/2014/main" val="771040182"/>
                  </a:ext>
                </a:extLst>
              </a:tr>
              <a:tr h="1219121">
                <a:tc>
                  <a:txBody>
                    <a:bodyPr/>
                    <a:lstStyle/>
                    <a:p>
                      <a:r>
                        <a:rPr lang="en-HK" sz="2100" dirty="0"/>
                        <a:t>Fatigue/ Energy</a:t>
                      </a:r>
                    </a:p>
                  </a:txBody>
                  <a:tcPr marL="243824" marR="243824" marT="121912" marB="121912"/>
                </a:tc>
                <a:tc>
                  <a:txBody>
                    <a:bodyPr/>
                    <a:lstStyle/>
                    <a:p>
                      <a:r>
                        <a:rPr lang="en-HK" sz="2100" dirty="0"/>
                        <a:t>Coeliac </a:t>
                      </a:r>
                      <a:r>
                        <a:rPr lang="en-US" sz="2100" noProof="0" dirty="0"/>
                        <a:t>disease, Fabry disease, hepatolenticular degeneration, homozygote familial hypercholesterolemia, Langerhans cell histiocytosis, multiple sclerosis, </a:t>
                      </a:r>
                      <a:r>
                        <a:rPr lang="en-US" sz="2100" noProof="0" dirty="0" err="1"/>
                        <a:t>myalgic</a:t>
                      </a:r>
                      <a:r>
                        <a:rPr lang="en-US" sz="2100" noProof="0" dirty="0"/>
                        <a:t> encephalomyelitis/chronic fatigue syndrome, myasthenia gravis, neuromyelitis </a:t>
                      </a:r>
                      <a:r>
                        <a:rPr lang="en-US" sz="2100" noProof="0" dirty="0" err="1"/>
                        <a:t>optica</a:t>
                      </a:r>
                      <a:r>
                        <a:rPr lang="en-US" sz="2100" noProof="0" dirty="0"/>
                        <a:t> spectrum disorders, Niemann-Pick disease, Q-fever</a:t>
                      </a:r>
                    </a:p>
                  </a:txBody>
                  <a:tcPr marL="243824" marR="243824" marT="121912" marB="121912"/>
                </a:tc>
                <a:extLst>
                  <a:ext uri="{0D108BD9-81ED-4DB2-BD59-A6C34878D82A}">
                    <a16:rowId xmlns:a16="http://schemas.microsoft.com/office/drawing/2014/main" val="3459779155"/>
                  </a:ext>
                </a:extLst>
              </a:tr>
            </a:tbl>
          </a:graphicData>
        </a:graphic>
      </p:graphicFrame>
      <p:sp>
        <p:nvSpPr>
          <p:cNvPr id="35" name="TextBox 34">
            <a:extLst>
              <a:ext uri="{FF2B5EF4-FFF2-40B4-BE49-F238E27FC236}">
                <a16:creationId xmlns:a16="http://schemas.microsoft.com/office/drawing/2014/main" id="{4DA665E3-8BED-4DE6-8247-842FCAAF1C1B}"/>
              </a:ext>
            </a:extLst>
          </p:cNvPr>
          <p:cNvSpPr txBox="1"/>
          <p:nvPr/>
        </p:nvSpPr>
        <p:spPr>
          <a:xfrm>
            <a:off x="17195776" y="9344067"/>
            <a:ext cx="7410771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HK" sz="1867" dirty="0">
                <a:solidFill>
                  <a:schemeClr val="accent3">
                    <a:lumMod val="75000"/>
                  </a:schemeClr>
                </a:solidFill>
              </a:rPr>
              <a:t>#: No known-group validity results available for relevant known groups.</a:t>
            </a:r>
            <a:endParaRPr lang="en-US" sz="1867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55300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296E15BAF57041A774F4D5316366FF" ma:contentTypeVersion="14" ma:contentTypeDescription="Create a new document." ma:contentTypeScope="" ma:versionID="5b3d31f9406923266e19a251e7e1925f">
  <xsd:schema xmlns:xsd="http://www.w3.org/2001/XMLSchema" xmlns:xs="http://www.w3.org/2001/XMLSchema" xmlns:p="http://schemas.microsoft.com/office/2006/metadata/properties" xmlns:ns2="d7e201e0-7ba1-4fd0-b022-03ac33d052c0" xmlns:ns3="e25f615b-eebd-4e2a-b1e3-b3bb6a011368" targetNamespace="http://schemas.microsoft.com/office/2006/metadata/properties" ma:root="true" ma:fieldsID="4218752b27ed29a11fa65fc7df10aeab" ns2:_="" ns3:_="">
    <xsd:import namespace="d7e201e0-7ba1-4fd0-b022-03ac33d052c0"/>
    <xsd:import namespace="e25f615b-eebd-4e2a-b1e3-b3bb6a01136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e201e0-7ba1-4fd0-b022-03ac33d052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6f72f27b-f989-48c3-999a-f20f870c1ee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5f615b-eebd-4e2a-b1e3-b3bb6a011368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d28c4e3b-88eb-4c14-8dcb-be66e22babc3}" ma:internalName="TaxCatchAll" ma:showField="CatchAllData" ma:web="e25f615b-eebd-4e2a-b1e3-b3bb6a01136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BE09348-5235-42E4-89CA-FEEEA6B137ED}"/>
</file>

<file path=customXml/itemProps2.xml><?xml version="1.0" encoding="utf-8"?>
<ds:datastoreItem xmlns:ds="http://schemas.openxmlformats.org/officeDocument/2006/customXml" ds:itemID="{22703A31-D6E0-4FC9-8105-4EB396CFDA8E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4230</TotalTime>
  <Words>815</Words>
  <Application>Microsoft Macintosh PowerPoint</Application>
  <PresentationFormat>Custom</PresentationFormat>
  <Paragraphs>83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PMingLiU</vt:lpstr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NG, Cheuk Wai</dc:creator>
  <cp:lastModifiedBy>Clement CW Ng, Dr. (SPHPC)</cp:lastModifiedBy>
  <cp:revision>89</cp:revision>
  <dcterms:created xsi:type="dcterms:W3CDTF">2023-02-09T17:01:29Z</dcterms:created>
  <dcterms:modified xsi:type="dcterms:W3CDTF">2024-07-11T13:50:46Z</dcterms:modified>
</cp:coreProperties>
</file>