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4">
  <p:sldMasterIdLst>
    <p:sldMasterId id="2147483660" r:id="rId4"/>
  </p:sldMasterIdLst>
  <p:notesMasterIdLst>
    <p:notesMasterId r:id="rId6"/>
  </p:notesMasterIdLst>
  <p:sldIdLst>
    <p:sldId id="257" r:id="rId5"/>
  </p:sldIdLst>
  <p:sldSz cx="51200050" cy="28800425"/>
  <p:notesSz cx="6858000" cy="9144000"/>
  <p:defaultTextStyle>
    <a:defPPr>
      <a:defRPr lang="en-US"/>
    </a:defPPr>
    <a:lvl1pPr marL="0" algn="l" defTabSz="2281881" rtl="0" eaLnBrk="1" latinLnBrk="0" hangingPunct="1">
      <a:defRPr sz="8982" kern="1200">
        <a:solidFill>
          <a:schemeClr val="tx1"/>
        </a:solidFill>
        <a:latin typeface="+mn-lt"/>
        <a:ea typeface="+mn-ea"/>
        <a:cs typeface="+mn-cs"/>
      </a:defRPr>
    </a:lvl1pPr>
    <a:lvl2pPr marL="2281881" algn="l" defTabSz="2281881" rtl="0" eaLnBrk="1" latinLnBrk="0" hangingPunct="1">
      <a:defRPr sz="8982" kern="1200">
        <a:solidFill>
          <a:schemeClr val="tx1"/>
        </a:solidFill>
        <a:latin typeface="+mn-lt"/>
        <a:ea typeface="+mn-ea"/>
        <a:cs typeface="+mn-cs"/>
      </a:defRPr>
    </a:lvl2pPr>
    <a:lvl3pPr marL="4563768" algn="l" defTabSz="2281881" rtl="0" eaLnBrk="1" latinLnBrk="0" hangingPunct="1">
      <a:defRPr sz="8982" kern="1200">
        <a:solidFill>
          <a:schemeClr val="tx1"/>
        </a:solidFill>
        <a:latin typeface="+mn-lt"/>
        <a:ea typeface="+mn-ea"/>
        <a:cs typeface="+mn-cs"/>
      </a:defRPr>
    </a:lvl3pPr>
    <a:lvl4pPr marL="6845648" algn="l" defTabSz="2281881" rtl="0" eaLnBrk="1" latinLnBrk="0" hangingPunct="1">
      <a:defRPr sz="8982" kern="1200">
        <a:solidFill>
          <a:schemeClr val="tx1"/>
        </a:solidFill>
        <a:latin typeface="+mn-lt"/>
        <a:ea typeface="+mn-ea"/>
        <a:cs typeface="+mn-cs"/>
      </a:defRPr>
    </a:lvl4pPr>
    <a:lvl5pPr marL="9127537" algn="l" defTabSz="2281881" rtl="0" eaLnBrk="1" latinLnBrk="0" hangingPunct="1">
      <a:defRPr sz="8982" kern="1200">
        <a:solidFill>
          <a:schemeClr val="tx1"/>
        </a:solidFill>
        <a:latin typeface="+mn-lt"/>
        <a:ea typeface="+mn-ea"/>
        <a:cs typeface="+mn-cs"/>
      </a:defRPr>
    </a:lvl5pPr>
    <a:lvl6pPr marL="11409417" algn="l" defTabSz="2281881" rtl="0" eaLnBrk="1" latinLnBrk="0" hangingPunct="1">
      <a:defRPr sz="8982" kern="1200">
        <a:solidFill>
          <a:schemeClr val="tx1"/>
        </a:solidFill>
        <a:latin typeface="+mn-lt"/>
        <a:ea typeface="+mn-ea"/>
        <a:cs typeface="+mn-cs"/>
      </a:defRPr>
    </a:lvl6pPr>
    <a:lvl7pPr marL="13691301" algn="l" defTabSz="2281881" rtl="0" eaLnBrk="1" latinLnBrk="0" hangingPunct="1">
      <a:defRPr sz="8982" kern="1200">
        <a:solidFill>
          <a:schemeClr val="tx1"/>
        </a:solidFill>
        <a:latin typeface="+mn-lt"/>
        <a:ea typeface="+mn-ea"/>
        <a:cs typeface="+mn-cs"/>
      </a:defRPr>
    </a:lvl7pPr>
    <a:lvl8pPr marL="15973185" algn="l" defTabSz="2281881" rtl="0" eaLnBrk="1" latinLnBrk="0" hangingPunct="1">
      <a:defRPr sz="8982" kern="1200">
        <a:solidFill>
          <a:schemeClr val="tx1"/>
        </a:solidFill>
        <a:latin typeface="+mn-lt"/>
        <a:ea typeface="+mn-ea"/>
        <a:cs typeface="+mn-cs"/>
      </a:defRPr>
    </a:lvl8pPr>
    <a:lvl9pPr marL="18255067" algn="l" defTabSz="2281881" rtl="0" eaLnBrk="1" latinLnBrk="0" hangingPunct="1">
      <a:defRPr sz="8982"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071" userDrawn="1">
          <p15:clr>
            <a:srgbClr val="A4A3A4"/>
          </p15:clr>
        </p15:guide>
        <p15:guide id="2" pos="16127"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FB99F40-7037-2828-DB22-788BE233C188}" name="Nance Devlin" initials="ND" userId="462ee49d582f90fd" providerId="Windows Live"/>
  <p188:author id="{61807451-931F-D3BF-A046-B563E11C0E80}" name="Ling Jie / Jeremy" initials="LJ/J" userId="S::sphclj@nus.edu.sg::bce00b8e-6127-4cda-83a8-3a2d9e12262e" providerId="AD"/>
  <p188:author id="{122E9A63-48FF-F63A-505C-F6C6DC322649}" name="Cheng Ling Jie" initials="CLJ" userId="Cheng Ling Jie" providerId="None"/>
  <p188:author id="{BFC5CECD-4F98-DD2B-EBEA-98D678B0F5E4}" name="tianxin pan" initials="tp" userId="052cd6ed3c5a53dc" providerId="Windows Live"/>
  <p188:author id="{A199D9ED-4E2A-E6DA-A810-332A52D45D7B}" name="Brendan Mulhern" initials="BM" userId="S::Brendan.Mulhern@uts.edu.au::4cc2c911-c1e7-4abd-8bb1-1fdd6436d6e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Kreimeier, Simone" initials="KS" lastIdx="7" clrIdx="0">
    <p:extLst>
      <p:ext uri="{19B8F6BF-5375-455C-9EA6-DF929625EA0E}">
        <p15:presenceInfo xmlns:p15="http://schemas.microsoft.com/office/powerpoint/2012/main" userId="S-1-5-21-283016044-3387516373-1648638545-30169" providerId="AD"/>
      </p:ext>
    </p:extLst>
  </p:cmAuthor>
  <p:cmAuthor id="2" name="Ling Jie / Jeremy" initials="LJ/J" lastIdx="10" clrIdx="1">
    <p:extLst>
      <p:ext uri="{19B8F6BF-5375-455C-9EA6-DF929625EA0E}">
        <p15:presenceInfo xmlns:p15="http://schemas.microsoft.com/office/powerpoint/2012/main" userId="S::sphclj@nus.edu.sg::bce00b8e-6127-4cda-83a8-3a2d9e12262e" providerId="AD"/>
      </p:ext>
    </p:extLst>
  </p:cmAuthor>
  <p:cmAuthor id="3" name="Michael Herdman" initials="MH" lastIdx="7" clrIdx="2">
    <p:extLst>
      <p:ext uri="{19B8F6BF-5375-455C-9EA6-DF929625EA0E}">
        <p15:presenceInfo xmlns:p15="http://schemas.microsoft.com/office/powerpoint/2012/main" userId="bbf0bae7e5f6ac1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3F99"/>
    <a:srgbClr val="430699"/>
    <a:srgbClr val="FFFFFF"/>
    <a:srgbClr val="EF7C02"/>
    <a:srgbClr val="1F66B1"/>
    <a:srgbClr val="3F8ADD"/>
    <a:srgbClr val="B4D2F2"/>
    <a:srgbClr val="FEB96E"/>
    <a:srgbClr val="A3C7EF"/>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浅色样式 2 - 强调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05" autoAdjust="0"/>
    <p:restoredTop sz="95655" autoAdjust="0"/>
  </p:normalViewPr>
  <p:slideViewPr>
    <p:cSldViewPr snapToObjects="1">
      <p:cViewPr varScale="1">
        <p:scale>
          <a:sx n="25" d="100"/>
          <a:sy n="25" d="100"/>
        </p:scale>
        <p:origin x="1284" y="18"/>
      </p:cViewPr>
      <p:guideLst>
        <p:guide orient="horz" pos="9071"/>
        <p:guide pos="16127"/>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3D55ADF-2FAE-B64E-B4E2-F04686D2D4EE}" type="datetimeFigureOut">
              <a:rPr lang="en-US" smtClean="0"/>
              <a:t>7/11/2024</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037AD2-DFEE-9F4C-8BBC-4200231E16B0}" type="slidenum">
              <a:rPr lang="en-US" smtClean="0"/>
              <a:t>‹#›</a:t>
            </a:fld>
            <a:endParaRPr lang="en-US"/>
          </a:p>
        </p:txBody>
      </p:sp>
    </p:spTree>
    <p:extLst>
      <p:ext uri="{BB962C8B-B14F-4D97-AF65-F5344CB8AC3E}">
        <p14:creationId xmlns:p14="http://schemas.microsoft.com/office/powerpoint/2010/main" val="2358751882"/>
      </p:ext>
    </p:extLst>
  </p:cSld>
  <p:clrMap bg1="lt1" tx1="dk1" bg2="lt2" tx2="dk2" accent1="accent1" accent2="accent2" accent3="accent3" accent4="accent4" accent5="accent5" accent6="accent6" hlink="hlink" folHlink="folHlink"/>
  <p:notesStyle>
    <a:lvl1pPr marL="0" algn="l" defTabSz="410651" rtl="0" eaLnBrk="1" latinLnBrk="0" hangingPunct="1">
      <a:defRPr sz="1078" kern="1200">
        <a:solidFill>
          <a:schemeClr val="tx1"/>
        </a:solidFill>
        <a:latin typeface="+mn-lt"/>
        <a:ea typeface="+mn-ea"/>
        <a:cs typeface="+mn-cs"/>
      </a:defRPr>
    </a:lvl1pPr>
    <a:lvl2pPr marL="410651" algn="l" defTabSz="410651" rtl="0" eaLnBrk="1" latinLnBrk="0" hangingPunct="1">
      <a:defRPr sz="1078" kern="1200">
        <a:solidFill>
          <a:schemeClr val="tx1"/>
        </a:solidFill>
        <a:latin typeface="+mn-lt"/>
        <a:ea typeface="+mn-ea"/>
        <a:cs typeface="+mn-cs"/>
      </a:defRPr>
    </a:lvl2pPr>
    <a:lvl3pPr marL="821302" algn="l" defTabSz="410651" rtl="0" eaLnBrk="1" latinLnBrk="0" hangingPunct="1">
      <a:defRPr sz="1078" kern="1200">
        <a:solidFill>
          <a:schemeClr val="tx1"/>
        </a:solidFill>
        <a:latin typeface="+mn-lt"/>
        <a:ea typeface="+mn-ea"/>
        <a:cs typeface="+mn-cs"/>
      </a:defRPr>
    </a:lvl3pPr>
    <a:lvl4pPr marL="1231950" algn="l" defTabSz="410651" rtl="0" eaLnBrk="1" latinLnBrk="0" hangingPunct="1">
      <a:defRPr sz="1078" kern="1200">
        <a:solidFill>
          <a:schemeClr val="tx1"/>
        </a:solidFill>
        <a:latin typeface="+mn-lt"/>
        <a:ea typeface="+mn-ea"/>
        <a:cs typeface="+mn-cs"/>
      </a:defRPr>
    </a:lvl4pPr>
    <a:lvl5pPr marL="1642600" algn="l" defTabSz="410651" rtl="0" eaLnBrk="1" latinLnBrk="0" hangingPunct="1">
      <a:defRPr sz="1078" kern="1200">
        <a:solidFill>
          <a:schemeClr val="tx1"/>
        </a:solidFill>
        <a:latin typeface="+mn-lt"/>
        <a:ea typeface="+mn-ea"/>
        <a:cs typeface="+mn-cs"/>
      </a:defRPr>
    </a:lvl5pPr>
    <a:lvl6pPr marL="2053251" algn="l" defTabSz="410651" rtl="0" eaLnBrk="1" latinLnBrk="0" hangingPunct="1">
      <a:defRPr sz="1078" kern="1200">
        <a:solidFill>
          <a:schemeClr val="tx1"/>
        </a:solidFill>
        <a:latin typeface="+mn-lt"/>
        <a:ea typeface="+mn-ea"/>
        <a:cs typeface="+mn-cs"/>
      </a:defRPr>
    </a:lvl6pPr>
    <a:lvl7pPr marL="2463902" algn="l" defTabSz="410651" rtl="0" eaLnBrk="1" latinLnBrk="0" hangingPunct="1">
      <a:defRPr sz="1078" kern="1200">
        <a:solidFill>
          <a:schemeClr val="tx1"/>
        </a:solidFill>
        <a:latin typeface="+mn-lt"/>
        <a:ea typeface="+mn-ea"/>
        <a:cs typeface="+mn-cs"/>
      </a:defRPr>
    </a:lvl7pPr>
    <a:lvl8pPr marL="2874552" algn="l" defTabSz="410651" rtl="0" eaLnBrk="1" latinLnBrk="0" hangingPunct="1">
      <a:defRPr sz="1078" kern="1200">
        <a:solidFill>
          <a:schemeClr val="tx1"/>
        </a:solidFill>
        <a:latin typeface="+mn-lt"/>
        <a:ea typeface="+mn-ea"/>
        <a:cs typeface="+mn-cs"/>
      </a:defRPr>
    </a:lvl8pPr>
    <a:lvl9pPr marL="3285203" algn="l" defTabSz="410651" rtl="0" eaLnBrk="1" latinLnBrk="0" hangingPunct="1">
      <a:defRPr sz="107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2588" y="685800"/>
            <a:ext cx="6092825" cy="3429000"/>
          </a:xfrm>
        </p:spPr>
      </p:sp>
      <p:sp>
        <p:nvSpPr>
          <p:cNvPr id="3" name="Notes Placeholder 2"/>
          <p:cNvSpPr>
            <a:spLocks noGrp="1"/>
          </p:cNvSpPr>
          <p:nvPr>
            <p:ph type="body" idx="1"/>
          </p:nvPr>
        </p:nvSpPr>
        <p:spPr/>
        <p:txBody>
          <a:bodyPr/>
          <a:lstStyle/>
          <a:p>
            <a:pPr marL="0" marR="0" lvl="0" indent="0" algn="l" defTabSz="410651" rtl="0" eaLnBrk="1" fontAlgn="auto" latinLnBrk="0" hangingPunct="1">
              <a:lnSpc>
                <a:spcPct val="100000"/>
              </a:lnSpc>
              <a:spcBef>
                <a:spcPts val="0"/>
              </a:spcBef>
              <a:spcAft>
                <a:spcPts val="0"/>
              </a:spcAft>
              <a:buClrTx/>
              <a:buSzTx/>
              <a:buFontTx/>
              <a:buNone/>
              <a:tabLst/>
              <a:defRPr/>
            </a:pPr>
            <a:endParaRPr lang="en-US"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43037AD2-DFEE-9F4C-8BBC-4200231E16B0}" type="slidenum">
              <a:rPr lang="en-US" smtClean="0"/>
              <a:t>1</a:t>
            </a:fld>
            <a:endParaRPr lang="en-US"/>
          </a:p>
        </p:txBody>
      </p:sp>
    </p:spTree>
    <p:extLst>
      <p:ext uri="{BB962C8B-B14F-4D97-AF65-F5344CB8AC3E}">
        <p14:creationId xmlns:p14="http://schemas.microsoft.com/office/powerpoint/2010/main" val="3754964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004" y="8946803"/>
            <a:ext cx="43520043" cy="6173425"/>
          </a:xfrm>
        </p:spPr>
        <p:txBody>
          <a:bodyPr/>
          <a:lstStyle/>
          <a:p>
            <a:r>
              <a:rPr lang="en-US"/>
              <a:t>Click to edit Master title style</a:t>
            </a:r>
          </a:p>
        </p:txBody>
      </p:sp>
      <p:sp>
        <p:nvSpPr>
          <p:cNvPr id="3" name="Subtitle 2"/>
          <p:cNvSpPr>
            <a:spLocks noGrp="1"/>
          </p:cNvSpPr>
          <p:nvPr>
            <p:ph type="subTitle" idx="1"/>
          </p:nvPr>
        </p:nvSpPr>
        <p:spPr>
          <a:xfrm>
            <a:off x="7680009" y="16320242"/>
            <a:ext cx="35840034" cy="7360108"/>
          </a:xfrm>
        </p:spPr>
        <p:txBody>
          <a:bodyPr/>
          <a:lstStyle>
            <a:lvl1pPr marL="0" indent="0" algn="ctr">
              <a:buNone/>
              <a:defRPr>
                <a:solidFill>
                  <a:schemeClr val="tx1">
                    <a:tint val="75000"/>
                  </a:schemeClr>
                </a:solidFill>
              </a:defRPr>
            </a:lvl1pPr>
            <a:lvl2pPr marL="1507830" indent="0" algn="ctr">
              <a:buNone/>
              <a:defRPr>
                <a:solidFill>
                  <a:schemeClr val="tx1">
                    <a:tint val="75000"/>
                  </a:schemeClr>
                </a:solidFill>
              </a:defRPr>
            </a:lvl2pPr>
            <a:lvl3pPr marL="3015658" indent="0" algn="ctr">
              <a:buNone/>
              <a:defRPr>
                <a:solidFill>
                  <a:schemeClr val="tx1">
                    <a:tint val="75000"/>
                  </a:schemeClr>
                </a:solidFill>
              </a:defRPr>
            </a:lvl3pPr>
            <a:lvl4pPr marL="4523489" indent="0" algn="ctr">
              <a:buNone/>
              <a:defRPr>
                <a:solidFill>
                  <a:schemeClr val="tx1">
                    <a:tint val="75000"/>
                  </a:schemeClr>
                </a:solidFill>
              </a:defRPr>
            </a:lvl4pPr>
            <a:lvl5pPr marL="6031319" indent="0" algn="ctr">
              <a:buNone/>
              <a:defRPr>
                <a:solidFill>
                  <a:schemeClr val="tx1">
                    <a:tint val="75000"/>
                  </a:schemeClr>
                </a:solidFill>
              </a:defRPr>
            </a:lvl5pPr>
            <a:lvl6pPr marL="7539148" indent="0" algn="ctr">
              <a:buNone/>
              <a:defRPr>
                <a:solidFill>
                  <a:schemeClr val="tx1">
                    <a:tint val="75000"/>
                  </a:schemeClr>
                </a:solidFill>
              </a:defRPr>
            </a:lvl6pPr>
            <a:lvl7pPr marL="9046978" indent="0" algn="ctr">
              <a:buNone/>
              <a:defRPr>
                <a:solidFill>
                  <a:schemeClr val="tx1">
                    <a:tint val="75000"/>
                  </a:schemeClr>
                </a:solidFill>
              </a:defRPr>
            </a:lvl7pPr>
            <a:lvl8pPr marL="10554807" indent="0" algn="ctr">
              <a:buNone/>
              <a:defRPr>
                <a:solidFill>
                  <a:schemeClr val="tx1">
                    <a:tint val="75000"/>
                  </a:schemeClr>
                </a:solidFill>
              </a:defRPr>
            </a:lvl8pPr>
            <a:lvl9pPr marL="12062637"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D63F68E-A82E-724F-9348-B3EDD78E4171}" type="datetimeFigureOut">
              <a:rPr lang="en-US" smtClean="0"/>
              <a:t>7/11/2024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8285C-BFDA-C249-A9CF-73743D2EE772}" type="slidenum">
              <a:rPr lang="en-US" smtClean="0"/>
              <a:t>‹#›</a:t>
            </a:fld>
            <a:endParaRPr lang="en-US"/>
          </a:p>
        </p:txBody>
      </p:sp>
    </p:spTree>
    <p:extLst>
      <p:ext uri="{BB962C8B-B14F-4D97-AF65-F5344CB8AC3E}">
        <p14:creationId xmlns:p14="http://schemas.microsoft.com/office/powerpoint/2010/main" val="42351579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63F68E-A82E-724F-9348-B3EDD78E4171}" type="datetimeFigureOut">
              <a:rPr lang="en-US" smtClean="0"/>
              <a:t>7/11/2024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8285C-BFDA-C249-A9CF-73743D2EE772}" type="slidenum">
              <a:rPr lang="en-US" smtClean="0"/>
              <a:t>‹#›</a:t>
            </a:fld>
            <a:endParaRPr lang="en-US"/>
          </a:p>
        </p:txBody>
      </p:sp>
    </p:spTree>
    <p:extLst>
      <p:ext uri="{BB962C8B-B14F-4D97-AF65-F5344CB8AC3E}">
        <p14:creationId xmlns:p14="http://schemas.microsoft.com/office/powerpoint/2010/main" val="2911907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120038" y="1153354"/>
            <a:ext cx="11520011" cy="24573696"/>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60003" y="1153354"/>
            <a:ext cx="33706700" cy="245736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63F68E-A82E-724F-9348-B3EDD78E4171}" type="datetimeFigureOut">
              <a:rPr lang="en-US" smtClean="0"/>
              <a:t>7/11/2024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8285C-BFDA-C249-A9CF-73743D2EE772}" type="slidenum">
              <a:rPr lang="en-US" smtClean="0"/>
              <a:t>‹#›</a:t>
            </a:fld>
            <a:endParaRPr lang="en-US"/>
          </a:p>
        </p:txBody>
      </p:sp>
    </p:spTree>
    <p:extLst>
      <p:ext uri="{BB962C8B-B14F-4D97-AF65-F5344CB8AC3E}">
        <p14:creationId xmlns:p14="http://schemas.microsoft.com/office/powerpoint/2010/main" val="2100644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63F68E-A82E-724F-9348-B3EDD78E4171}" type="datetimeFigureOut">
              <a:rPr lang="en-US" smtClean="0"/>
              <a:t>7/11/2024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8285C-BFDA-C249-A9CF-73743D2EE772}" type="slidenum">
              <a:rPr lang="en-US" smtClean="0"/>
              <a:t>‹#›</a:t>
            </a:fld>
            <a:endParaRPr lang="en-US"/>
          </a:p>
        </p:txBody>
      </p:sp>
    </p:spTree>
    <p:extLst>
      <p:ext uri="{BB962C8B-B14F-4D97-AF65-F5344CB8AC3E}">
        <p14:creationId xmlns:p14="http://schemas.microsoft.com/office/powerpoint/2010/main" val="1683195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451" y="18506944"/>
            <a:ext cx="43520043" cy="5720084"/>
          </a:xfrm>
        </p:spPr>
        <p:txBody>
          <a:bodyPr anchor="t"/>
          <a:lstStyle>
            <a:lvl1pPr algn="l">
              <a:defRPr sz="13174" b="1" cap="all"/>
            </a:lvl1pPr>
          </a:lstStyle>
          <a:p>
            <a:r>
              <a:rPr lang="en-US"/>
              <a:t>Click to edit Master title style</a:t>
            </a:r>
          </a:p>
        </p:txBody>
      </p:sp>
      <p:sp>
        <p:nvSpPr>
          <p:cNvPr id="3" name="Text Placeholder 2"/>
          <p:cNvSpPr>
            <a:spLocks noGrp="1"/>
          </p:cNvSpPr>
          <p:nvPr>
            <p:ph type="body" idx="1"/>
          </p:nvPr>
        </p:nvSpPr>
        <p:spPr>
          <a:xfrm>
            <a:off x="4044451" y="12206852"/>
            <a:ext cx="43520043" cy="6300090"/>
          </a:xfrm>
        </p:spPr>
        <p:txBody>
          <a:bodyPr anchor="b"/>
          <a:lstStyle>
            <a:lvl1pPr marL="0" indent="0">
              <a:buNone/>
              <a:defRPr sz="6587">
                <a:solidFill>
                  <a:schemeClr val="tx1">
                    <a:tint val="75000"/>
                  </a:schemeClr>
                </a:solidFill>
              </a:defRPr>
            </a:lvl1pPr>
            <a:lvl2pPr marL="1507830" indent="0">
              <a:buNone/>
              <a:defRPr sz="5934">
                <a:solidFill>
                  <a:schemeClr val="tx1">
                    <a:tint val="75000"/>
                  </a:schemeClr>
                </a:solidFill>
              </a:defRPr>
            </a:lvl2pPr>
            <a:lvl3pPr marL="3015658" indent="0">
              <a:buNone/>
              <a:defRPr sz="5281">
                <a:solidFill>
                  <a:schemeClr val="tx1">
                    <a:tint val="75000"/>
                  </a:schemeClr>
                </a:solidFill>
              </a:defRPr>
            </a:lvl3pPr>
            <a:lvl4pPr marL="4523489" indent="0">
              <a:buNone/>
              <a:defRPr sz="4628">
                <a:solidFill>
                  <a:schemeClr val="tx1">
                    <a:tint val="75000"/>
                  </a:schemeClr>
                </a:solidFill>
              </a:defRPr>
            </a:lvl4pPr>
            <a:lvl5pPr marL="6031319" indent="0">
              <a:buNone/>
              <a:defRPr sz="4628">
                <a:solidFill>
                  <a:schemeClr val="tx1">
                    <a:tint val="75000"/>
                  </a:schemeClr>
                </a:solidFill>
              </a:defRPr>
            </a:lvl5pPr>
            <a:lvl6pPr marL="7539148" indent="0">
              <a:buNone/>
              <a:defRPr sz="4628">
                <a:solidFill>
                  <a:schemeClr val="tx1">
                    <a:tint val="75000"/>
                  </a:schemeClr>
                </a:solidFill>
              </a:defRPr>
            </a:lvl6pPr>
            <a:lvl7pPr marL="9046978" indent="0">
              <a:buNone/>
              <a:defRPr sz="4628">
                <a:solidFill>
                  <a:schemeClr val="tx1">
                    <a:tint val="75000"/>
                  </a:schemeClr>
                </a:solidFill>
              </a:defRPr>
            </a:lvl7pPr>
            <a:lvl8pPr marL="10554807" indent="0">
              <a:buNone/>
              <a:defRPr sz="4628">
                <a:solidFill>
                  <a:schemeClr val="tx1">
                    <a:tint val="75000"/>
                  </a:schemeClr>
                </a:solidFill>
              </a:defRPr>
            </a:lvl8pPr>
            <a:lvl9pPr marL="12062637" indent="0">
              <a:buNone/>
              <a:defRPr sz="462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63F68E-A82E-724F-9348-B3EDD78E4171}" type="datetimeFigureOut">
              <a:rPr lang="en-US" smtClean="0"/>
              <a:t>7/11/2024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8285C-BFDA-C249-A9CF-73743D2EE772}" type="slidenum">
              <a:rPr lang="en-US" smtClean="0"/>
              <a:t>‹#›</a:t>
            </a:fld>
            <a:endParaRPr lang="en-US"/>
          </a:p>
        </p:txBody>
      </p:sp>
    </p:spTree>
    <p:extLst>
      <p:ext uri="{BB962C8B-B14F-4D97-AF65-F5344CB8AC3E}">
        <p14:creationId xmlns:p14="http://schemas.microsoft.com/office/powerpoint/2010/main" val="388471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60005" y="6720102"/>
            <a:ext cx="22613354" cy="19006949"/>
          </a:xfrm>
        </p:spPr>
        <p:txBody>
          <a:bodyPr/>
          <a:lstStyle>
            <a:lvl1pPr>
              <a:defRPr sz="9257"/>
            </a:lvl1pPr>
            <a:lvl2pPr>
              <a:defRPr sz="7893"/>
            </a:lvl2pPr>
            <a:lvl3pPr>
              <a:defRPr sz="6587"/>
            </a:lvl3pPr>
            <a:lvl4pPr>
              <a:defRPr sz="5934"/>
            </a:lvl4pPr>
            <a:lvl5pPr>
              <a:defRPr sz="5934"/>
            </a:lvl5pPr>
            <a:lvl6pPr>
              <a:defRPr sz="5934"/>
            </a:lvl6pPr>
            <a:lvl7pPr>
              <a:defRPr sz="5934"/>
            </a:lvl7pPr>
            <a:lvl8pPr>
              <a:defRPr sz="5934"/>
            </a:lvl8pPr>
            <a:lvl9pPr>
              <a:defRPr sz="593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6026693" y="6720102"/>
            <a:ext cx="22613354" cy="19006949"/>
          </a:xfrm>
        </p:spPr>
        <p:txBody>
          <a:bodyPr/>
          <a:lstStyle>
            <a:lvl1pPr>
              <a:defRPr sz="9257"/>
            </a:lvl1pPr>
            <a:lvl2pPr>
              <a:defRPr sz="7893"/>
            </a:lvl2pPr>
            <a:lvl3pPr>
              <a:defRPr sz="6587"/>
            </a:lvl3pPr>
            <a:lvl4pPr>
              <a:defRPr sz="5934"/>
            </a:lvl4pPr>
            <a:lvl5pPr>
              <a:defRPr sz="5934"/>
            </a:lvl5pPr>
            <a:lvl6pPr>
              <a:defRPr sz="5934"/>
            </a:lvl6pPr>
            <a:lvl7pPr>
              <a:defRPr sz="5934"/>
            </a:lvl7pPr>
            <a:lvl8pPr>
              <a:defRPr sz="5934"/>
            </a:lvl8pPr>
            <a:lvl9pPr>
              <a:defRPr sz="593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D63F68E-A82E-724F-9348-B3EDD78E4171}" type="datetimeFigureOut">
              <a:rPr lang="en-US" smtClean="0"/>
              <a:t>7/11/2024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78285C-BFDA-C249-A9CF-73743D2EE772}" type="slidenum">
              <a:rPr lang="en-US" smtClean="0"/>
              <a:t>‹#›</a:t>
            </a:fld>
            <a:endParaRPr lang="en-US"/>
          </a:p>
        </p:txBody>
      </p:sp>
    </p:spTree>
    <p:extLst>
      <p:ext uri="{BB962C8B-B14F-4D97-AF65-F5344CB8AC3E}">
        <p14:creationId xmlns:p14="http://schemas.microsoft.com/office/powerpoint/2010/main" val="4283375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003" y="6446766"/>
            <a:ext cx="22622247" cy="2686704"/>
          </a:xfrm>
        </p:spPr>
        <p:txBody>
          <a:bodyPr anchor="b"/>
          <a:lstStyle>
            <a:lvl1pPr marL="0" indent="0">
              <a:buNone/>
              <a:defRPr sz="7893" b="1"/>
            </a:lvl1pPr>
            <a:lvl2pPr marL="1507830" indent="0">
              <a:buNone/>
              <a:defRPr sz="6587" b="1"/>
            </a:lvl2pPr>
            <a:lvl3pPr marL="3015658" indent="0">
              <a:buNone/>
              <a:defRPr sz="5934" b="1"/>
            </a:lvl3pPr>
            <a:lvl4pPr marL="4523489" indent="0">
              <a:buNone/>
              <a:defRPr sz="5281" b="1"/>
            </a:lvl4pPr>
            <a:lvl5pPr marL="6031319" indent="0">
              <a:buNone/>
              <a:defRPr sz="5281" b="1"/>
            </a:lvl5pPr>
            <a:lvl6pPr marL="7539148" indent="0">
              <a:buNone/>
              <a:defRPr sz="5281" b="1"/>
            </a:lvl6pPr>
            <a:lvl7pPr marL="9046978" indent="0">
              <a:buNone/>
              <a:defRPr sz="5281" b="1"/>
            </a:lvl7pPr>
            <a:lvl8pPr marL="10554807" indent="0">
              <a:buNone/>
              <a:defRPr sz="5281" b="1"/>
            </a:lvl8pPr>
            <a:lvl9pPr marL="12062637" indent="0">
              <a:buNone/>
              <a:defRPr sz="5281" b="1"/>
            </a:lvl9pPr>
          </a:lstStyle>
          <a:p>
            <a:pPr lvl="0"/>
            <a:r>
              <a:rPr lang="en-US"/>
              <a:t>Click to edit Master text styles</a:t>
            </a:r>
          </a:p>
        </p:txBody>
      </p:sp>
      <p:sp>
        <p:nvSpPr>
          <p:cNvPr id="4" name="Content Placeholder 3"/>
          <p:cNvSpPr>
            <a:spLocks noGrp="1"/>
          </p:cNvSpPr>
          <p:nvPr>
            <p:ph sz="half" idx="2"/>
          </p:nvPr>
        </p:nvSpPr>
        <p:spPr>
          <a:xfrm>
            <a:off x="2560003" y="9133469"/>
            <a:ext cx="22622247" cy="16593581"/>
          </a:xfrm>
        </p:spPr>
        <p:txBody>
          <a:bodyPr/>
          <a:lstStyle>
            <a:lvl1pPr>
              <a:defRPr sz="7893"/>
            </a:lvl1pPr>
            <a:lvl2pPr>
              <a:defRPr sz="6587"/>
            </a:lvl2pPr>
            <a:lvl3pPr>
              <a:defRPr sz="5934"/>
            </a:lvl3pPr>
            <a:lvl4pPr>
              <a:defRPr sz="5281"/>
            </a:lvl4pPr>
            <a:lvl5pPr>
              <a:defRPr sz="5281"/>
            </a:lvl5pPr>
            <a:lvl6pPr>
              <a:defRPr sz="5281"/>
            </a:lvl6pPr>
            <a:lvl7pPr>
              <a:defRPr sz="5281"/>
            </a:lvl7pPr>
            <a:lvl8pPr>
              <a:defRPr sz="5281"/>
            </a:lvl8pPr>
            <a:lvl9pPr>
              <a:defRPr sz="528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08919" y="6446766"/>
            <a:ext cx="22631132" cy="2686704"/>
          </a:xfrm>
        </p:spPr>
        <p:txBody>
          <a:bodyPr anchor="b"/>
          <a:lstStyle>
            <a:lvl1pPr marL="0" indent="0">
              <a:buNone/>
              <a:defRPr sz="7893" b="1"/>
            </a:lvl1pPr>
            <a:lvl2pPr marL="1507830" indent="0">
              <a:buNone/>
              <a:defRPr sz="6587" b="1"/>
            </a:lvl2pPr>
            <a:lvl3pPr marL="3015658" indent="0">
              <a:buNone/>
              <a:defRPr sz="5934" b="1"/>
            </a:lvl3pPr>
            <a:lvl4pPr marL="4523489" indent="0">
              <a:buNone/>
              <a:defRPr sz="5281" b="1"/>
            </a:lvl4pPr>
            <a:lvl5pPr marL="6031319" indent="0">
              <a:buNone/>
              <a:defRPr sz="5281" b="1"/>
            </a:lvl5pPr>
            <a:lvl6pPr marL="7539148" indent="0">
              <a:buNone/>
              <a:defRPr sz="5281" b="1"/>
            </a:lvl6pPr>
            <a:lvl7pPr marL="9046978" indent="0">
              <a:buNone/>
              <a:defRPr sz="5281" b="1"/>
            </a:lvl7pPr>
            <a:lvl8pPr marL="10554807" indent="0">
              <a:buNone/>
              <a:defRPr sz="5281" b="1"/>
            </a:lvl8pPr>
            <a:lvl9pPr marL="12062637" indent="0">
              <a:buNone/>
              <a:defRPr sz="5281" b="1"/>
            </a:lvl9pPr>
          </a:lstStyle>
          <a:p>
            <a:pPr lvl="0"/>
            <a:r>
              <a:rPr lang="en-US"/>
              <a:t>Click to edit Master text styles</a:t>
            </a:r>
          </a:p>
        </p:txBody>
      </p:sp>
      <p:sp>
        <p:nvSpPr>
          <p:cNvPr id="6" name="Content Placeholder 5"/>
          <p:cNvSpPr>
            <a:spLocks noGrp="1"/>
          </p:cNvSpPr>
          <p:nvPr>
            <p:ph sz="quarter" idx="4"/>
          </p:nvPr>
        </p:nvSpPr>
        <p:spPr>
          <a:xfrm>
            <a:off x="26008919" y="9133469"/>
            <a:ext cx="22631132" cy="16593581"/>
          </a:xfrm>
        </p:spPr>
        <p:txBody>
          <a:bodyPr/>
          <a:lstStyle>
            <a:lvl1pPr>
              <a:defRPr sz="7893"/>
            </a:lvl1pPr>
            <a:lvl2pPr>
              <a:defRPr sz="6587"/>
            </a:lvl2pPr>
            <a:lvl3pPr>
              <a:defRPr sz="5934"/>
            </a:lvl3pPr>
            <a:lvl4pPr>
              <a:defRPr sz="5281"/>
            </a:lvl4pPr>
            <a:lvl5pPr>
              <a:defRPr sz="5281"/>
            </a:lvl5pPr>
            <a:lvl6pPr>
              <a:defRPr sz="5281"/>
            </a:lvl6pPr>
            <a:lvl7pPr>
              <a:defRPr sz="5281"/>
            </a:lvl7pPr>
            <a:lvl8pPr>
              <a:defRPr sz="5281"/>
            </a:lvl8pPr>
            <a:lvl9pPr>
              <a:defRPr sz="528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D63F68E-A82E-724F-9348-B3EDD78E4171}" type="datetimeFigureOut">
              <a:rPr lang="en-US" smtClean="0"/>
              <a:t>7/11/2024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78285C-BFDA-C249-A9CF-73743D2EE772}" type="slidenum">
              <a:rPr lang="en-US" smtClean="0"/>
              <a:t>‹#›</a:t>
            </a:fld>
            <a:endParaRPr lang="en-US"/>
          </a:p>
        </p:txBody>
      </p:sp>
    </p:spTree>
    <p:extLst>
      <p:ext uri="{BB962C8B-B14F-4D97-AF65-F5344CB8AC3E}">
        <p14:creationId xmlns:p14="http://schemas.microsoft.com/office/powerpoint/2010/main" val="1975472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D63F68E-A82E-724F-9348-B3EDD78E4171}" type="datetimeFigureOut">
              <a:rPr lang="en-US" smtClean="0"/>
              <a:t>7/11/2024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78285C-BFDA-C249-A9CF-73743D2EE772}" type="slidenum">
              <a:rPr lang="en-US" smtClean="0"/>
              <a:t>‹#›</a:t>
            </a:fld>
            <a:endParaRPr lang="en-US"/>
          </a:p>
        </p:txBody>
      </p:sp>
    </p:spTree>
    <p:extLst>
      <p:ext uri="{BB962C8B-B14F-4D97-AF65-F5344CB8AC3E}">
        <p14:creationId xmlns:p14="http://schemas.microsoft.com/office/powerpoint/2010/main" val="11227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63F68E-A82E-724F-9348-B3EDD78E4171}" type="datetimeFigureOut">
              <a:rPr lang="en-US" smtClean="0"/>
              <a:t>7/11/2024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78285C-BFDA-C249-A9CF-73743D2EE772}" type="slidenum">
              <a:rPr lang="en-US" smtClean="0"/>
              <a:t>‹#›</a:t>
            </a:fld>
            <a:endParaRPr lang="en-US"/>
          </a:p>
        </p:txBody>
      </p:sp>
    </p:spTree>
    <p:extLst>
      <p:ext uri="{BB962C8B-B14F-4D97-AF65-F5344CB8AC3E}">
        <p14:creationId xmlns:p14="http://schemas.microsoft.com/office/powerpoint/2010/main" val="4269086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007" y="1146686"/>
            <a:ext cx="16844463" cy="4880071"/>
          </a:xfrm>
        </p:spPr>
        <p:txBody>
          <a:bodyPr anchor="b"/>
          <a:lstStyle>
            <a:lvl1pPr algn="l">
              <a:defRPr sz="6587" b="1"/>
            </a:lvl1pPr>
          </a:lstStyle>
          <a:p>
            <a:r>
              <a:rPr lang="en-US"/>
              <a:t>Click to edit Master title style</a:t>
            </a:r>
          </a:p>
        </p:txBody>
      </p:sp>
      <p:sp>
        <p:nvSpPr>
          <p:cNvPr id="3" name="Content Placeholder 2"/>
          <p:cNvSpPr>
            <a:spLocks noGrp="1"/>
          </p:cNvSpPr>
          <p:nvPr>
            <p:ph idx="1"/>
          </p:nvPr>
        </p:nvSpPr>
        <p:spPr>
          <a:xfrm>
            <a:off x="20017802" y="1146688"/>
            <a:ext cx="28622250" cy="24580364"/>
          </a:xfrm>
        </p:spPr>
        <p:txBody>
          <a:bodyPr/>
          <a:lstStyle>
            <a:lvl1pPr>
              <a:defRPr sz="10562"/>
            </a:lvl1pPr>
            <a:lvl2pPr>
              <a:defRPr sz="9257"/>
            </a:lvl2pPr>
            <a:lvl3pPr>
              <a:defRPr sz="7893"/>
            </a:lvl3pPr>
            <a:lvl4pPr>
              <a:defRPr sz="6587"/>
            </a:lvl4pPr>
            <a:lvl5pPr>
              <a:defRPr sz="6587"/>
            </a:lvl5pPr>
            <a:lvl6pPr>
              <a:defRPr sz="6587"/>
            </a:lvl6pPr>
            <a:lvl7pPr>
              <a:defRPr sz="6587"/>
            </a:lvl7pPr>
            <a:lvl8pPr>
              <a:defRPr sz="6587"/>
            </a:lvl8pPr>
            <a:lvl9pPr>
              <a:defRPr sz="658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007" y="6026762"/>
            <a:ext cx="16844463" cy="19700293"/>
          </a:xfrm>
        </p:spPr>
        <p:txBody>
          <a:bodyPr/>
          <a:lstStyle>
            <a:lvl1pPr marL="0" indent="0">
              <a:buNone/>
              <a:defRPr sz="4628"/>
            </a:lvl1pPr>
            <a:lvl2pPr marL="1507830" indent="0">
              <a:buNone/>
              <a:defRPr sz="3975"/>
            </a:lvl2pPr>
            <a:lvl3pPr marL="3015658" indent="0">
              <a:buNone/>
              <a:defRPr sz="3322"/>
            </a:lvl3pPr>
            <a:lvl4pPr marL="4523489" indent="0">
              <a:buNone/>
              <a:defRPr sz="2968"/>
            </a:lvl4pPr>
            <a:lvl5pPr marL="6031319" indent="0">
              <a:buNone/>
              <a:defRPr sz="2968"/>
            </a:lvl5pPr>
            <a:lvl6pPr marL="7539148" indent="0">
              <a:buNone/>
              <a:defRPr sz="2968"/>
            </a:lvl6pPr>
            <a:lvl7pPr marL="9046978" indent="0">
              <a:buNone/>
              <a:defRPr sz="2968"/>
            </a:lvl7pPr>
            <a:lvl8pPr marL="10554807" indent="0">
              <a:buNone/>
              <a:defRPr sz="2968"/>
            </a:lvl8pPr>
            <a:lvl9pPr marL="12062637" indent="0">
              <a:buNone/>
              <a:defRPr sz="2968"/>
            </a:lvl9pPr>
          </a:lstStyle>
          <a:p>
            <a:pPr lvl="0"/>
            <a:r>
              <a:rPr lang="en-US"/>
              <a:t>Click to edit Master text styles</a:t>
            </a:r>
          </a:p>
        </p:txBody>
      </p:sp>
      <p:sp>
        <p:nvSpPr>
          <p:cNvPr id="5" name="Date Placeholder 4"/>
          <p:cNvSpPr>
            <a:spLocks noGrp="1"/>
          </p:cNvSpPr>
          <p:nvPr>
            <p:ph type="dt" sz="half" idx="10"/>
          </p:nvPr>
        </p:nvSpPr>
        <p:spPr/>
        <p:txBody>
          <a:bodyPr/>
          <a:lstStyle/>
          <a:p>
            <a:fld id="{ED63F68E-A82E-724F-9348-B3EDD78E4171}" type="datetimeFigureOut">
              <a:rPr lang="en-US" smtClean="0"/>
              <a:t>7/11/2024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78285C-BFDA-C249-A9CF-73743D2EE772}" type="slidenum">
              <a:rPr lang="en-US" smtClean="0"/>
              <a:t>‹#›</a:t>
            </a:fld>
            <a:endParaRPr lang="en-US"/>
          </a:p>
        </p:txBody>
      </p:sp>
    </p:spTree>
    <p:extLst>
      <p:ext uri="{BB962C8B-B14F-4D97-AF65-F5344CB8AC3E}">
        <p14:creationId xmlns:p14="http://schemas.microsoft.com/office/powerpoint/2010/main" val="3790997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5570" y="20160297"/>
            <a:ext cx="30720030" cy="2380038"/>
          </a:xfrm>
        </p:spPr>
        <p:txBody>
          <a:bodyPr anchor="b"/>
          <a:lstStyle>
            <a:lvl1pPr algn="l">
              <a:defRPr sz="6587" b="1"/>
            </a:lvl1pPr>
          </a:lstStyle>
          <a:p>
            <a:r>
              <a:rPr lang="en-US"/>
              <a:t>Click to edit Master title style</a:t>
            </a:r>
          </a:p>
        </p:txBody>
      </p:sp>
      <p:sp>
        <p:nvSpPr>
          <p:cNvPr id="3" name="Picture Placeholder 2"/>
          <p:cNvSpPr>
            <a:spLocks noGrp="1"/>
          </p:cNvSpPr>
          <p:nvPr>
            <p:ph type="pic" idx="1"/>
          </p:nvPr>
        </p:nvSpPr>
        <p:spPr>
          <a:xfrm>
            <a:off x="10035570" y="2573376"/>
            <a:ext cx="30720030" cy="17280255"/>
          </a:xfrm>
        </p:spPr>
        <p:txBody>
          <a:bodyPr/>
          <a:lstStyle>
            <a:lvl1pPr marL="0" indent="0">
              <a:buNone/>
              <a:defRPr sz="10562"/>
            </a:lvl1pPr>
            <a:lvl2pPr marL="1507830" indent="0">
              <a:buNone/>
              <a:defRPr sz="9257"/>
            </a:lvl2pPr>
            <a:lvl3pPr marL="3015658" indent="0">
              <a:buNone/>
              <a:defRPr sz="7893"/>
            </a:lvl3pPr>
            <a:lvl4pPr marL="4523489" indent="0">
              <a:buNone/>
              <a:defRPr sz="6587"/>
            </a:lvl4pPr>
            <a:lvl5pPr marL="6031319" indent="0">
              <a:buNone/>
              <a:defRPr sz="6587"/>
            </a:lvl5pPr>
            <a:lvl6pPr marL="7539148" indent="0">
              <a:buNone/>
              <a:defRPr sz="6587"/>
            </a:lvl6pPr>
            <a:lvl7pPr marL="9046978" indent="0">
              <a:buNone/>
              <a:defRPr sz="6587"/>
            </a:lvl7pPr>
            <a:lvl8pPr marL="10554807" indent="0">
              <a:buNone/>
              <a:defRPr sz="6587"/>
            </a:lvl8pPr>
            <a:lvl9pPr marL="12062637" indent="0">
              <a:buNone/>
              <a:defRPr sz="6587"/>
            </a:lvl9pPr>
          </a:lstStyle>
          <a:p>
            <a:endParaRPr lang="en-US"/>
          </a:p>
        </p:txBody>
      </p:sp>
      <p:sp>
        <p:nvSpPr>
          <p:cNvPr id="4" name="Text Placeholder 3"/>
          <p:cNvSpPr>
            <a:spLocks noGrp="1"/>
          </p:cNvSpPr>
          <p:nvPr>
            <p:ph type="body" sz="half" idx="2"/>
          </p:nvPr>
        </p:nvSpPr>
        <p:spPr>
          <a:xfrm>
            <a:off x="10035570" y="22540337"/>
            <a:ext cx="30720030" cy="3380047"/>
          </a:xfrm>
        </p:spPr>
        <p:txBody>
          <a:bodyPr/>
          <a:lstStyle>
            <a:lvl1pPr marL="0" indent="0">
              <a:buNone/>
              <a:defRPr sz="4628"/>
            </a:lvl1pPr>
            <a:lvl2pPr marL="1507830" indent="0">
              <a:buNone/>
              <a:defRPr sz="3975"/>
            </a:lvl2pPr>
            <a:lvl3pPr marL="3015658" indent="0">
              <a:buNone/>
              <a:defRPr sz="3322"/>
            </a:lvl3pPr>
            <a:lvl4pPr marL="4523489" indent="0">
              <a:buNone/>
              <a:defRPr sz="2968"/>
            </a:lvl4pPr>
            <a:lvl5pPr marL="6031319" indent="0">
              <a:buNone/>
              <a:defRPr sz="2968"/>
            </a:lvl5pPr>
            <a:lvl6pPr marL="7539148" indent="0">
              <a:buNone/>
              <a:defRPr sz="2968"/>
            </a:lvl6pPr>
            <a:lvl7pPr marL="9046978" indent="0">
              <a:buNone/>
              <a:defRPr sz="2968"/>
            </a:lvl7pPr>
            <a:lvl8pPr marL="10554807" indent="0">
              <a:buNone/>
              <a:defRPr sz="2968"/>
            </a:lvl8pPr>
            <a:lvl9pPr marL="12062637" indent="0">
              <a:buNone/>
              <a:defRPr sz="2968"/>
            </a:lvl9pPr>
          </a:lstStyle>
          <a:p>
            <a:pPr lvl="0"/>
            <a:r>
              <a:rPr lang="en-US"/>
              <a:t>Click to edit Master text styles</a:t>
            </a:r>
          </a:p>
        </p:txBody>
      </p:sp>
      <p:sp>
        <p:nvSpPr>
          <p:cNvPr id="5" name="Date Placeholder 4"/>
          <p:cNvSpPr>
            <a:spLocks noGrp="1"/>
          </p:cNvSpPr>
          <p:nvPr>
            <p:ph type="dt" sz="half" idx="10"/>
          </p:nvPr>
        </p:nvSpPr>
        <p:spPr/>
        <p:txBody>
          <a:bodyPr/>
          <a:lstStyle/>
          <a:p>
            <a:fld id="{ED63F68E-A82E-724F-9348-B3EDD78E4171}" type="datetimeFigureOut">
              <a:rPr lang="en-US" smtClean="0"/>
              <a:t>7/11/2024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78285C-BFDA-C249-A9CF-73743D2EE772}" type="slidenum">
              <a:rPr lang="en-US" smtClean="0"/>
              <a:t>‹#›</a:t>
            </a:fld>
            <a:endParaRPr lang="en-US"/>
          </a:p>
        </p:txBody>
      </p:sp>
    </p:spTree>
    <p:extLst>
      <p:ext uri="{BB962C8B-B14F-4D97-AF65-F5344CB8AC3E}">
        <p14:creationId xmlns:p14="http://schemas.microsoft.com/office/powerpoint/2010/main" val="11009331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003" y="1153351"/>
            <a:ext cx="46080046" cy="4800072"/>
          </a:xfrm>
          <a:prstGeom prst="rect">
            <a:avLst/>
          </a:prstGeom>
        </p:spPr>
        <p:txBody>
          <a:bodyPr vert="horz" lIns="508196" tIns="254098" rIns="508196" bIns="254098" rtlCol="0" anchor="ctr">
            <a:normAutofit/>
          </a:bodyPr>
          <a:lstStyle/>
          <a:p>
            <a:r>
              <a:rPr lang="en-US"/>
              <a:t>Click to edit Master title style</a:t>
            </a:r>
          </a:p>
        </p:txBody>
      </p:sp>
      <p:sp>
        <p:nvSpPr>
          <p:cNvPr id="3" name="Text Placeholder 2"/>
          <p:cNvSpPr>
            <a:spLocks noGrp="1"/>
          </p:cNvSpPr>
          <p:nvPr>
            <p:ph type="body" idx="1"/>
          </p:nvPr>
        </p:nvSpPr>
        <p:spPr>
          <a:xfrm>
            <a:off x="2560003" y="6720102"/>
            <a:ext cx="46080046" cy="19006949"/>
          </a:xfrm>
          <a:prstGeom prst="rect">
            <a:avLst/>
          </a:prstGeom>
        </p:spPr>
        <p:txBody>
          <a:bodyPr vert="horz" lIns="508196" tIns="254098" rIns="508196" bIns="254098"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60003" y="26693729"/>
            <a:ext cx="11946678" cy="1533356"/>
          </a:xfrm>
          <a:prstGeom prst="rect">
            <a:avLst/>
          </a:prstGeom>
        </p:spPr>
        <p:txBody>
          <a:bodyPr vert="horz" lIns="508196" tIns="254098" rIns="508196" bIns="254098" rtlCol="0" anchor="ctr"/>
          <a:lstStyle>
            <a:lvl1pPr algn="l">
              <a:defRPr sz="3975">
                <a:solidFill>
                  <a:schemeClr val="tx1">
                    <a:tint val="75000"/>
                  </a:schemeClr>
                </a:solidFill>
              </a:defRPr>
            </a:lvl1pPr>
          </a:lstStyle>
          <a:p>
            <a:fld id="{ED63F68E-A82E-724F-9348-B3EDD78E4171}" type="datetimeFigureOut">
              <a:rPr lang="en-US" smtClean="0"/>
              <a:t>7/11/2024</a:t>
            </a:fld>
            <a:endParaRPr lang="en-US"/>
          </a:p>
        </p:txBody>
      </p:sp>
      <p:sp>
        <p:nvSpPr>
          <p:cNvPr id="5" name="Footer Placeholder 4"/>
          <p:cNvSpPr>
            <a:spLocks noGrp="1"/>
          </p:cNvSpPr>
          <p:nvPr>
            <p:ph type="ftr" sz="quarter" idx="3"/>
          </p:nvPr>
        </p:nvSpPr>
        <p:spPr>
          <a:xfrm>
            <a:off x="17493351" y="26693729"/>
            <a:ext cx="16213349" cy="1533356"/>
          </a:xfrm>
          <a:prstGeom prst="rect">
            <a:avLst/>
          </a:prstGeom>
        </p:spPr>
        <p:txBody>
          <a:bodyPr vert="horz" lIns="508196" tIns="254098" rIns="508196" bIns="254098" rtlCol="0" anchor="ctr"/>
          <a:lstStyle>
            <a:lvl1pPr algn="ctr">
              <a:defRPr sz="3975">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3370" y="26693729"/>
            <a:ext cx="11946678" cy="1533356"/>
          </a:xfrm>
          <a:prstGeom prst="rect">
            <a:avLst/>
          </a:prstGeom>
        </p:spPr>
        <p:txBody>
          <a:bodyPr vert="horz" lIns="508196" tIns="254098" rIns="508196" bIns="254098" rtlCol="0" anchor="ctr"/>
          <a:lstStyle>
            <a:lvl1pPr algn="r">
              <a:defRPr sz="3975">
                <a:solidFill>
                  <a:schemeClr val="tx1">
                    <a:tint val="75000"/>
                  </a:schemeClr>
                </a:solidFill>
              </a:defRPr>
            </a:lvl1pPr>
          </a:lstStyle>
          <a:p>
            <a:fld id="{7A78285C-BFDA-C249-A9CF-73743D2EE772}" type="slidenum">
              <a:rPr lang="en-US" smtClean="0"/>
              <a:t>‹#›</a:t>
            </a:fld>
            <a:endParaRPr lang="en-US"/>
          </a:p>
        </p:txBody>
      </p:sp>
    </p:spTree>
    <p:extLst>
      <p:ext uri="{BB962C8B-B14F-4D97-AF65-F5344CB8AC3E}">
        <p14:creationId xmlns:p14="http://schemas.microsoft.com/office/powerpoint/2010/main" val="30412131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1507830" rtl="0" eaLnBrk="1" latinLnBrk="0" hangingPunct="1">
        <a:spcBef>
          <a:spcPct val="0"/>
        </a:spcBef>
        <a:buNone/>
        <a:defRPr sz="14539" kern="1200">
          <a:solidFill>
            <a:schemeClr val="tx1"/>
          </a:solidFill>
          <a:latin typeface="+mj-lt"/>
          <a:ea typeface="+mj-ea"/>
          <a:cs typeface="+mj-cs"/>
        </a:defRPr>
      </a:lvl1pPr>
    </p:titleStyle>
    <p:bodyStyle>
      <a:lvl1pPr marL="1130873" indent="-1130873" algn="l" defTabSz="1507830" rtl="0" eaLnBrk="1" latinLnBrk="0" hangingPunct="1">
        <a:spcBef>
          <a:spcPct val="20000"/>
        </a:spcBef>
        <a:buFont typeface="Arial"/>
        <a:buChar char="•"/>
        <a:defRPr sz="10562" kern="1200">
          <a:solidFill>
            <a:schemeClr val="tx1"/>
          </a:solidFill>
          <a:latin typeface="+mn-lt"/>
          <a:ea typeface="+mn-ea"/>
          <a:cs typeface="+mn-cs"/>
        </a:defRPr>
      </a:lvl1pPr>
      <a:lvl2pPr marL="2450223" indent="-942393" algn="l" defTabSz="1507830" rtl="0" eaLnBrk="1" latinLnBrk="0" hangingPunct="1">
        <a:spcBef>
          <a:spcPct val="20000"/>
        </a:spcBef>
        <a:buFont typeface="Arial"/>
        <a:buChar char="–"/>
        <a:defRPr sz="9257" kern="1200">
          <a:solidFill>
            <a:schemeClr val="tx1"/>
          </a:solidFill>
          <a:latin typeface="+mn-lt"/>
          <a:ea typeface="+mn-ea"/>
          <a:cs typeface="+mn-cs"/>
        </a:defRPr>
      </a:lvl2pPr>
      <a:lvl3pPr marL="3769574" indent="-753916" algn="l" defTabSz="1507830" rtl="0" eaLnBrk="1" latinLnBrk="0" hangingPunct="1">
        <a:spcBef>
          <a:spcPct val="20000"/>
        </a:spcBef>
        <a:buFont typeface="Arial"/>
        <a:buChar char="•"/>
        <a:defRPr sz="7893" kern="1200">
          <a:solidFill>
            <a:schemeClr val="tx1"/>
          </a:solidFill>
          <a:latin typeface="+mn-lt"/>
          <a:ea typeface="+mn-ea"/>
          <a:cs typeface="+mn-cs"/>
        </a:defRPr>
      </a:lvl3pPr>
      <a:lvl4pPr marL="5277404" indent="-753916" algn="l" defTabSz="1507830" rtl="0" eaLnBrk="1" latinLnBrk="0" hangingPunct="1">
        <a:spcBef>
          <a:spcPct val="20000"/>
        </a:spcBef>
        <a:buFont typeface="Arial"/>
        <a:buChar char="–"/>
        <a:defRPr sz="6587" kern="1200">
          <a:solidFill>
            <a:schemeClr val="tx1"/>
          </a:solidFill>
          <a:latin typeface="+mn-lt"/>
          <a:ea typeface="+mn-ea"/>
          <a:cs typeface="+mn-cs"/>
        </a:defRPr>
      </a:lvl4pPr>
      <a:lvl5pPr marL="6785234" indent="-753916" algn="l" defTabSz="1507830" rtl="0" eaLnBrk="1" latinLnBrk="0" hangingPunct="1">
        <a:spcBef>
          <a:spcPct val="20000"/>
        </a:spcBef>
        <a:buFont typeface="Arial"/>
        <a:buChar char="»"/>
        <a:defRPr sz="6587" kern="1200">
          <a:solidFill>
            <a:schemeClr val="tx1"/>
          </a:solidFill>
          <a:latin typeface="+mn-lt"/>
          <a:ea typeface="+mn-ea"/>
          <a:cs typeface="+mn-cs"/>
        </a:defRPr>
      </a:lvl5pPr>
      <a:lvl6pPr marL="8293063" indent="-753916" algn="l" defTabSz="1507830" rtl="0" eaLnBrk="1" latinLnBrk="0" hangingPunct="1">
        <a:spcBef>
          <a:spcPct val="20000"/>
        </a:spcBef>
        <a:buFont typeface="Arial"/>
        <a:buChar char="•"/>
        <a:defRPr sz="6587" kern="1200">
          <a:solidFill>
            <a:schemeClr val="tx1"/>
          </a:solidFill>
          <a:latin typeface="+mn-lt"/>
          <a:ea typeface="+mn-ea"/>
          <a:cs typeface="+mn-cs"/>
        </a:defRPr>
      </a:lvl6pPr>
      <a:lvl7pPr marL="9800891" indent="-753916" algn="l" defTabSz="1507830" rtl="0" eaLnBrk="1" latinLnBrk="0" hangingPunct="1">
        <a:spcBef>
          <a:spcPct val="20000"/>
        </a:spcBef>
        <a:buFont typeface="Arial"/>
        <a:buChar char="•"/>
        <a:defRPr sz="6587" kern="1200">
          <a:solidFill>
            <a:schemeClr val="tx1"/>
          </a:solidFill>
          <a:latin typeface="+mn-lt"/>
          <a:ea typeface="+mn-ea"/>
          <a:cs typeface="+mn-cs"/>
        </a:defRPr>
      </a:lvl7pPr>
      <a:lvl8pPr marL="11308723" indent="-753916" algn="l" defTabSz="1507830" rtl="0" eaLnBrk="1" latinLnBrk="0" hangingPunct="1">
        <a:spcBef>
          <a:spcPct val="20000"/>
        </a:spcBef>
        <a:buFont typeface="Arial"/>
        <a:buChar char="•"/>
        <a:defRPr sz="6587" kern="1200">
          <a:solidFill>
            <a:schemeClr val="tx1"/>
          </a:solidFill>
          <a:latin typeface="+mn-lt"/>
          <a:ea typeface="+mn-ea"/>
          <a:cs typeface="+mn-cs"/>
        </a:defRPr>
      </a:lvl8pPr>
      <a:lvl9pPr marL="12816553" indent="-753916" algn="l" defTabSz="1507830" rtl="0" eaLnBrk="1" latinLnBrk="0" hangingPunct="1">
        <a:spcBef>
          <a:spcPct val="20000"/>
        </a:spcBef>
        <a:buFont typeface="Arial"/>
        <a:buChar char="•"/>
        <a:defRPr sz="6587" kern="1200">
          <a:solidFill>
            <a:schemeClr val="tx1"/>
          </a:solidFill>
          <a:latin typeface="+mn-lt"/>
          <a:ea typeface="+mn-ea"/>
          <a:cs typeface="+mn-cs"/>
        </a:defRPr>
      </a:lvl9pPr>
    </p:bodyStyle>
    <p:otherStyle>
      <a:defPPr>
        <a:defRPr lang="en-US"/>
      </a:defPPr>
      <a:lvl1pPr marL="0" algn="l" defTabSz="1507830" rtl="0" eaLnBrk="1" latinLnBrk="0" hangingPunct="1">
        <a:defRPr sz="5934" kern="1200">
          <a:solidFill>
            <a:schemeClr val="tx1"/>
          </a:solidFill>
          <a:latin typeface="+mn-lt"/>
          <a:ea typeface="+mn-ea"/>
          <a:cs typeface="+mn-cs"/>
        </a:defRPr>
      </a:lvl1pPr>
      <a:lvl2pPr marL="1507830" algn="l" defTabSz="1507830" rtl="0" eaLnBrk="1" latinLnBrk="0" hangingPunct="1">
        <a:defRPr sz="5934" kern="1200">
          <a:solidFill>
            <a:schemeClr val="tx1"/>
          </a:solidFill>
          <a:latin typeface="+mn-lt"/>
          <a:ea typeface="+mn-ea"/>
          <a:cs typeface="+mn-cs"/>
        </a:defRPr>
      </a:lvl2pPr>
      <a:lvl3pPr marL="3015658" algn="l" defTabSz="1507830" rtl="0" eaLnBrk="1" latinLnBrk="0" hangingPunct="1">
        <a:defRPr sz="5934" kern="1200">
          <a:solidFill>
            <a:schemeClr val="tx1"/>
          </a:solidFill>
          <a:latin typeface="+mn-lt"/>
          <a:ea typeface="+mn-ea"/>
          <a:cs typeface="+mn-cs"/>
        </a:defRPr>
      </a:lvl3pPr>
      <a:lvl4pPr marL="4523489" algn="l" defTabSz="1507830" rtl="0" eaLnBrk="1" latinLnBrk="0" hangingPunct="1">
        <a:defRPr sz="5934" kern="1200">
          <a:solidFill>
            <a:schemeClr val="tx1"/>
          </a:solidFill>
          <a:latin typeface="+mn-lt"/>
          <a:ea typeface="+mn-ea"/>
          <a:cs typeface="+mn-cs"/>
        </a:defRPr>
      </a:lvl4pPr>
      <a:lvl5pPr marL="6031319" algn="l" defTabSz="1507830" rtl="0" eaLnBrk="1" latinLnBrk="0" hangingPunct="1">
        <a:defRPr sz="5934" kern="1200">
          <a:solidFill>
            <a:schemeClr val="tx1"/>
          </a:solidFill>
          <a:latin typeface="+mn-lt"/>
          <a:ea typeface="+mn-ea"/>
          <a:cs typeface="+mn-cs"/>
        </a:defRPr>
      </a:lvl5pPr>
      <a:lvl6pPr marL="7539148" algn="l" defTabSz="1507830" rtl="0" eaLnBrk="1" latinLnBrk="0" hangingPunct="1">
        <a:defRPr sz="5934" kern="1200">
          <a:solidFill>
            <a:schemeClr val="tx1"/>
          </a:solidFill>
          <a:latin typeface="+mn-lt"/>
          <a:ea typeface="+mn-ea"/>
          <a:cs typeface="+mn-cs"/>
        </a:defRPr>
      </a:lvl6pPr>
      <a:lvl7pPr marL="9046978" algn="l" defTabSz="1507830" rtl="0" eaLnBrk="1" latinLnBrk="0" hangingPunct="1">
        <a:defRPr sz="5934" kern="1200">
          <a:solidFill>
            <a:schemeClr val="tx1"/>
          </a:solidFill>
          <a:latin typeface="+mn-lt"/>
          <a:ea typeface="+mn-ea"/>
          <a:cs typeface="+mn-cs"/>
        </a:defRPr>
      </a:lvl7pPr>
      <a:lvl8pPr marL="10554807" algn="l" defTabSz="1507830" rtl="0" eaLnBrk="1" latinLnBrk="0" hangingPunct="1">
        <a:defRPr sz="5934" kern="1200">
          <a:solidFill>
            <a:schemeClr val="tx1"/>
          </a:solidFill>
          <a:latin typeface="+mn-lt"/>
          <a:ea typeface="+mn-ea"/>
          <a:cs typeface="+mn-cs"/>
        </a:defRPr>
      </a:lvl8pPr>
      <a:lvl9pPr marL="12062637" algn="l" defTabSz="1507830" rtl="0" eaLnBrk="1" latinLnBrk="0" hangingPunct="1">
        <a:defRPr sz="593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image" Target="../media/image1.jpeg"/><Relationship Id="rId18" Type="http://schemas.openxmlformats.org/officeDocument/2006/relationships/image" Target="../media/image6.GIF"/><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notesSlide" Target="../notesSlides/notesSlide1.xml"/><Relationship Id="rId17" Type="http://schemas.openxmlformats.org/officeDocument/2006/relationships/image" Target="../media/image5.png"/><Relationship Id="rId2" Type="http://schemas.openxmlformats.org/officeDocument/2006/relationships/tags" Target="../tags/tag2.xml"/><Relationship Id="rId16" Type="http://schemas.openxmlformats.org/officeDocument/2006/relationships/image" Target="../media/image4.png"/><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slideLayout" Target="../slideLayouts/slideLayout1.xml"/><Relationship Id="rId5" Type="http://schemas.openxmlformats.org/officeDocument/2006/relationships/tags" Target="../tags/tag5.xml"/><Relationship Id="rId15" Type="http://schemas.openxmlformats.org/officeDocument/2006/relationships/image" Target="../media/image3.png"/><Relationship Id="rId10" Type="http://schemas.openxmlformats.org/officeDocument/2006/relationships/tags" Target="../tags/tag10.xml"/><Relationship Id="rId19" Type="http://schemas.openxmlformats.org/officeDocument/2006/relationships/image" Target="../media/image7.GIF"/><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rtin University | Study Options">
            <a:extLst>
              <a:ext uri="{FF2B5EF4-FFF2-40B4-BE49-F238E27FC236}">
                <a16:creationId xmlns:a16="http://schemas.microsoft.com/office/drawing/2014/main" id="{C421499D-845A-E85C-4C00-C0EB823862DC}"/>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19226" y="2734916"/>
            <a:ext cx="6860704" cy="2744282"/>
          </a:xfrm>
          <a:prstGeom prst="rect">
            <a:avLst/>
          </a:prstGeom>
          <a:noFill/>
          <a:extLst>
            <a:ext uri="{909E8E84-426E-40DD-AFC4-6F175D3DCCD1}">
              <a14:hiddenFill xmlns:a14="http://schemas.microsoft.com/office/drawing/2010/main">
                <a:solidFill>
                  <a:srgbClr val="FFFFFF"/>
                </a:solidFill>
              </a14:hiddenFill>
            </a:ext>
          </a:extLst>
        </p:spPr>
      </p:pic>
      <p:sp>
        <p:nvSpPr>
          <p:cNvPr id="4" name="Rounded Rectangle 3"/>
          <p:cNvSpPr/>
          <p:nvPr/>
        </p:nvSpPr>
        <p:spPr>
          <a:xfrm>
            <a:off x="285973" y="209264"/>
            <a:ext cx="50628104" cy="4362138"/>
          </a:xfrm>
          <a:prstGeom prst="roundRect">
            <a:avLst>
              <a:gd name="adj" fmla="val 7782"/>
            </a:avLst>
          </a:prstGeom>
          <a:noFill/>
          <a:ln>
            <a:solidFill>
              <a:schemeClr val="tx2">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3447"/>
          </a:p>
        </p:txBody>
      </p:sp>
      <p:sp>
        <p:nvSpPr>
          <p:cNvPr id="9" name="Rectangle 8"/>
          <p:cNvSpPr/>
          <p:nvPr/>
        </p:nvSpPr>
        <p:spPr>
          <a:xfrm>
            <a:off x="1776353" y="449374"/>
            <a:ext cx="50365829" cy="2554545"/>
          </a:xfrm>
          <a:prstGeom prst="rect">
            <a:avLst/>
          </a:prstGeom>
        </p:spPr>
        <p:txBody>
          <a:bodyPr wrap="square">
            <a:spAutoFit/>
          </a:bodyPr>
          <a:lstStyle/>
          <a:p>
            <a:pPr algn="ctr"/>
            <a:r>
              <a:rPr lang="en-US" sz="8000" b="1" i="1" dirty="0">
                <a:solidFill>
                  <a:srgbClr val="430699"/>
                </a:solidFill>
                <a:ea typeface="DengXian" panose="02010600030101010101" pitchFamily="2" charset="-122"/>
              </a:rPr>
              <a:t>Valuing a long measure of Health and Wellbeing from EQ-HWB using Discrete Choice Experiments</a:t>
            </a:r>
            <a:r>
              <a:rPr lang="zh-CN" altLang="en-US" sz="8000" b="1" i="1" dirty="0">
                <a:solidFill>
                  <a:srgbClr val="430699"/>
                </a:solidFill>
                <a:ea typeface="DengXian" panose="02010600030101010101" pitchFamily="2" charset="-122"/>
              </a:rPr>
              <a:t>：</a:t>
            </a:r>
            <a:endParaRPr lang="en-US" sz="8000" b="1" i="1" dirty="0">
              <a:solidFill>
                <a:srgbClr val="430699"/>
              </a:solidFill>
              <a:ea typeface="DengXian" panose="02010600030101010101" pitchFamily="2" charset="-122"/>
            </a:endParaRPr>
          </a:p>
          <a:p>
            <a:pPr algn="ctr"/>
            <a:r>
              <a:rPr lang="en-US" sz="8000" b="1" i="1" dirty="0">
                <a:solidFill>
                  <a:srgbClr val="430699"/>
                </a:solidFill>
                <a:ea typeface="DengXian" panose="02010600030101010101" pitchFamily="2" charset="-122"/>
              </a:rPr>
              <a:t>A feasibility study of two methods with UK and Australia general public samples</a:t>
            </a:r>
            <a:r>
              <a:rPr lang="en-US" sz="8000" b="1" i="1" dirty="0">
                <a:ea typeface="DengXian" panose="02010600030101010101" pitchFamily="2" charset="-122"/>
              </a:rPr>
              <a:t> </a:t>
            </a:r>
            <a:endParaRPr lang="en-US" sz="8000" b="1" dirty="0">
              <a:cs typeface="Times New Roman" panose="02020603050405020304" pitchFamily="18" charset="0"/>
            </a:endParaRPr>
          </a:p>
        </p:txBody>
      </p:sp>
      <p:sp>
        <p:nvSpPr>
          <p:cNvPr id="10" name="TextBox 9"/>
          <p:cNvSpPr txBox="1"/>
          <p:nvPr/>
        </p:nvSpPr>
        <p:spPr>
          <a:xfrm>
            <a:off x="6424921" y="2766551"/>
            <a:ext cx="44572953" cy="1631216"/>
          </a:xfrm>
          <a:prstGeom prst="rect">
            <a:avLst/>
          </a:prstGeom>
          <a:noFill/>
        </p:spPr>
        <p:txBody>
          <a:bodyPr wrap="square" rtlCol="0">
            <a:spAutoFit/>
          </a:bodyPr>
          <a:lstStyle/>
          <a:p>
            <a:pPr algn="ctr"/>
            <a:r>
              <a:rPr lang="en-SG" sz="6000" dirty="0" err="1">
                <a:solidFill>
                  <a:srgbClr val="7030A0"/>
                </a:solidFill>
                <a:effectLst/>
                <a:latin typeface="Calibri" panose="020F0502020204030204" pitchFamily="34" charset="0"/>
                <a:ea typeface="DengXian" panose="02010600030101010101" pitchFamily="2" charset="-122"/>
                <a:cs typeface="Times New Roman" panose="02020603050405020304" pitchFamily="18" charset="0"/>
              </a:rPr>
              <a:t>Haode</a:t>
            </a:r>
            <a:r>
              <a:rPr lang="en-SG" sz="6000" dirty="0">
                <a:solidFill>
                  <a:srgbClr val="7030A0"/>
                </a:solidFill>
                <a:effectLst/>
                <a:latin typeface="Calibri" panose="020F0502020204030204" pitchFamily="34" charset="0"/>
                <a:ea typeface="DengXian" panose="02010600030101010101" pitchFamily="2" charset="-122"/>
                <a:cs typeface="Times New Roman" panose="02020603050405020304" pitchFamily="18" charset="0"/>
              </a:rPr>
              <a:t> Wang</a:t>
            </a:r>
            <a:r>
              <a:rPr lang="en-SG" sz="6000" baseline="30000" dirty="0">
                <a:solidFill>
                  <a:srgbClr val="7030A0"/>
                </a:solidFill>
                <a:effectLst/>
                <a:latin typeface="Calibri" panose="020F0502020204030204" pitchFamily="34" charset="0"/>
                <a:ea typeface="DengXian" panose="02010600030101010101" pitchFamily="2" charset="-122"/>
                <a:cs typeface="Times New Roman" panose="02020603050405020304" pitchFamily="18" charset="0"/>
              </a:rPr>
              <a:t>1</a:t>
            </a:r>
            <a:r>
              <a:rPr lang="en-SG" sz="6000" dirty="0">
                <a:solidFill>
                  <a:srgbClr val="7030A0"/>
                </a:solidFill>
                <a:effectLst/>
                <a:latin typeface="Calibri" panose="020F0502020204030204" pitchFamily="34" charset="0"/>
                <a:ea typeface="DengXian" panose="02010600030101010101" pitchFamily="2" charset="-122"/>
                <a:cs typeface="Times New Roman" panose="02020603050405020304" pitchFamily="18" charset="0"/>
              </a:rPr>
              <a:t>, </a:t>
            </a:r>
            <a:r>
              <a:rPr lang="en-GB" sz="6000" dirty="0">
                <a:solidFill>
                  <a:srgbClr val="7030A0"/>
                </a:solidFill>
                <a:latin typeface="Calibri" panose="020F0502020204030204" pitchFamily="34" charset="0"/>
                <a:ea typeface="DengXian" panose="02010600030101010101" pitchFamily="2" charset="-122"/>
                <a:cs typeface="Times New Roman" panose="02020603050405020304" pitchFamily="18" charset="0"/>
              </a:rPr>
              <a:t>Donna</a:t>
            </a:r>
            <a:r>
              <a:rPr lang="en-GB" sz="6000" dirty="0">
                <a:solidFill>
                  <a:srgbClr val="7030A0"/>
                </a:solidFill>
                <a:effectLst/>
                <a:latin typeface="Calibri" panose="020F0502020204030204" pitchFamily="34" charset="0"/>
                <a:ea typeface="DengXian" panose="02010600030101010101" pitchFamily="2" charset="-122"/>
              </a:rPr>
              <a:t> Rowen</a:t>
            </a:r>
            <a:r>
              <a:rPr lang="en-SG" sz="6000" baseline="30000" dirty="0">
                <a:solidFill>
                  <a:srgbClr val="7030A0"/>
                </a:solidFill>
                <a:effectLst/>
                <a:latin typeface="Calibri" panose="020F0502020204030204" pitchFamily="34" charset="0"/>
                <a:ea typeface="DengXian" panose="02010600030101010101" pitchFamily="2" charset="-122"/>
                <a:cs typeface="Times New Roman" panose="02020603050405020304" pitchFamily="18" charset="0"/>
              </a:rPr>
              <a:t> 1</a:t>
            </a:r>
            <a:r>
              <a:rPr lang="en-GB" sz="6000" dirty="0">
                <a:solidFill>
                  <a:srgbClr val="7030A0"/>
                </a:solidFill>
                <a:effectLst/>
                <a:latin typeface="Calibri" panose="020F0502020204030204" pitchFamily="34" charset="0"/>
                <a:ea typeface="DengXian" panose="02010600030101010101" pitchFamily="2" charset="-122"/>
              </a:rPr>
              <a:t>,</a:t>
            </a:r>
            <a:r>
              <a:rPr lang="en-GB" sz="6000" dirty="0">
                <a:solidFill>
                  <a:srgbClr val="7030A0"/>
                </a:solidFill>
                <a:effectLst/>
                <a:latin typeface="Calibri" panose="020F0502020204030204" pitchFamily="34" charset="0"/>
                <a:ea typeface="DengXian" panose="02010600030101010101" pitchFamily="2" charset="-122"/>
                <a:cs typeface="Times New Roman" panose="02020603050405020304" pitchFamily="18" charset="0"/>
              </a:rPr>
              <a:t> </a:t>
            </a:r>
            <a:r>
              <a:rPr lang="en-GB" sz="6000" dirty="0">
                <a:solidFill>
                  <a:srgbClr val="7030A0"/>
                </a:solidFill>
                <a:latin typeface="Calibri" panose="020F0502020204030204" pitchFamily="34" charset="0"/>
                <a:ea typeface="DengXian" panose="02010600030101010101" pitchFamily="2" charset="-122"/>
                <a:cs typeface="Times New Roman" panose="02020603050405020304" pitchFamily="18" charset="0"/>
              </a:rPr>
              <a:t>Clara </a:t>
            </a:r>
            <a:r>
              <a:rPr lang="en-GB" sz="6000" dirty="0" err="1">
                <a:solidFill>
                  <a:srgbClr val="7030A0"/>
                </a:solidFill>
                <a:effectLst/>
                <a:latin typeface="Calibri" panose="020F0502020204030204" pitchFamily="34" charset="0"/>
                <a:ea typeface="DengXian" panose="02010600030101010101" pitchFamily="2" charset="-122"/>
                <a:cs typeface="Times New Roman" panose="02020603050405020304" pitchFamily="18" charset="0"/>
              </a:rPr>
              <a:t>Mukuria</a:t>
            </a:r>
            <a:r>
              <a:rPr lang="en-SG" sz="6000" baseline="30000" dirty="0">
                <a:solidFill>
                  <a:srgbClr val="7030A0"/>
                </a:solidFill>
                <a:effectLst/>
                <a:latin typeface="Calibri" panose="020F0502020204030204" pitchFamily="34" charset="0"/>
                <a:ea typeface="DengXian" panose="02010600030101010101" pitchFamily="2" charset="-122"/>
                <a:cs typeface="Times New Roman" panose="02020603050405020304" pitchFamily="18" charset="0"/>
              </a:rPr>
              <a:t>1</a:t>
            </a:r>
            <a:r>
              <a:rPr lang="en-GB" sz="6000" dirty="0">
                <a:solidFill>
                  <a:srgbClr val="7030A0"/>
                </a:solidFill>
                <a:effectLst/>
                <a:latin typeface="Calibri" panose="020F0502020204030204" pitchFamily="34" charset="0"/>
                <a:ea typeface="DengXian" panose="02010600030101010101" pitchFamily="2" charset="-122"/>
                <a:cs typeface="Times New Roman" panose="02020603050405020304" pitchFamily="18" charset="0"/>
              </a:rPr>
              <a:t>, </a:t>
            </a:r>
            <a:r>
              <a:rPr lang="en-SG" sz="6000" dirty="0">
                <a:solidFill>
                  <a:srgbClr val="7030A0"/>
                </a:solidFill>
                <a:latin typeface="Calibri" panose="020F0502020204030204" pitchFamily="34" charset="0"/>
                <a:ea typeface="DengXian" panose="02010600030101010101" pitchFamily="2" charset="-122"/>
                <a:cs typeface="Times New Roman" panose="02020603050405020304" pitchFamily="18" charset="0"/>
              </a:rPr>
              <a:t>Deborah Street</a:t>
            </a:r>
            <a:r>
              <a:rPr lang="en-SG" sz="6000" baseline="30000" dirty="0">
                <a:solidFill>
                  <a:srgbClr val="7030A0"/>
                </a:solidFill>
                <a:latin typeface="Calibri" panose="020F0502020204030204" pitchFamily="34" charset="0"/>
                <a:ea typeface="DengXian" panose="02010600030101010101" pitchFamily="2" charset="-122"/>
                <a:cs typeface="Times New Roman" panose="02020603050405020304" pitchFamily="18" charset="0"/>
              </a:rPr>
              <a:t>2</a:t>
            </a:r>
            <a:r>
              <a:rPr lang="en-GB" altLang="zh-CN" sz="6000" dirty="0">
                <a:solidFill>
                  <a:srgbClr val="7030A0"/>
                </a:solidFill>
                <a:effectLst/>
                <a:latin typeface="Calibri" panose="020F0502020204030204" pitchFamily="34" charset="0"/>
                <a:ea typeface="DengXian" panose="02010600030101010101" pitchFamily="2" charset="-122"/>
                <a:cs typeface="Times New Roman" panose="02020603050405020304" pitchFamily="18" charset="0"/>
              </a:rPr>
              <a:t>, Richard Norman</a:t>
            </a:r>
            <a:r>
              <a:rPr lang="en-SG" altLang="zh-CN" sz="6000" baseline="30000" dirty="0">
                <a:solidFill>
                  <a:srgbClr val="7030A0"/>
                </a:solidFill>
                <a:latin typeface="Calibri" panose="020F0502020204030204" pitchFamily="34" charset="0"/>
                <a:ea typeface="DengXian" panose="02010600030101010101" pitchFamily="2" charset="-122"/>
                <a:cs typeface="Times New Roman" panose="02020603050405020304" pitchFamily="18" charset="0"/>
              </a:rPr>
              <a:t>3</a:t>
            </a:r>
            <a:endParaRPr lang="en-SG" sz="6000" baseline="30000" dirty="0">
              <a:solidFill>
                <a:srgbClr val="7030A0"/>
              </a:solidFill>
              <a:effectLst/>
              <a:latin typeface="Calibri" panose="020F0502020204030204" pitchFamily="34" charset="0"/>
              <a:ea typeface="DengXian" panose="02010600030101010101" pitchFamily="2" charset="-122"/>
              <a:cs typeface="Times New Roman" panose="02020603050405020304" pitchFamily="18" charset="0"/>
            </a:endParaRPr>
          </a:p>
          <a:p>
            <a:pPr algn="ctr"/>
            <a:r>
              <a:rPr lang="en-US" sz="4000" kern="1400" spc="-15" baseline="30000" dirty="0">
                <a:solidFill>
                  <a:srgbClr val="7030A0"/>
                </a:solidFill>
                <a:ea typeface="Times New Roman" panose="02020603050405020304" pitchFamily="18" charset="0"/>
              </a:rPr>
              <a:t>1 </a:t>
            </a:r>
            <a:r>
              <a:rPr lang="en-US" sz="4000" kern="1400" spc="-15" dirty="0">
                <a:solidFill>
                  <a:srgbClr val="7030A0"/>
                </a:solidFill>
                <a:ea typeface="Times New Roman" panose="02020603050405020304" pitchFamily="18" charset="0"/>
              </a:rPr>
              <a:t>Sheffield Centre for Health and Related Research, University of Sheffield; </a:t>
            </a:r>
            <a:r>
              <a:rPr lang="en-US" altLang="zh-CN" sz="4000" kern="1400" spc="-15" baseline="30000" dirty="0">
                <a:solidFill>
                  <a:srgbClr val="7030A0"/>
                </a:solidFill>
                <a:ea typeface="Times New Roman" panose="02020603050405020304" pitchFamily="18" charset="0"/>
              </a:rPr>
              <a:t>2 </a:t>
            </a:r>
            <a:r>
              <a:rPr lang="en-US" altLang="zh-CN" sz="4000" kern="1400" spc="-15" dirty="0">
                <a:solidFill>
                  <a:srgbClr val="7030A0"/>
                </a:solidFill>
                <a:ea typeface="Times New Roman" panose="02020603050405020304" pitchFamily="18" charset="0"/>
              </a:rPr>
              <a:t>Centre for Health Economics Research and Evaluation, University of Technology Sydney; </a:t>
            </a:r>
            <a:r>
              <a:rPr lang="en-US" altLang="zh-CN" sz="4000" kern="1400" spc="-15" baseline="30000" dirty="0">
                <a:solidFill>
                  <a:srgbClr val="7030A0"/>
                </a:solidFill>
                <a:ea typeface="Times New Roman" panose="02020603050405020304" pitchFamily="18" charset="0"/>
              </a:rPr>
              <a:t>3 </a:t>
            </a:r>
            <a:r>
              <a:rPr lang="en-US" altLang="zh-CN" sz="4000" kern="1400" spc="-15" dirty="0">
                <a:solidFill>
                  <a:srgbClr val="7030A0"/>
                </a:solidFill>
                <a:ea typeface="Times New Roman" panose="02020603050405020304" pitchFamily="18" charset="0"/>
              </a:rPr>
              <a:t>Curtin School of Population Health, Curtin University</a:t>
            </a:r>
            <a:endParaRPr lang="en-US" sz="4000" kern="1400" spc="-15" dirty="0">
              <a:solidFill>
                <a:srgbClr val="7030A0"/>
              </a:solidFill>
              <a:ea typeface="Times New Roman" panose="02020603050405020304" pitchFamily="18" charset="0"/>
            </a:endParaRPr>
          </a:p>
        </p:txBody>
      </p:sp>
      <p:graphicFrame>
        <p:nvGraphicFramePr>
          <p:cNvPr id="8" name="Table 10">
            <a:extLst>
              <a:ext uri="{FF2B5EF4-FFF2-40B4-BE49-F238E27FC236}">
                <a16:creationId xmlns:a16="http://schemas.microsoft.com/office/drawing/2014/main" id="{CB70365F-88DD-4D82-B505-025D01F00807}"/>
              </a:ext>
            </a:extLst>
          </p:cNvPr>
          <p:cNvGraphicFramePr>
            <a:graphicFrameLocks noGrp="1"/>
          </p:cNvGraphicFramePr>
          <p:nvPr>
            <p:extLst>
              <p:ext uri="{D42A27DB-BD31-4B8C-83A1-F6EECF244321}">
                <p14:modId xmlns:p14="http://schemas.microsoft.com/office/powerpoint/2010/main" val="2694428742"/>
              </p:ext>
            </p:extLst>
          </p:nvPr>
        </p:nvGraphicFramePr>
        <p:xfrm>
          <a:off x="424968" y="4751139"/>
          <a:ext cx="20540027" cy="7531287"/>
        </p:xfrm>
        <a:graphic>
          <a:graphicData uri="http://schemas.openxmlformats.org/drawingml/2006/table">
            <a:tbl>
              <a:tblPr firstRow="1" bandRow="1">
                <a:tableStyleId>{17292A2E-F333-43FB-9621-5CBBE7FDCDCB}</a:tableStyleId>
              </a:tblPr>
              <a:tblGrid>
                <a:gridCol w="20540027">
                  <a:extLst>
                    <a:ext uri="{9D8B030D-6E8A-4147-A177-3AD203B41FA5}">
                      <a16:colId xmlns:a16="http://schemas.microsoft.com/office/drawing/2014/main" val="3531925424"/>
                    </a:ext>
                  </a:extLst>
                </a:gridCol>
              </a:tblGrid>
              <a:tr h="1433040">
                <a:tc>
                  <a:txBody>
                    <a:bodyPr/>
                    <a:lstStyle/>
                    <a:p>
                      <a:pPr algn="ctr"/>
                      <a:r>
                        <a:rPr lang="en-SG" sz="8000" dirty="0">
                          <a:solidFill>
                            <a:schemeClr val="bg1"/>
                          </a:solidFill>
                        </a:rPr>
                        <a:t>Background</a:t>
                      </a:r>
                    </a:p>
                  </a:txBody>
                  <a:tcPr marL="91582" marR="91582" marT="45791" marB="45791">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rgbClr val="430699"/>
                    </a:solidFill>
                  </a:tcPr>
                </a:tc>
                <a:extLst>
                  <a:ext uri="{0D108BD9-81ED-4DB2-BD59-A6C34878D82A}">
                    <a16:rowId xmlns:a16="http://schemas.microsoft.com/office/drawing/2014/main" val="1287695987"/>
                  </a:ext>
                </a:extLst>
              </a:tr>
              <a:tr h="6098247">
                <a:tc>
                  <a:txBody>
                    <a:bodyPr/>
                    <a:lstStyle/>
                    <a:p>
                      <a:pPr marL="857250" indent="-857250" algn="just">
                        <a:buFont typeface="Arial" panose="020B0604020202020204" pitchFamily="34" charset="0"/>
                        <a:buChar char="•"/>
                      </a:pPr>
                      <a:r>
                        <a:rPr lang="en-US" sz="4000" dirty="0">
                          <a:solidFill>
                            <a:schemeClr val="tx1"/>
                          </a:solidFill>
                          <a:cs typeface="Arial"/>
                        </a:rPr>
                        <a:t>Although originally developed health and wellbeing (HWB) measures EQ-HWB and EQ-HWB-S are published, there has been no valuation protocol developed for EQ-HWB. </a:t>
                      </a:r>
                    </a:p>
                    <a:p>
                      <a:pPr marL="857250" indent="-857250" algn="just">
                        <a:buFont typeface="Arial" panose="020B0604020202020204" pitchFamily="34" charset="0"/>
                        <a:buChar char="•"/>
                      </a:pPr>
                      <a:r>
                        <a:rPr lang="en-US" sz="4000" dirty="0">
                          <a:solidFill>
                            <a:schemeClr val="tx1"/>
                          </a:solidFill>
                          <a:cs typeface="Arial"/>
                        </a:rPr>
                        <a:t>The Discrete Choice Experiment (DCE) is a highly flexible method that has attracted attention in recent years, in the valuation studies for EQ-5D-5L and SF-6Dv2. The method can be implemented online and is considered to potentially have lower cognitive burden.</a:t>
                      </a:r>
                    </a:p>
                    <a:p>
                      <a:pPr marL="857250" indent="-857250" algn="just">
                        <a:buFont typeface="Arial" panose="020B0604020202020204" pitchFamily="34" charset="0"/>
                        <a:buChar char="•"/>
                      </a:pPr>
                      <a:r>
                        <a:rPr lang="en-US" sz="4000" dirty="0">
                          <a:solidFill>
                            <a:schemeClr val="tx1"/>
                          </a:solidFill>
                          <a:cs typeface="Arial"/>
                        </a:rPr>
                        <a:t>However, there are limited studies testing the valuation feasibility of using DCE for valuation of a long HWB measure, nor did any study generate empirical evidence with EQ-HWB</a:t>
                      </a:r>
                    </a:p>
                    <a:p>
                      <a:pPr marL="857250" marR="0" lvl="0" indent="-857250" algn="just" defTabSz="150783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4000" b="1" dirty="0">
                          <a:solidFill>
                            <a:srgbClr val="7030A0"/>
                          </a:solidFill>
                          <a:cs typeface="Arial"/>
                        </a:rPr>
                        <a:t>Aim: </a:t>
                      </a:r>
                      <a:r>
                        <a:rPr lang="en-US" sz="4000" dirty="0">
                          <a:solidFill>
                            <a:schemeClr val="tx1"/>
                          </a:solidFill>
                          <a:cs typeface="Arial"/>
                        </a:rPr>
                        <a:t>To provide qualitative and quantitative evidence on the feasibility of valuing HWB with DCE, and test the effect of information order, different design and different countries. </a:t>
                      </a:r>
                    </a:p>
                  </a:txBody>
                  <a:tcPr marL="91582" marR="91582" marT="45791" marB="45791">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2253255503"/>
                  </a:ext>
                </a:extLst>
              </a:tr>
            </a:tbl>
          </a:graphicData>
        </a:graphic>
      </p:graphicFrame>
      <p:graphicFrame>
        <p:nvGraphicFramePr>
          <p:cNvPr id="60" name="Table 10">
            <a:extLst>
              <a:ext uri="{FF2B5EF4-FFF2-40B4-BE49-F238E27FC236}">
                <a16:creationId xmlns:a16="http://schemas.microsoft.com/office/drawing/2014/main" id="{58480B4F-03FE-4417-ADBB-78DA981FDDB6}"/>
              </a:ext>
            </a:extLst>
          </p:cNvPr>
          <p:cNvGraphicFramePr>
            <a:graphicFrameLocks noGrp="1"/>
          </p:cNvGraphicFramePr>
          <p:nvPr>
            <p:extLst>
              <p:ext uri="{D42A27DB-BD31-4B8C-83A1-F6EECF244321}">
                <p14:modId xmlns:p14="http://schemas.microsoft.com/office/powerpoint/2010/main" val="2719455292"/>
              </p:ext>
            </p:extLst>
          </p:nvPr>
        </p:nvGraphicFramePr>
        <p:xfrm>
          <a:off x="-216856" y="24372180"/>
          <a:ext cx="37797736" cy="1310782"/>
        </p:xfrm>
        <a:graphic>
          <a:graphicData uri="http://schemas.openxmlformats.org/drawingml/2006/table">
            <a:tbl>
              <a:tblPr firstRow="1" bandRow="1">
                <a:tableStyleId>{17292A2E-F333-43FB-9621-5CBBE7FDCDCB}</a:tableStyleId>
              </a:tblPr>
              <a:tblGrid>
                <a:gridCol w="37797736">
                  <a:extLst>
                    <a:ext uri="{9D8B030D-6E8A-4147-A177-3AD203B41FA5}">
                      <a16:colId xmlns:a16="http://schemas.microsoft.com/office/drawing/2014/main" val="3531925424"/>
                    </a:ext>
                  </a:extLst>
                </a:gridCol>
              </a:tblGrid>
              <a:tr h="780185">
                <a:tc>
                  <a:txBody>
                    <a:bodyPr/>
                    <a:lstStyle/>
                    <a:p>
                      <a:pPr algn="ctr"/>
                      <a:r>
                        <a:rPr lang="en-SG" sz="8000" dirty="0"/>
                        <a:t>Conclusions</a:t>
                      </a:r>
                    </a:p>
                  </a:txBody>
                  <a:tcPr marL="91582" marR="91582" marT="45791" marB="45791">
                    <a:solidFill>
                      <a:srgbClr val="430699"/>
                    </a:solidFill>
                  </a:tcPr>
                </a:tc>
                <a:extLst>
                  <a:ext uri="{0D108BD9-81ED-4DB2-BD59-A6C34878D82A}">
                    <a16:rowId xmlns:a16="http://schemas.microsoft.com/office/drawing/2014/main" val="1287695987"/>
                  </a:ext>
                </a:extLst>
              </a:tr>
            </a:tbl>
          </a:graphicData>
        </a:graphic>
      </p:graphicFrame>
      <p:pic>
        <p:nvPicPr>
          <p:cNvPr id="1026" name="Picture 2" descr="University of Technology Sydney - WUN">
            <a:extLst>
              <a:ext uri="{FF2B5EF4-FFF2-40B4-BE49-F238E27FC236}">
                <a16:creationId xmlns:a16="http://schemas.microsoft.com/office/drawing/2014/main" id="{05241C53-1C5D-570B-A841-72BBCDD685EB}"/>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32134" y="1510780"/>
            <a:ext cx="5581715" cy="2059653"/>
          </a:xfrm>
          <a:prstGeom prst="rect">
            <a:avLst/>
          </a:prstGeom>
          <a:noFill/>
          <a:extLst>
            <a:ext uri="{909E8E84-426E-40DD-AFC4-6F175D3DCCD1}">
              <a14:hiddenFill xmlns:a14="http://schemas.microsoft.com/office/drawing/2010/main">
                <a:solidFill>
                  <a:srgbClr val="FFFFFF"/>
                </a:solidFill>
              </a14:hiddenFill>
            </a:ext>
          </a:extLst>
        </p:spPr>
      </p:pic>
      <p:sp>
        <p:nvSpPr>
          <p:cNvPr id="35" name="文本框 34">
            <a:extLst>
              <a:ext uri="{FF2B5EF4-FFF2-40B4-BE49-F238E27FC236}">
                <a16:creationId xmlns:a16="http://schemas.microsoft.com/office/drawing/2014/main" id="{8BC1039A-C8F0-F2A3-FE6B-45927306C175}"/>
              </a:ext>
            </a:extLst>
          </p:cNvPr>
          <p:cNvSpPr txBox="1"/>
          <p:nvPr>
            <p:custDataLst>
              <p:tags r:id="rId1"/>
            </p:custDataLst>
          </p:nvPr>
        </p:nvSpPr>
        <p:spPr>
          <a:xfrm>
            <a:off x="409196" y="13714368"/>
            <a:ext cx="20313917" cy="2169825"/>
          </a:xfrm>
          <a:prstGeom prst="rect">
            <a:avLst/>
          </a:prstGeom>
          <a:noFill/>
        </p:spPr>
        <p:txBody>
          <a:bodyPr wrap="square" rtlCol="0">
            <a:spAutoFit/>
          </a:bodyPr>
          <a:lstStyle/>
          <a:p>
            <a:pPr algn="ctr">
              <a:spcAft>
                <a:spcPts val="600"/>
              </a:spcAft>
            </a:pPr>
            <a:r>
              <a:rPr lang="en-US" altLang="zh-CN" sz="5000" b="1" dirty="0">
                <a:solidFill>
                  <a:srgbClr val="6E39AF"/>
                </a:solidFill>
                <a:cs typeface="+mn-ea"/>
                <a:sym typeface="+mn-lt"/>
              </a:rPr>
              <a:t>          Stage 1: Literature review</a:t>
            </a:r>
          </a:p>
          <a:p>
            <a:pPr algn="just" defTabSz="1507830">
              <a:spcAft>
                <a:spcPts val="600"/>
              </a:spcAft>
            </a:pPr>
            <a:r>
              <a:rPr lang="en-US" altLang="zh-CN" sz="4000" dirty="0">
                <a:cs typeface="Arial"/>
                <a:sym typeface="+mn-lt"/>
              </a:rPr>
              <a:t>A comprehensive updated search of health state valuation study using DCE method was conducted from January 2018 to December 2022.</a:t>
            </a:r>
          </a:p>
        </p:txBody>
      </p:sp>
      <p:graphicFrame>
        <p:nvGraphicFramePr>
          <p:cNvPr id="38" name="Table 10">
            <a:extLst>
              <a:ext uri="{FF2B5EF4-FFF2-40B4-BE49-F238E27FC236}">
                <a16:creationId xmlns:a16="http://schemas.microsoft.com/office/drawing/2014/main" id="{24F02FC6-0494-394C-7E3F-6B25F4A23727}"/>
              </a:ext>
            </a:extLst>
          </p:cNvPr>
          <p:cNvGraphicFramePr>
            <a:graphicFrameLocks noGrp="1"/>
          </p:cNvGraphicFramePr>
          <p:nvPr>
            <p:extLst>
              <p:ext uri="{D42A27DB-BD31-4B8C-83A1-F6EECF244321}">
                <p14:modId xmlns:p14="http://schemas.microsoft.com/office/powerpoint/2010/main" val="2778080799"/>
              </p:ext>
            </p:extLst>
          </p:nvPr>
        </p:nvGraphicFramePr>
        <p:xfrm>
          <a:off x="432134" y="12282427"/>
          <a:ext cx="20414265" cy="1310782"/>
        </p:xfrm>
        <a:graphic>
          <a:graphicData uri="http://schemas.openxmlformats.org/drawingml/2006/table">
            <a:tbl>
              <a:tblPr firstRow="1" bandRow="1">
                <a:tableStyleId>{17292A2E-F333-43FB-9621-5CBBE7FDCDCB}</a:tableStyleId>
              </a:tblPr>
              <a:tblGrid>
                <a:gridCol w="20414265">
                  <a:extLst>
                    <a:ext uri="{9D8B030D-6E8A-4147-A177-3AD203B41FA5}">
                      <a16:colId xmlns:a16="http://schemas.microsoft.com/office/drawing/2014/main" val="3531925424"/>
                    </a:ext>
                  </a:extLst>
                </a:gridCol>
              </a:tblGrid>
              <a:tr h="970085">
                <a:tc>
                  <a:txBody>
                    <a:bodyPr/>
                    <a:lstStyle/>
                    <a:p>
                      <a:pPr algn="ctr"/>
                      <a:r>
                        <a:rPr lang="en-SG" sz="8000" dirty="0">
                          <a:solidFill>
                            <a:schemeClr val="bg1"/>
                          </a:solidFill>
                        </a:rPr>
                        <a:t>Methods</a:t>
                      </a:r>
                    </a:p>
                  </a:txBody>
                  <a:tcPr marL="91582" marR="91582" marT="45791" marB="45791">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rgbClr val="430699"/>
                    </a:solidFill>
                  </a:tcPr>
                </a:tc>
                <a:extLst>
                  <a:ext uri="{0D108BD9-81ED-4DB2-BD59-A6C34878D82A}">
                    <a16:rowId xmlns:a16="http://schemas.microsoft.com/office/drawing/2014/main" val="1287695987"/>
                  </a:ext>
                </a:extLst>
              </a:tr>
            </a:tbl>
          </a:graphicData>
        </a:graphic>
      </p:graphicFrame>
      <p:sp>
        <p:nvSpPr>
          <p:cNvPr id="42" name="文本框 41">
            <a:extLst>
              <a:ext uri="{FF2B5EF4-FFF2-40B4-BE49-F238E27FC236}">
                <a16:creationId xmlns:a16="http://schemas.microsoft.com/office/drawing/2014/main" id="{DC245A4C-247C-A9E6-D435-EFEC143A1382}"/>
              </a:ext>
            </a:extLst>
          </p:cNvPr>
          <p:cNvSpPr txBox="1"/>
          <p:nvPr>
            <p:custDataLst>
              <p:tags r:id="rId2"/>
            </p:custDataLst>
          </p:nvPr>
        </p:nvSpPr>
        <p:spPr>
          <a:xfrm>
            <a:off x="547242" y="15951107"/>
            <a:ext cx="20313917" cy="2231380"/>
          </a:xfrm>
          <a:prstGeom prst="rect">
            <a:avLst/>
          </a:prstGeom>
          <a:noFill/>
        </p:spPr>
        <p:txBody>
          <a:bodyPr wrap="square" rtlCol="0">
            <a:spAutoFit/>
          </a:bodyPr>
          <a:lstStyle/>
          <a:p>
            <a:pPr algn="ctr">
              <a:spcAft>
                <a:spcPts val="600"/>
              </a:spcAft>
            </a:pPr>
            <a:r>
              <a:rPr lang="en-US" altLang="zh-CN" sz="5000" b="1" dirty="0">
                <a:solidFill>
                  <a:srgbClr val="6E39AF"/>
                </a:solidFill>
                <a:cs typeface="+mn-ea"/>
                <a:sym typeface="+mn-lt"/>
              </a:rPr>
              <a:t>         Stage 2: </a:t>
            </a:r>
            <a:r>
              <a:rPr lang="en-US" altLang="zh-CN" sz="5400" b="1" dirty="0">
                <a:solidFill>
                  <a:srgbClr val="6E39AF"/>
                </a:solidFill>
                <a:cs typeface="+mn-ea"/>
                <a:sym typeface="+mn-lt"/>
              </a:rPr>
              <a:t>Attribute selection</a:t>
            </a:r>
            <a:endParaRPr lang="en-US" altLang="zh-CN" sz="5000" b="1" dirty="0">
              <a:solidFill>
                <a:srgbClr val="6E39AF"/>
              </a:solidFill>
              <a:cs typeface="+mn-ea"/>
              <a:sym typeface="+mn-lt"/>
            </a:endParaRPr>
          </a:p>
          <a:p>
            <a:pPr algn="just" defTabSz="1507830">
              <a:spcAft>
                <a:spcPts val="600"/>
              </a:spcAft>
            </a:pPr>
            <a:r>
              <a:rPr lang="en-US" altLang="zh-CN" sz="4000" dirty="0">
                <a:cs typeface="Arial"/>
                <a:sym typeface="+mn-lt"/>
              </a:rPr>
              <a:t>Select the EQ-HWB attributes for DCE valuation, by considering dimensionality, collinearity, E-QALY Patient and Public Involvement consultation and EQ bolt-on studies.</a:t>
            </a:r>
          </a:p>
        </p:txBody>
      </p:sp>
      <p:sp>
        <p:nvSpPr>
          <p:cNvPr id="44" name="文本框 43">
            <a:extLst>
              <a:ext uri="{FF2B5EF4-FFF2-40B4-BE49-F238E27FC236}">
                <a16:creationId xmlns:a16="http://schemas.microsoft.com/office/drawing/2014/main" id="{70B96243-6BE4-97AC-B7B0-7B0CD2CE4394}"/>
              </a:ext>
            </a:extLst>
          </p:cNvPr>
          <p:cNvSpPr txBox="1"/>
          <p:nvPr>
            <p:custDataLst>
              <p:tags r:id="rId3"/>
            </p:custDataLst>
          </p:nvPr>
        </p:nvSpPr>
        <p:spPr>
          <a:xfrm>
            <a:off x="470458" y="18430106"/>
            <a:ext cx="20494537" cy="2169825"/>
          </a:xfrm>
          <a:prstGeom prst="rect">
            <a:avLst/>
          </a:prstGeom>
          <a:noFill/>
        </p:spPr>
        <p:txBody>
          <a:bodyPr wrap="square" rtlCol="0">
            <a:spAutoFit/>
          </a:bodyPr>
          <a:lstStyle/>
          <a:p>
            <a:pPr algn="ctr">
              <a:spcAft>
                <a:spcPts val="600"/>
              </a:spcAft>
            </a:pPr>
            <a:r>
              <a:rPr lang="en-US" altLang="zh-CN" sz="5000" b="1" dirty="0">
                <a:solidFill>
                  <a:srgbClr val="6E39AF"/>
                </a:solidFill>
                <a:cs typeface="+mn-ea"/>
                <a:sym typeface="+mn-lt"/>
              </a:rPr>
              <a:t>Stage 3: Qualitative consultation</a:t>
            </a:r>
          </a:p>
          <a:p>
            <a:pPr>
              <a:spcAft>
                <a:spcPts val="600"/>
              </a:spcAft>
            </a:pPr>
            <a:r>
              <a:rPr lang="en-US" altLang="zh-CN" sz="4000" dirty="0">
                <a:cs typeface="Arial"/>
                <a:sym typeface="+mn-lt"/>
              </a:rPr>
              <a:t>Conduct focus group consultation with the target respondent (general public) to ask their preference for different designs, presentation strategies and information understanding.</a:t>
            </a:r>
          </a:p>
        </p:txBody>
      </p:sp>
      <p:cxnSp>
        <p:nvCxnSpPr>
          <p:cNvPr id="45" name="直接连接符 44">
            <a:extLst>
              <a:ext uri="{FF2B5EF4-FFF2-40B4-BE49-F238E27FC236}">
                <a16:creationId xmlns:a16="http://schemas.microsoft.com/office/drawing/2014/main" id="{F2E75CA8-695D-8B6B-4A33-3C5750AA82A3}"/>
              </a:ext>
            </a:extLst>
          </p:cNvPr>
          <p:cNvCxnSpPr>
            <a:cxnSpLocks/>
          </p:cNvCxnSpPr>
          <p:nvPr>
            <p:custDataLst>
              <p:tags r:id="rId4"/>
            </p:custDataLst>
          </p:nvPr>
        </p:nvCxnSpPr>
        <p:spPr>
          <a:xfrm>
            <a:off x="30624461" y="12517529"/>
            <a:ext cx="0" cy="1114604"/>
          </a:xfrm>
          <a:prstGeom prst="line">
            <a:avLst/>
          </a:prstGeom>
          <a:noFill/>
          <a:ln w="9525" cap="flat" cmpd="sng" algn="ctr">
            <a:solidFill>
              <a:srgbClr val="EEECE1">
                <a:lumMod val="50000"/>
              </a:srgbClr>
            </a:solidFill>
            <a:prstDash val="solid"/>
          </a:ln>
          <a:effectLst/>
        </p:spPr>
      </p:cxnSp>
      <p:sp>
        <p:nvSpPr>
          <p:cNvPr id="47" name="文本框 46">
            <a:extLst>
              <a:ext uri="{FF2B5EF4-FFF2-40B4-BE49-F238E27FC236}">
                <a16:creationId xmlns:a16="http://schemas.microsoft.com/office/drawing/2014/main" id="{67BA2F61-99DD-D0C1-4B32-3A9F81B3816B}"/>
              </a:ext>
            </a:extLst>
          </p:cNvPr>
          <p:cNvSpPr txBox="1"/>
          <p:nvPr>
            <p:custDataLst>
              <p:tags r:id="rId5"/>
            </p:custDataLst>
          </p:nvPr>
        </p:nvSpPr>
        <p:spPr>
          <a:xfrm>
            <a:off x="470931" y="20905810"/>
            <a:ext cx="20238331" cy="2785378"/>
          </a:xfrm>
          <a:prstGeom prst="rect">
            <a:avLst/>
          </a:prstGeom>
          <a:noFill/>
        </p:spPr>
        <p:txBody>
          <a:bodyPr wrap="square" rtlCol="0">
            <a:spAutoFit/>
          </a:bodyPr>
          <a:lstStyle/>
          <a:p>
            <a:pPr algn="ctr">
              <a:spcAft>
                <a:spcPts val="600"/>
              </a:spcAft>
            </a:pPr>
            <a:r>
              <a:rPr lang="en-US" altLang="zh-CN" sz="5000" b="1" dirty="0">
                <a:solidFill>
                  <a:srgbClr val="6E39AF"/>
                </a:solidFill>
                <a:cs typeface="+mn-ea"/>
                <a:sym typeface="+mn-lt"/>
              </a:rPr>
              <a:t>    Stage 4: DCE survey and data analysis</a:t>
            </a:r>
          </a:p>
          <a:p>
            <a:pPr>
              <a:spcAft>
                <a:spcPts val="600"/>
              </a:spcAft>
            </a:pPr>
            <a:r>
              <a:rPr lang="en-US" altLang="zh-CN" sz="4000" dirty="0">
                <a:cs typeface="Arial"/>
                <a:sym typeface="+mn-lt"/>
              </a:rPr>
              <a:t>Implement the DCE survey online, with various DCE designs, in both UK and Australia with around 2000 people in each country and conduct data analysis with homogeneity (conditional logit) and heterogeneity (latent class, mixed logit) models.</a:t>
            </a:r>
          </a:p>
        </p:txBody>
      </p:sp>
      <p:graphicFrame>
        <p:nvGraphicFramePr>
          <p:cNvPr id="49" name="Table 10">
            <a:extLst>
              <a:ext uri="{FF2B5EF4-FFF2-40B4-BE49-F238E27FC236}">
                <a16:creationId xmlns:a16="http://schemas.microsoft.com/office/drawing/2014/main" id="{AC93B298-DB21-26EC-43D9-B29A7ED534AF}"/>
              </a:ext>
            </a:extLst>
          </p:cNvPr>
          <p:cNvGraphicFramePr>
            <a:graphicFrameLocks noGrp="1"/>
          </p:cNvGraphicFramePr>
          <p:nvPr>
            <p:extLst>
              <p:ext uri="{D42A27DB-BD31-4B8C-83A1-F6EECF244321}">
                <p14:modId xmlns:p14="http://schemas.microsoft.com/office/powerpoint/2010/main" val="309863784"/>
              </p:ext>
            </p:extLst>
          </p:nvPr>
        </p:nvGraphicFramePr>
        <p:xfrm>
          <a:off x="38184786" y="4600838"/>
          <a:ext cx="12747520" cy="1310782"/>
        </p:xfrm>
        <a:graphic>
          <a:graphicData uri="http://schemas.openxmlformats.org/drawingml/2006/table">
            <a:tbl>
              <a:tblPr firstRow="1" bandRow="1">
                <a:tableStyleId>{17292A2E-F333-43FB-9621-5CBBE7FDCDCB}</a:tableStyleId>
              </a:tblPr>
              <a:tblGrid>
                <a:gridCol w="12747520">
                  <a:extLst>
                    <a:ext uri="{9D8B030D-6E8A-4147-A177-3AD203B41FA5}">
                      <a16:colId xmlns:a16="http://schemas.microsoft.com/office/drawing/2014/main" val="3531925424"/>
                    </a:ext>
                  </a:extLst>
                </a:gridCol>
              </a:tblGrid>
              <a:tr h="970085">
                <a:tc>
                  <a:txBody>
                    <a:bodyPr/>
                    <a:lstStyle/>
                    <a:p>
                      <a:pPr algn="ctr"/>
                      <a:r>
                        <a:rPr lang="en-SG" sz="8000" dirty="0">
                          <a:solidFill>
                            <a:schemeClr val="bg1"/>
                          </a:solidFill>
                        </a:rPr>
                        <a:t>Results</a:t>
                      </a:r>
                    </a:p>
                  </a:txBody>
                  <a:tcPr marL="91582" marR="91582" marT="45791" marB="45791">
                    <a:lnL w="9525" cap="flat" cmpd="sng" algn="ctr">
                      <a:noFill/>
                      <a:prstDash val="solid"/>
                    </a:lnL>
                    <a:lnR w="9525" cap="flat" cmpd="sng" algn="ctr">
                      <a:noFill/>
                      <a:prstDash val="solid"/>
                    </a:lnR>
                    <a:lnT w="9525" cap="flat" cmpd="sng" algn="ctr">
                      <a:noFill/>
                      <a:prstDash val="solid"/>
                    </a:lnT>
                    <a:lnB w="9525" cap="flat" cmpd="sng" algn="ctr">
                      <a:noFill/>
                      <a:prstDash val="solid"/>
                    </a:lnB>
                    <a:lnTlToBr w="12700" cmpd="sng">
                      <a:noFill/>
                      <a:prstDash val="solid"/>
                    </a:lnTlToBr>
                    <a:lnBlToTr w="12700" cmpd="sng">
                      <a:noFill/>
                      <a:prstDash val="solid"/>
                    </a:lnBlToTr>
                    <a:solidFill>
                      <a:srgbClr val="430699"/>
                    </a:solidFill>
                  </a:tcPr>
                </a:tc>
                <a:extLst>
                  <a:ext uri="{0D108BD9-81ED-4DB2-BD59-A6C34878D82A}">
                    <a16:rowId xmlns:a16="http://schemas.microsoft.com/office/drawing/2014/main" val="1287695987"/>
                  </a:ext>
                </a:extLst>
              </a:tr>
            </a:tbl>
          </a:graphicData>
        </a:graphic>
      </p:graphicFrame>
      <p:sp>
        <p:nvSpPr>
          <p:cNvPr id="51" name="文本框 50">
            <a:extLst>
              <a:ext uri="{FF2B5EF4-FFF2-40B4-BE49-F238E27FC236}">
                <a16:creationId xmlns:a16="http://schemas.microsoft.com/office/drawing/2014/main" id="{7E91BE1E-6351-7AC7-A8C2-35AF1F454D21}"/>
              </a:ext>
            </a:extLst>
          </p:cNvPr>
          <p:cNvSpPr txBox="1"/>
          <p:nvPr>
            <p:custDataLst>
              <p:tags r:id="rId6"/>
            </p:custDataLst>
          </p:nvPr>
        </p:nvSpPr>
        <p:spPr>
          <a:xfrm>
            <a:off x="38041278" y="6334469"/>
            <a:ext cx="12497242" cy="2785378"/>
          </a:xfrm>
          <a:prstGeom prst="rect">
            <a:avLst/>
          </a:prstGeom>
          <a:noFill/>
        </p:spPr>
        <p:txBody>
          <a:bodyPr wrap="square" rtlCol="0">
            <a:spAutoFit/>
          </a:bodyPr>
          <a:lstStyle/>
          <a:p>
            <a:pPr algn="ctr">
              <a:spcAft>
                <a:spcPts val="600"/>
              </a:spcAft>
            </a:pPr>
            <a:r>
              <a:rPr lang="en-US" altLang="zh-CN" sz="5000" b="1" dirty="0">
                <a:solidFill>
                  <a:srgbClr val="6E39AF"/>
                </a:solidFill>
                <a:cs typeface="+mn-ea"/>
                <a:sym typeface="+mn-lt"/>
              </a:rPr>
              <a:t>          Stage 1: Four feasible methods identified</a:t>
            </a:r>
          </a:p>
          <a:p>
            <a:pPr algn="just" defTabSz="1507830">
              <a:spcAft>
                <a:spcPts val="600"/>
              </a:spcAft>
            </a:pPr>
            <a:r>
              <a:rPr lang="en-US" altLang="zh-CN" sz="4000" dirty="0">
                <a:cs typeface="Arial"/>
                <a:sym typeface="+mn-lt"/>
              </a:rPr>
              <a:t>Four DCE methods identified for valuing long health and wellbeing measure: DCE-TTO, triplet comparison, partial comparison and pivot partial comparison</a:t>
            </a:r>
          </a:p>
        </p:txBody>
      </p:sp>
      <p:sp>
        <p:nvSpPr>
          <p:cNvPr id="55" name="文本框 54">
            <a:extLst>
              <a:ext uri="{FF2B5EF4-FFF2-40B4-BE49-F238E27FC236}">
                <a16:creationId xmlns:a16="http://schemas.microsoft.com/office/drawing/2014/main" id="{EB036137-F77A-D5B1-48EB-9CB30A1BADAB}"/>
              </a:ext>
            </a:extLst>
          </p:cNvPr>
          <p:cNvSpPr txBox="1"/>
          <p:nvPr>
            <p:custDataLst>
              <p:tags r:id="rId7"/>
            </p:custDataLst>
          </p:nvPr>
        </p:nvSpPr>
        <p:spPr>
          <a:xfrm>
            <a:off x="38294176" y="9559246"/>
            <a:ext cx="12244344" cy="4016484"/>
          </a:xfrm>
          <a:prstGeom prst="rect">
            <a:avLst/>
          </a:prstGeom>
          <a:noFill/>
        </p:spPr>
        <p:txBody>
          <a:bodyPr wrap="square" rtlCol="0">
            <a:spAutoFit/>
          </a:bodyPr>
          <a:lstStyle/>
          <a:p>
            <a:pPr algn="ctr">
              <a:spcAft>
                <a:spcPts val="600"/>
              </a:spcAft>
            </a:pPr>
            <a:r>
              <a:rPr lang="en-US" altLang="zh-CN" sz="5000" b="1" dirty="0">
                <a:solidFill>
                  <a:srgbClr val="6E39AF"/>
                </a:solidFill>
                <a:cs typeface="+mn-ea"/>
                <a:sym typeface="+mn-lt"/>
              </a:rPr>
              <a:t>          Stage 2: 13 attributes selected</a:t>
            </a:r>
          </a:p>
          <a:p>
            <a:pPr algn="just" defTabSz="1507830">
              <a:spcAft>
                <a:spcPts val="600"/>
              </a:spcAft>
            </a:pPr>
            <a:r>
              <a:rPr lang="en-US" altLang="zh-CN" sz="4000" dirty="0">
                <a:cs typeface="Arial"/>
                <a:sym typeface="+mn-lt"/>
              </a:rPr>
              <a:t>13 attributes were selected after a systematic selection with 7 criteria: Vision, Hearing, Mobility, Daily activity, Sleep, Fatigue, Loneliness, Support, Concentrating, Control, Anxious, Sad/depression, Pain severity. All EQ-HWB attributes remained</a:t>
            </a:r>
          </a:p>
        </p:txBody>
      </p:sp>
      <p:sp>
        <p:nvSpPr>
          <p:cNvPr id="57" name="文本框 56">
            <a:extLst>
              <a:ext uri="{FF2B5EF4-FFF2-40B4-BE49-F238E27FC236}">
                <a16:creationId xmlns:a16="http://schemas.microsoft.com/office/drawing/2014/main" id="{172C861E-99C3-AB56-29D5-0AB3C729BC8B}"/>
              </a:ext>
            </a:extLst>
          </p:cNvPr>
          <p:cNvSpPr txBox="1"/>
          <p:nvPr>
            <p:custDataLst>
              <p:tags r:id="rId8"/>
            </p:custDataLst>
          </p:nvPr>
        </p:nvSpPr>
        <p:spPr>
          <a:xfrm>
            <a:off x="38273969" y="13955648"/>
            <a:ext cx="12378839" cy="5401479"/>
          </a:xfrm>
          <a:prstGeom prst="rect">
            <a:avLst/>
          </a:prstGeom>
          <a:noFill/>
        </p:spPr>
        <p:txBody>
          <a:bodyPr wrap="square" rtlCol="0">
            <a:spAutoFit/>
          </a:bodyPr>
          <a:lstStyle/>
          <a:p>
            <a:pPr algn="ctr">
              <a:spcAft>
                <a:spcPts val="600"/>
              </a:spcAft>
            </a:pPr>
            <a:r>
              <a:rPr lang="en-US" altLang="zh-CN" sz="5000" b="1" dirty="0">
                <a:solidFill>
                  <a:srgbClr val="6E39AF"/>
                </a:solidFill>
                <a:cs typeface="+mn-ea"/>
                <a:sym typeface="+mn-lt"/>
              </a:rPr>
              <a:t>Stage 3: DCE is feasible</a:t>
            </a:r>
          </a:p>
          <a:p>
            <a:pPr marL="571500" indent="-571500" algn="just" defTabSz="1507830">
              <a:spcAft>
                <a:spcPts val="600"/>
              </a:spcAft>
              <a:buFont typeface="Arial" panose="020B0604020202020204" pitchFamily="34" charset="0"/>
              <a:buChar char="•"/>
            </a:pPr>
            <a:r>
              <a:rPr lang="en-US" altLang="zh-CN" sz="4000" dirty="0">
                <a:cs typeface="Arial"/>
                <a:sym typeface="+mn-lt"/>
              </a:rPr>
              <a:t>13 attributes were overall understood well</a:t>
            </a:r>
          </a:p>
          <a:p>
            <a:pPr marL="571500" indent="-571500" algn="just" defTabSz="1507830">
              <a:spcAft>
                <a:spcPts val="600"/>
              </a:spcAft>
              <a:buFont typeface="Arial" panose="020B0604020202020204" pitchFamily="34" charset="0"/>
              <a:buChar char="•"/>
            </a:pPr>
            <a:r>
              <a:rPr lang="en-US" altLang="zh-CN" sz="4000" dirty="0">
                <a:cs typeface="Arial"/>
                <a:sym typeface="+mn-lt"/>
              </a:rPr>
              <a:t>DCE can be completed with clear instruction</a:t>
            </a:r>
          </a:p>
          <a:p>
            <a:pPr marL="571500" indent="-571500" algn="just" defTabSz="1507830">
              <a:spcAft>
                <a:spcPts val="600"/>
              </a:spcAft>
              <a:buFont typeface="Arial" panose="020B0604020202020204" pitchFamily="34" charset="0"/>
              <a:buChar char="•"/>
            </a:pPr>
            <a:r>
              <a:rPr lang="en-US" altLang="zh-CN" sz="4000" dirty="0">
                <a:cs typeface="Arial"/>
                <a:sym typeface="+mn-lt"/>
              </a:rPr>
              <a:t>Preference for </a:t>
            </a:r>
            <a:r>
              <a:rPr lang="en-US" altLang="zh-CN" sz="4000" b="1" dirty="0">
                <a:cs typeface="Arial"/>
                <a:sym typeface="+mn-lt"/>
              </a:rPr>
              <a:t>DCE-TTO and triplet (with dead state/no varied duration) design (kept for the large-scale survey)</a:t>
            </a:r>
            <a:r>
              <a:rPr lang="en-US" altLang="zh-CN" sz="4000" dirty="0">
                <a:cs typeface="Arial"/>
                <a:sym typeface="+mn-lt"/>
              </a:rPr>
              <a:t> Mixed evidence with the information order, multiple decision strategies (consider all, only varied, only health/time) identified. </a:t>
            </a:r>
          </a:p>
        </p:txBody>
      </p:sp>
      <p:pic>
        <p:nvPicPr>
          <p:cNvPr id="2" name="图片 1" descr="图片包含 图标&#10;&#10;描述已自动生成">
            <a:extLst>
              <a:ext uri="{FF2B5EF4-FFF2-40B4-BE49-F238E27FC236}">
                <a16:creationId xmlns:a16="http://schemas.microsoft.com/office/drawing/2014/main" id="{C5627740-6873-FB44-8BD7-0BCE72D49615}"/>
              </a:ext>
            </a:extLst>
          </p:cNvPr>
          <p:cNvPicPr>
            <a:picLocks noChangeAspect="1"/>
          </p:cNvPicPr>
          <p:nvPr/>
        </p:nvPicPr>
        <p:blipFill>
          <a:blip r:embed="rId15"/>
          <a:stretch>
            <a:fillRect/>
          </a:stretch>
        </p:blipFill>
        <p:spPr>
          <a:xfrm>
            <a:off x="693923" y="430660"/>
            <a:ext cx="4208467" cy="1355171"/>
          </a:xfrm>
          <a:prstGeom prst="rect">
            <a:avLst/>
          </a:prstGeom>
        </p:spPr>
      </p:pic>
      <p:sp>
        <p:nvSpPr>
          <p:cNvPr id="59" name="文本框 58">
            <a:extLst>
              <a:ext uri="{FF2B5EF4-FFF2-40B4-BE49-F238E27FC236}">
                <a16:creationId xmlns:a16="http://schemas.microsoft.com/office/drawing/2014/main" id="{AD37121A-6CAC-B63E-8DC4-80BAECD95E01}"/>
              </a:ext>
            </a:extLst>
          </p:cNvPr>
          <p:cNvSpPr txBox="1"/>
          <p:nvPr>
            <p:custDataLst>
              <p:tags r:id="rId9"/>
            </p:custDataLst>
          </p:nvPr>
        </p:nvSpPr>
        <p:spPr>
          <a:xfrm>
            <a:off x="885989" y="26033874"/>
            <a:ext cx="37068566" cy="2169825"/>
          </a:xfrm>
          <a:prstGeom prst="rect">
            <a:avLst/>
          </a:prstGeom>
          <a:noFill/>
        </p:spPr>
        <p:txBody>
          <a:bodyPr wrap="square" rtlCol="0">
            <a:spAutoFit/>
          </a:bodyPr>
          <a:lstStyle/>
          <a:p>
            <a:pPr algn="ctr">
              <a:spcAft>
                <a:spcPts val="600"/>
              </a:spcAft>
            </a:pPr>
            <a:r>
              <a:rPr lang="en-US" altLang="zh-CN" sz="5000" b="1" dirty="0">
                <a:solidFill>
                  <a:srgbClr val="5A3F99"/>
                </a:solidFill>
                <a:cs typeface="+mn-ea"/>
                <a:sym typeface="+mn-lt"/>
              </a:rPr>
              <a:t>Overall, DCE is feasible for the valuation of a large number of attributes derived from EQ-HWB</a:t>
            </a:r>
          </a:p>
          <a:p>
            <a:pPr>
              <a:spcAft>
                <a:spcPts val="600"/>
              </a:spcAft>
            </a:pPr>
            <a:r>
              <a:rPr lang="en-GB" altLang="zh-CN" sz="4000" dirty="0">
                <a:cs typeface="+mn-ea"/>
                <a:sym typeface="+mn-lt"/>
              </a:rPr>
              <a:t>The study has benefited from qualitative research to inform the DCE surveys and conducting the surveys across two different countries. The results indicate that both DCE-TTO and triplet tasks were feasible though there are some impacts on results from using the different tasks. </a:t>
            </a:r>
            <a:endParaRPr lang="en-US" altLang="zh-CN" sz="4000" dirty="0">
              <a:cs typeface="+mn-ea"/>
              <a:sym typeface="+mn-lt"/>
            </a:endParaRPr>
          </a:p>
        </p:txBody>
      </p:sp>
      <p:pic>
        <p:nvPicPr>
          <p:cNvPr id="63" name="图片 62" descr="表格&#10;&#10;描述已自动生成">
            <a:extLst>
              <a:ext uri="{FF2B5EF4-FFF2-40B4-BE49-F238E27FC236}">
                <a16:creationId xmlns:a16="http://schemas.microsoft.com/office/drawing/2014/main" id="{71FBA325-B82E-1038-BC9C-31A8FF8F9ADD}"/>
              </a:ext>
            </a:extLst>
          </p:cNvPr>
          <p:cNvPicPr>
            <a:picLocks noChangeAspect="1"/>
          </p:cNvPicPr>
          <p:nvPr/>
        </p:nvPicPr>
        <p:blipFill>
          <a:blip r:embed="rId16"/>
          <a:stretch>
            <a:fillRect/>
          </a:stretch>
        </p:blipFill>
        <p:spPr>
          <a:xfrm>
            <a:off x="22431673" y="5427265"/>
            <a:ext cx="15282268" cy="8554989"/>
          </a:xfrm>
          <a:prstGeom prst="rect">
            <a:avLst/>
          </a:prstGeom>
        </p:spPr>
      </p:pic>
      <p:pic>
        <p:nvPicPr>
          <p:cNvPr id="1024" name="图片 1023" descr="表格&#10;&#10;描述已自动生成">
            <a:extLst>
              <a:ext uri="{FF2B5EF4-FFF2-40B4-BE49-F238E27FC236}">
                <a16:creationId xmlns:a16="http://schemas.microsoft.com/office/drawing/2014/main" id="{D3FBC8C8-E7EA-C7EA-9178-34981B6DA3B2}"/>
              </a:ext>
            </a:extLst>
          </p:cNvPr>
          <p:cNvPicPr>
            <a:picLocks noChangeAspect="1"/>
          </p:cNvPicPr>
          <p:nvPr/>
        </p:nvPicPr>
        <p:blipFill>
          <a:blip r:embed="rId17"/>
          <a:stretch>
            <a:fillRect/>
          </a:stretch>
        </p:blipFill>
        <p:spPr>
          <a:xfrm>
            <a:off x="22298613" y="15303599"/>
            <a:ext cx="15282267" cy="8259817"/>
          </a:xfrm>
          <a:prstGeom prst="rect">
            <a:avLst/>
          </a:prstGeom>
        </p:spPr>
      </p:pic>
      <p:sp>
        <p:nvSpPr>
          <p:cNvPr id="1031" name="TextBox 13">
            <a:extLst>
              <a:ext uri="{FF2B5EF4-FFF2-40B4-BE49-F238E27FC236}">
                <a16:creationId xmlns:a16="http://schemas.microsoft.com/office/drawing/2014/main" id="{03DAC7E9-9AED-8D9D-826F-E4AB2E86E0ED}"/>
              </a:ext>
            </a:extLst>
          </p:cNvPr>
          <p:cNvSpPr txBox="1"/>
          <p:nvPr/>
        </p:nvSpPr>
        <p:spPr>
          <a:xfrm>
            <a:off x="22515469" y="4647643"/>
            <a:ext cx="15282267" cy="595932"/>
          </a:xfrm>
          <a:prstGeom prst="rect">
            <a:avLst/>
          </a:prstGeom>
          <a:solidFill>
            <a:srgbClr val="430699"/>
          </a:solidFill>
        </p:spPr>
        <p:txBody>
          <a:bodyPr wrap="square">
            <a:spAutoFit/>
          </a:bodyPr>
          <a:lstStyle/>
          <a:p>
            <a:pPr algn="just">
              <a:lnSpc>
                <a:spcPct val="107000"/>
              </a:lnSpc>
              <a:spcAft>
                <a:spcPts val="800"/>
              </a:spcAft>
            </a:pPr>
            <a:r>
              <a:rPr lang="en-US" sz="3200" b="1" dirty="0">
                <a:solidFill>
                  <a:schemeClr val="bg1"/>
                </a:solidFill>
                <a:effectLst/>
                <a:latin typeface="Calibri" panose="020F0502020204030204" pitchFamily="34" charset="0"/>
                <a:ea typeface="DengXian" panose="02010600030101010101" pitchFamily="2" charset="-122"/>
                <a:cs typeface="Times New Roman" panose="02020603050405020304" pitchFamily="18" charset="0"/>
              </a:rPr>
              <a:t>Figure 1: DCE-TTO design, 7 attributes varied (in yellow) and one duration attribute</a:t>
            </a:r>
            <a:endParaRPr lang="en-SG" sz="3200" b="1" dirty="0">
              <a:solidFill>
                <a:schemeClr val="bg1"/>
              </a:solidFill>
              <a:effectLst/>
              <a:latin typeface="Calibri" panose="020F0502020204030204" pitchFamily="34" charset="0"/>
              <a:ea typeface="DengXian" panose="02010600030101010101" pitchFamily="2" charset="-122"/>
              <a:cs typeface="Times New Roman" panose="02020603050405020304" pitchFamily="18" charset="0"/>
            </a:endParaRPr>
          </a:p>
        </p:txBody>
      </p:sp>
      <p:pic>
        <p:nvPicPr>
          <p:cNvPr id="1032" name="图片 1031">
            <a:extLst>
              <a:ext uri="{FF2B5EF4-FFF2-40B4-BE49-F238E27FC236}">
                <a16:creationId xmlns:a16="http://schemas.microsoft.com/office/drawing/2014/main" id="{7132A0AA-46A4-5A89-D0C6-CF1EA3DDC9A8}"/>
              </a:ext>
            </a:extLst>
          </p:cNvPr>
          <p:cNvPicPr/>
          <p:nvPr/>
        </p:nvPicPr>
        <p:blipFill>
          <a:blip r:embed="rId18"/>
          <a:stretch>
            <a:fillRect/>
          </a:stretch>
        </p:blipFill>
        <p:spPr>
          <a:xfrm>
            <a:off x="26959267" y="13825151"/>
            <a:ext cx="5723197" cy="552787"/>
          </a:xfrm>
          <a:prstGeom prst="rect">
            <a:avLst/>
          </a:prstGeom>
          <a:noFill/>
          <a:ln w="9525">
            <a:noFill/>
          </a:ln>
        </p:spPr>
      </p:pic>
      <p:pic>
        <p:nvPicPr>
          <p:cNvPr id="1033" name="图片 1032">
            <a:extLst>
              <a:ext uri="{FF2B5EF4-FFF2-40B4-BE49-F238E27FC236}">
                <a16:creationId xmlns:a16="http://schemas.microsoft.com/office/drawing/2014/main" id="{D7C8B5EB-28E1-3B7B-77FA-DE991CD18AAD}"/>
              </a:ext>
            </a:extLst>
          </p:cNvPr>
          <p:cNvPicPr/>
          <p:nvPr/>
        </p:nvPicPr>
        <p:blipFill>
          <a:blip r:embed="rId19"/>
          <a:stretch>
            <a:fillRect/>
          </a:stretch>
        </p:blipFill>
        <p:spPr>
          <a:xfrm>
            <a:off x="26951921" y="23497268"/>
            <a:ext cx="6241771" cy="620594"/>
          </a:xfrm>
          <a:prstGeom prst="rect">
            <a:avLst/>
          </a:prstGeom>
          <a:noFill/>
          <a:ln w="9525">
            <a:noFill/>
          </a:ln>
        </p:spPr>
      </p:pic>
      <p:sp>
        <p:nvSpPr>
          <p:cNvPr id="3" name="TextBox 13">
            <a:extLst>
              <a:ext uri="{FF2B5EF4-FFF2-40B4-BE49-F238E27FC236}">
                <a16:creationId xmlns:a16="http://schemas.microsoft.com/office/drawing/2014/main" id="{F7614D96-6F8A-E060-1631-92A6E35BCA54}"/>
              </a:ext>
            </a:extLst>
          </p:cNvPr>
          <p:cNvSpPr txBox="1"/>
          <p:nvPr/>
        </p:nvSpPr>
        <p:spPr>
          <a:xfrm>
            <a:off x="22298612" y="14627344"/>
            <a:ext cx="15282267" cy="595932"/>
          </a:xfrm>
          <a:prstGeom prst="rect">
            <a:avLst/>
          </a:prstGeom>
          <a:solidFill>
            <a:srgbClr val="430699"/>
          </a:solidFill>
        </p:spPr>
        <p:txBody>
          <a:bodyPr wrap="square">
            <a:spAutoFit/>
          </a:bodyPr>
          <a:lstStyle/>
          <a:p>
            <a:pPr algn="just">
              <a:lnSpc>
                <a:spcPct val="107000"/>
              </a:lnSpc>
              <a:spcAft>
                <a:spcPts val="800"/>
              </a:spcAft>
            </a:pPr>
            <a:r>
              <a:rPr lang="en-US" sz="3200" b="1" dirty="0">
                <a:solidFill>
                  <a:schemeClr val="bg1"/>
                </a:solidFill>
                <a:effectLst/>
                <a:latin typeface="Calibri" panose="020F0502020204030204" pitchFamily="34" charset="0"/>
                <a:ea typeface="DengXian" panose="02010600030101010101" pitchFamily="2" charset="-122"/>
                <a:cs typeface="Times New Roman" panose="02020603050405020304" pitchFamily="18" charset="0"/>
              </a:rPr>
              <a:t>Figure 2: Triplet DCE design, </a:t>
            </a:r>
            <a:r>
              <a:rPr lang="en-US" altLang="zh-CN" sz="3200" b="1" dirty="0">
                <a:solidFill>
                  <a:schemeClr val="bg1"/>
                </a:solidFill>
                <a:effectLst/>
                <a:latin typeface="Calibri" panose="020F0502020204030204" pitchFamily="34" charset="0"/>
                <a:ea typeface="DengXian" panose="02010600030101010101" pitchFamily="2" charset="-122"/>
                <a:cs typeface="Times New Roman" panose="02020603050405020304" pitchFamily="18" charset="0"/>
              </a:rPr>
              <a:t>7 attributes varied </a:t>
            </a:r>
            <a:r>
              <a:rPr lang="en-US" altLang="zh-CN" sz="3200" b="1" dirty="0">
                <a:solidFill>
                  <a:schemeClr val="bg1"/>
                </a:solidFill>
                <a:latin typeface="Calibri" panose="020F0502020204030204" pitchFamily="34" charset="0"/>
                <a:ea typeface="DengXian" panose="02010600030101010101" pitchFamily="2" charset="-122"/>
                <a:cs typeface="Times New Roman" panose="02020603050405020304" pitchFamily="18" charset="0"/>
              </a:rPr>
              <a:t>(i</a:t>
            </a:r>
            <a:r>
              <a:rPr lang="en-US" altLang="zh-CN" sz="3200" b="1" dirty="0">
                <a:solidFill>
                  <a:schemeClr val="bg1"/>
                </a:solidFill>
                <a:effectLst/>
                <a:latin typeface="Calibri" panose="020F0502020204030204" pitchFamily="34" charset="0"/>
                <a:ea typeface="DengXian" panose="02010600030101010101" pitchFamily="2" charset="-122"/>
                <a:cs typeface="Times New Roman" panose="02020603050405020304" pitchFamily="18" charset="0"/>
              </a:rPr>
              <a:t>n yellow) and duration fixed at 10-years</a:t>
            </a:r>
            <a:endParaRPr lang="en-SG" sz="3200" b="1" dirty="0">
              <a:solidFill>
                <a:schemeClr val="bg1"/>
              </a:solidFill>
              <a:effectLst/>
              <a:latin typeface="Calibri" panose="020F0502020204030204" pitchFamily="34" charset="0"/>
              <a:ea typeface="DengXian" panose="02010600030101010101" pitchFamily="2" charset="-122"/>
              <a:cs typeface="Times New Roman" panose="02020603050405020304" pitchFamily="18" charset="0"/>
            </a:endParaRPr>
          </a:p>
        </p:txBody>
      </p:sp>
      <p:sp>
        <p:nvSpPr>
          <p:cNvPr id="5" name="文本框 56">
            <a:extLst>
              <a:ext uri="{FF2B5EF4-FFF2-40B4-BE49-F238E27FC236}">
                <a16:creationId xmlns:a16="http://schemas.microsoft.com/office/drawing/2014/main" id="{71BFE79D-C4FE-700E-ED55-E7CC224BA080}"/>
              </a:ext>
            </a:extLst>
          </p:cNvPr>
          <p:cNvSpPr txBox="1"/>
          <p:nvPr>
            <p:custDataLst>
              <p:tags r:id="rId10"/>
            </p:custDataLst>
          </p:nvPr>
        </p:nvSpPr>
        <p:spPr>
          <a:xfrm>
            <a:off x="38159681" y="19737045"/>
            <a:ext cx="12378839" cy="10787569"/>
          </a:xfrm>
          <a:prstGeom prst="rect">
            <a:avLst/>
          </a:prstGeom>
          <a:noFill/>
        </p:spPr>
        <p:txBody>
          <a:bodyPr wrap="square" rtlCol="0">
            <a:spAutoFit/>
          </a:bodyPr>
          <a:lstStyle/>
          <a:p>
            <a:pPr algn="ctr">
              <a:spcAft>
                <a:spcPts val="600"/>
              </a:spcAft>
            </a:pPr>
            <a:r>
              <a:rPr lang="en-US" altLang="zh-CN" sz="5000" b="1" dirty="0">
                <a:solidFill>
                  <a:srgbClr val="6E39AF"/>
                </a:solidFill>
                <a:cs typeface="+mn-ea"/>
                <a:sym typeface="+mn-lt"/>
              </a:rPr>
              <a:t>Stage 4: DCE is feasible</a:t>
            </a:r>
          </a:p>
          <a:p>
            <a:pPr marL="571500" indent="-571500">
              <a:spcAft>
                <a:spcPts val="600"/>
              </a:spcAft>
              <a:buFont typeface="Arial" panose="020B0604020202020204" pitchFamily="34" charset="0"/>
              <a:buChar char="•"/>
            </a:pPr>
            <a:r>
              <a:rPr lang="en-GB" altLang="zh-CN" sz="4000" dirty="0">
                <a:cs typeface="Arial"/>
                <a:sym typeface="+mn-lt"/>
              </a:rPr>
              <a:t>2017 UK and 2000 Australian participants completed one of the surveys.</a:t>
            </a:r>
            <a:endParaRPr lang="en-US" altLang="zh-CN" sz="4000" dirty="0">
              <a:cs typeface="Arial"/>
              <a:sym typeface="+mn-lt"/>
            </a:endParaRPr>
          </a:p>
          <a:p>
            <a:pPr marL="571500" indent="-571500" algn="just" defTabSz="1507830">
              <a:spcAft>
                <a:spcPts val="600"/>
              </a:spcAft>
              <a:buFont typeface="Arial" panose="020B0604020202020204" pitchFamily="34" charset="0"/>
              <a:buChar char="•"/>
            </a:pPr>
            <a:r>
              <a:rPr lang="en-US" altLang="zh-CN" sz="4000" dirty="0">
                <a:cs typeface="Arial"/>
                <a:sym typeface="+mn-lt"/>
              </a:rPr>
              <a:t>Both DCE-TTO and triplet design were able to generate a value set on 0 (dead) – 1 (full health) QALY scale;</a:t>
            </a:r>
          </a:p>
          <a:p>
            <a:pPr marL="571500" indent="-571500" algn="just" defTabSz="1507830">
              <a:spcAft>
                <a:spcPts val="600"/>
              </a:spcAft>
              <a:buFont typeface="Arial" panose="020B0604020202020204" pitchFamily="34" charset="0"/>
              <a:buChar char="•"/>
            </a:pPr>
            <a:r>
              <a:rPr lang="en-US" altLang="zh-CN" sz="4000" dirty="0">
                <a:cs typeface="Arial"/>
                <a:sym typeface="+mn-lt"/>
              </a:rPr>
              <a:t>DCE-TTO and triplet design generated varied health state values, where the triplet design utility was lower, with smaller insignificant/non-monotonic attribute levels.</a:t>
            </a:r>
          </a:p>
          <a:p>
            <a:pPr marL="571500" indent="-571500" algn="just" defTabSz="1507830">
              <a:spcAft>
                <a:spcPts val="600"/>
              </a:spcAft>
              <a:buFont typeface="Arial" panose="020B0604020202020204" pitchFamily="34" charset="0"/>
              <a:buChar char="•"/>
            </a:pPr>
            <a:r>
              <a:rPr lang="en-US" altLang="zh-CN" sz="4000" dirty="0">
                <a:cs typeface="Arial"/>
                <a:sym typeface="+mn-lt"/>
              </a:rPr>
              <a:t>Many attribute levels (30% on average) insignificant (5% sig level) or non-monotonic or positive disutility, especially with the wellbeing attributes, sleep, and attributes with frequency levels.</a:t>
            </a:r>
          </a:p>
          <a:p>
            <a:pPr algn="just" defTabSz="1507830">
              <a:spcAft>
                <a:spcPts val="600"/>
              </a:spcAft>
            </a:pPr>
            <a:endParaRPr lang="en-US" altLang="zh-CN" sz="4000" dirty="0">
              <a:cs typeface="Arial"/>
              <a:sym typeface="+mn-lt"/>
            </a:endParaRPr>
          </a:p>
          <a:p>
            <a:pPr>
              <a:spcAft>
                <a:spcPts val="600"/>
              </a:spcAft>
            </a:pPr>
            <a:endParaRPr lang="en-US" altLang="zh-CN" sz="4000" dirty="0">
              <a:cs typeface="Arial"/>
              <a:sym typeface="+mn-lt"/>
            </a:endParaRPr>
          </a:p>
          <a:p>
            <a:pPr algn="ctr">
              <a:spcAft>
                <a:spcPts val="600"/>
              </a:spcAft>
            </a:pPr>
            <a:endParaRPr lang="en-US" altLang="zh-CN" sz="5000" b="1" dirty="0">
              <a:solidFill>
                <a:srgbClr val="6E39AF"/>
              </a:solidFill>
              <a:cs typeface="+mn-ea"/>
              <a:sym typeface="+mn-lt"/>
            </a:endParaRPr>
          </a:p>
        </p:txBody>
      </p:sp>
    </p:spTree>
    <p:extLst>
      <p:ext uri="{BB962C8B-B14F-4D97-AF65-F5344CB8AC3E}">
        <p14:creationId xmlns:p14="http://schemas.microsoft.com/office/powerpoint/2010/main" val="85959738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DIAGRAM_VIRTUALLY_FRAME" val="{&quot;height&quot;:184.82937007874017,&quot;left&quot;:6.329448818897637,&quot;top&quot;:84.15,&quot;width&quot;:708.1744094488189}"/>
</p:tagLst>
</file>

<file path=ppt/tags/tag10.xml><?xml version="1.0" encoding="utf-8"?>
<p:tagLst xmlns:a="http://schemas.openxmlformats.org/drawingml/2006/main" xmlns:r="http://schemas.openxmlformats.org/officeDocument/2006/relationships" xmlns:p="http://schemas.openxmlformats.org/presentationml/2006/main">
  <p:tag name="KSO_WM_DIAGRAM_VIRTUALLY_FRAME" val="{&quot;height&quot;:184.82937007874017,&quot;left&quot;:6.329448818897637,&quot;top&quot;:84.15,&quot;width&quot;:708.1744094488189}"/>
</p:tagLst>
</file>

<file path=ppt/tags/tag2.xml><?xml version="1.0" encoding="utf-8"?>
<p:tagLst xmlns:a="http://schemas.openxmlformats.org/drawingml/2006/main" xmlns:r="http://schemas.openxmlformats.org/officeDocument/2006/relationships" xmlns:p="http://schemas.openxmlformats.org/presentationml/2006/main">
  <p:tag name="KSO_WM_DIAGRAM_VIRTUALLY_FRAME" val="{&quot;height&quot;:184.82937007874017,&quot;left&quot;:6.329448818897637,&quot;top&quot;:84.15,&quot;width&quot;:708.1744094488189}"/>
</p:tagLst>
</file>

<file path=ppt/tags/tag3.xml><?xml version="1.0" encoding="utf-8"?>
<p:tagLst xmlns:a="http://schemas.openxmlformats.org/drawingml/2006/main" xmlns:r="http://schemas.openxmlformats.org/officeDocument/2006/relationships" xmlns:p="http://schemas.openxmlformats.org/presentationml/2006/main">
  <p:tag name="KSO_WM_DIAGRAM_VIRTUALLY_FRAME" val="{&quot;height&quot;:184.82937007874017,&quot;left&quot;:6.329448818897637,&quot;top&quot;:84.15,&quot;width&quot;:708.1744094488189}"/>
</p:tagLst>
</file>

<file path=ppt/tags/tag4.xml><?xml version="1.0" encoding="utf-8"?>
<p:tagLst xmlns:a="http://schemas.openxmlformats.org/drawingml/2006/main" xmlns:r="http://schemas.openxmlformats.org/officeDocument/2006/relationships" xmlns:p="http://schemas.openxmlformats.org/presentationml/2006/main">
  <p:tag name="KSO_WM_DIAGRAM_VIRTUALLY_FRAME" val="{&quot;height&quot;:184.82937007874017,&quot;left&quot;:6.329448818897637,&quot;top&quot;:84.15,&quot;width&quot;:708.1744094488189}"/>
</p:tagLst>
</file>

<file path=ppt/tags/tag5.xml><?xml version="1.0" encoding="utf-8"?>
<p:tagLst xmlns:a="http://schemas.openxmlformats.org/drawingml/2006/main" xmlns:r="http://schemas.openxmlformats.org/officeDocument/2006/relationships" xmlns:p="http://schemas.openxmlformats.org/presentationml/2006/main">
  <p:tag name="KSO_WM_DIAGRAM_VIRTUALLY_FRAME" val="{&quot;height&quot;:184.82937007874017,&quot;left&quot;:6.329448818897637,&quot;top&quot;:84.15,&quot;width&quot;:708.1744094488189}"/>
</p:tagLst>
</file>

<file path=ppt/tags/tag6.xml><?xml version="1.0" encoding="utf-8"?>
<p:tagLst xmlns:a="http://schemas.openxmlformats.org/drawingml/2006/main" xmlns:r="http://schemas.openxmlformats.org/officeDocument/2006/relationships" xmlns:p="http://schemas.openxmlformats.org/presentationml/2006/main">
  <p:tag name="KSO_WM_DIAGRAM_VIRTUALLY_FRAME" val="{&quot;height&quot;:184.82937007874017,&quot;left&quot;:6.329448818897637,&quot;top&quot;:84.15,&quot;width&quot;:708.1744094488189}"/>
</p:tagLst>
</file>

<file path=ppt/tags/tag7.xml><?xml version="1.0" encoding="utf-8"?>
<p:tagLst xmlns:a="http://schemas.openxmlformats.org/drawingml/2006/main" xmlns:r="http://schemas.openxmlformats.org/officeDocument/2006/relationships" xmlns:p="http://schemas.openxmlformats.org/presentationml/2006/main">
  <p:tag name="KSO_WM_DIAGRAM_VIRTUALLY_FRAME" val="{&quot;height&quot;:184.82937007874017,&quot;left&quot;:6.329448818897637,&quot;top&quot;:84.15,&quot;width&quot;:708.1744094488189}"/>
</p:tagLst>
</file>

<file path=ppt/tags/tag8.xml><?xml version="1.0" encoding="utf-8"?>
<p:tagLst xmlns:a="http://schemas.openxmlformats.org/drawingml/2006/main" xmlns:r="http://schemas.openxmlformats.org/officeDocument/2006/relationships" xmlns:p="http://schemas.openxmlformats.org/presentationml/2006/main">
  <p:tag name="KSO_WM_DIAGRAM_VIRTUALLY_FRAME" val="{&quot;height&quot;:184.82937007874017,&quot;left&quot;:6.329448818897637,&quot;top&quot;:84.15,&quot;width&quot;:708.1744094488189}"/>
</p:tagLst>
</file>

<file path=ppt/tags/tag9.xml><?xml version="1.0" encoding="utf-8"?>
<p:tagLst xmlns:a="http://schemas.openxmlformats.org/drawingml/2006/main" xmlns:r="http://schemas.openxmlformats.org/officeDocument/2006/relationships" xmlns:p="http://schemas.openxmlformats.org/presentationml/2006/main">
  <p:tag name="KSO_WM_DIAGRAM_VIRTUALLY_FRAME" val="{&quot;height&quot;:184.82937007874017,&quot;left&quot;:6.329448818897637,&quot;top&quot;:84.15,&quot;width&quot;:708.174409448818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7e201e0-7ba1-4fd0-b022-03ac33d052c0">
      <Terms xmlns="http://schemas.microsoft.com/office/infopath/2007/PartnerControls"/>
    </lcf76f155ced4ddcb4097134ff3c332f>
    <TaxCatchAll xmlns="e25f615b-eebd-4e2a-b1e3-b3bb6a01136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E296E15BAF57041A774F4D5316366FF" ma:contentTypeVersion="14" ma:contentTypeDescription="Create a new document." ma:contentTypeScope="" ma:versionID="5b3d31f9406923266e19a251e7e1925f">
  <xsd:schema xmlns:xsd="http://www.w3.org/2001/XMLSchema" xmlns:xs="http://www.w3.org/2001/XMLSchema" xmlns:p="http://schemas.microsoft.com/office/2006/metadata/properties" xmlns:ns2="d7e201e0-7ba1-4fd0-b022-03ac33d052c0" xmlns:ns3="e25f615b-eebd-4e2a-b1e3-b3bb6a011368" targetNamespace="http://schemas.microsoft.com/office/2006/metadata/properties" ma:root="true" ma:fieldsID="4218752b27ed29a11fa65fc7df10aeab" ns2:_="" ns3:_="">
    <xsd:import namespace="d7e201e0-7ba1-4fd0-b022-03ac33d052c0"/>
    <xsd:import namespace="e25f615b-eebd-4e2a-b1e3-b3bb6a01136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e201e0-7ba1-4fd0-b022-03ac33d052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6f72f27b-f989-48c3-999a-f20f870c1eec"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25f615b-eebd-4e2a-b1e3-b3bb6a011368"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d28c4e3b-88eb-4c14-8dcb-be66e22babc3}" ma:internalName="TaxCatchAll" ma:showField="CatchAllData" ma:web="e25f615b-eebd-4e2a-b1e3-b3bb6a011368">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C5225FA-EECF-4981-8D2E-F5C579070E19}">
  <ds:schemaRefs>
    <ds:schemaRef ds:uri="http://schemas.microsoft.com/office/2006/documentManagement/types"/>
    <ds:schemaRef ds:uri="http://purl.org/dc/terms/"/>
    <ds:schemaRef ds:uri="http://purl.org/dc/elements/1.1/"/>
    <ds:schemaRef ds:uri="e25f615b-eebd-4e2a-b1e3-b3bb6a011368"/>
    <ds:schemaRef ds:uri="http://schemas.openxmlformats.org/package/2006/metadata/core-properties"/>
    <ds:schemaRef ds:uri="http://purl.org/dc/dcmitype/"/>
    <ds:schemaRef ds:uri="http://schemas.microsoft.com/office/infopath/2007/PartnerControls"/>
    <ds:schemaRef ds:uri="d7e201e0-7ba1-4fd0-b022-03ac33d052c0"/>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27979266-9211-4E09-856B-EDEE2CC8601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e201e0-7ba1-4fd0-b022-03ac33d052c0"/>
    <ds:schemaRef ds:uri="e25f615b-eebd-4e2a-b1e3-b3bb6a0113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8EDC7C2-7ACC-4E54-8256-4D99027076A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909</TotalTime>
  <Words>713</Words>
  <Application>Microsoft Office PowerPoint</Application>
  <PresentationFormat>自定义</PresentationFormat>
  <Paragraphs>39</Paragraphs>
  <Slides>1</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vt:i4>
      </vt:variant>
    </vt:vector>
  </HeadingPairs>
  <TitlesOfParts>
    <vt:vector size="6" baseType="lpstr">
      <vt:lpstr>DengXian</vt:lpstr>
      <vt:lpstr>Arial</vt:lpstr>
      <vt:lpstr>Calibri</vt:lpstr>
      <vt:lpstr>Times New Roman</vt:lpstr>
      <vt:lpstr>Office Theme</vt:lpstr>
      <vt:lpstr>PowerPoint 演示文稿</vt:lpstr>
    </vt:vector>
  </TitlesOfParts>
  <Company>NUS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Haode Wang</dc:creator>
  <cp:lastModifiedBy>Haode Wang</cp:lastModifiedBy>
  <cp:revision>256</cp:revision>
  <cp:lastPrinted>2022-05-24T02:20:19Z</cp:lastPrinted>
  <dcterms:created xsi:type="dcterms:W3CDTF">2017-07-10T02:31:55Z</dcterms:created>
  <dcterms:modified xsi:type="dcterms:W3CDTF">2024-07-10T22:46:59Z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0x01010010E1469FD356F9488023BA1818425F4D</vt:lpwstr>
  </property>
  <property fmtid="{D5CDD505-2E9C-101B-9397-08002B2CF9AE}" pid="3" name="MSIP_Label_51a6c3db-1667-4f49-995a-8b9973972958_Enabled">
    <vt:lpwstr>true</vt:lpwstr>
  </property>
  <property fmtid="{D5CDD505-2E9C-101B-9397-08002B2CF9AE}" pid="4" name="MSIP_Label_51a6c3db-1667-4f49-995a-8b9973972958_SetDate">
    <vt:lpwstr>2022-05-27T04:18:37Z</vt:lpwstr>
  </property>
  <property fmtid="{D5CDD505-2E9C-101B-9397-08002B2CF9AE}" pid="5" name="MSIP_Label_51a6c3db-1667-4f49-995a-8b9973972958_Method">
    <vt:lpwstr>Standard</vt:lpwstr>
  </property>
  <property fmtid="{D5CDD505-2E9C-101B-9397-08002B2CF9AE}" pid="6" name="MSIP_Label_51a6c3db-1667-4f49-995a-8b9973972958_Name">
    <vt:lpwstr>UTS-Internal</vt:lpwstr>
  </property>
  <property fmtid="{D5CDD505-2E9C-101B-9397-08002B2CF9AE}" pid="7" name="MSIP_Label_51a6c3db-1667-4f49-995a-8b9973972958_SiteId">
    <vt:lpwstr>e8911c26-cf9f-4a9c-878e-527807be8791</vt:lpwstr>
  </property>
  <property fmtid="{D5CDD505-2E9C-101B-9397-08002B2CF9AE}" pid="8" name="MSIP_Label_51a6c3db-1667-4f49-995a-8b9973972958_ActionId">
    <vt:lpwstr>5a3b0af6-9033-43b7-846f-8161cdbb5f03</vt:lpwstr>
  </property>
  <property fmtid="{D5CDD505-2E9C-101B-9397-08002B2CF9AE}" pid="9" name="MSIP_Label_51a6c3db-1667-4f49-995a-8b9973972958_ContentBits">
    <vt:lpwstr>0</vt:lpwstr>
  </property>
  <property fmtid="{D5CDD505-2E9C-101B-9397-08002B2CF9AE}" pid="10" name="MediaServiceImageTags">
    <vt:lpwstr/>
  </property>
</Properties>
</file>