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60" r:id="rId6"/>
  </p:sldIdLst>
  <p:sldSz cx="9144000" cy="6858000" type="screen4x3"/>
  <p:notesSz cx="6858000" cy="9144000"/>
  <p:defaultTextStyle>
    <a:defPPr>
      <a:defRPr lang="en-US"/>
    </a:defPPr>
    <a:lvl1pPr marL="0" algn="l" defTabSz="780993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1pPr>
    <a:lvl2pPr marL="390496" algn="l" defTabSz="780993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2pPr>
    <a:lvl3pPr marL="780993" algn="l" defTabSz="780993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3pPr>
    <a:lvl4pPr marL="1171489" algn="l" defTabSz="780993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4pPr>
    <a:lvl5pPr marL="1561985" algn="l" defTabSz="780993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5pPr>
    <a:lvl6pPr marL="1952481" algn="l" defTabSz="780993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6pPr>
    <a:lvl7pPr marL="2342978" algn="l" defTabSz="780993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7pPr>
    <a:lvl8pPr marL="2733474" algn="l" defTabSz="780993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8pPr>
    <a:lvl9pPr marL="3123970" algn="l" defTabSz="780993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6055"/>
    <a:srgbClr val="F4FEFE"/>
    <a:srgbClr val="FFEFFF"/>
    <a:srgbClr val="04A495"/>
    <a:srgbClr val="FF7D80"/>
    <a:srgbClr val="FFAFB1"/>
    <a:srgbClr val="EFF1FF"/>
    <a:srgbClr val="ECFEFE"/>
    <a:srgbClr val="CDE1DF"/>
    <a:srgbClr val="F1E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1" autoAdjust="0"/>
    <p:restoredTop sz="95489" autoAdjust="0"/>
  </p:normalViewPr>
  <p:slideViewPr>
    <p:cSldViewPr>
      <p:cViewPr varScale="1">
        <p:scale>
          <a:sx n="102" d="100"/>
          <a:sy n="102" d="100"/>
        </p:scale>
        <p:origin x="11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1" Type="http://schemas.openxmlformats.org/officeDocument/2006/relationships/tableStyles" Target="tableStyles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84840-15DB-FC44-BE94-FD73FEFAA187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D842E-5D64-C446-87D2-4E3D04B9F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0993" rtl="0" eaLnBrk="1" latinLnBrk="0" hangingPunct="1">
      <a:defRPr sz="224" kern="1200">
        <a:solidFill>
          <a:schemeClr val="tx1"/>
        </a:solidFill>
        <a:latin typeface="+mn-lt"/>
        <a:ea typeface="+mn-ea"/>
        <a:cs typeface="+mn-cs"/>
      </a:defRPr>
    </a:lvl1pPr>
    <a:lvl2pPr marL="85496" algn="l" defTabSz="170993" rtl="0" eaLnBrk="1" latinLnBrk="0" hangingPunct="1">
      <a:defRPr sz="224" kern="1200">
        <a:solidFill>
          <a:schemeClr val="tx1"/>
        </a:solidFill>
        <a:latin typeface="+mn-lt"/>
        <a:ea typeface="+mn-ea"/>
        <a:cs typeface="+mn-cs"/>
      </a:defRPr>
    </a:lvl2pPr>
    <a:lvl3pPr marL="170993" algn="l" defTabSz="170993" rtl="0" eaLnBrk="1" latinLnBrk="0" hangingPunct="1">
      <a:defRPr sz="224" kern="1200">
        <a:solidFill>
          <a:schemeClr val="tx1"/>
        </a:solidFill>
        <a:latin typeface="+mn-lt"/>
        <a:ea typeface="+mn-ea"/>
        <a:cs typeface="+mn-cs"/>
      </a:defRPr>
    </a:lvl3pPr>
    <a:lvl4pPr marL="256489" algn="l" defTabSz="170993" rtl="0" eaLnBrk="1" latinLnBrk="0" hangingPunct="1">
      <a:defRPr sz="224" kern="1200">
        <a:solidFill>
          <a:schemeClr val="tx1"/>
        </a:solidFill>
        <a:latin typeface="+mn-lt"/>
        <a:ea typeface="+mn-ea"/>
        <a:cs typeface="+mn-cs"/>
      </a:defRPr>
    </a:lvl4pPr>
    <a:lvl5pPr marL="341986" algn="l" defTabSz="170993" rtl="0" eaLnBrk="1" latinLnBrk="0" hangingPunct="1">
      <a:defRPr sz="224" kern="1200">
        <a:solidFill>
          <a:schemeClr val="tx1"/>
        </a:solidFill>
        <a:latin typeface="+mn-lt"/>
        <a:ea typeface="+mn-ea"/>
        <a:cs typeface="+mn-cs"/>
      </a:defRPr>
    </a:lvl5pPr>
    <a:lvl6pPr marL="427482" algn="l" defTabSz="170993" rtl="0" eaLnBrk="1" latinLnBrk="0" hangingPunct="1">
      <a:defRPr sz="224" kern="1200">
        <a:solidFill>
          <a:schemeClr val="tx1"/>
        </a:solidFill>
        <a:latin typeface="+mn-lt"/>
        <a:ea typeface="+mn-ea"/>
        <a:cs typeface="+mn-cs"/>
      </a:defRPr>
    </a:lvl6pPr>
    <a:lvl7pPr marL="512978" algn="l" defTabSz="170993" rtl="0" eaLnBrk="1" latinLnBrk="0" hangingPunct="1">
      <a:defRPr sz="224" kern="1200">
        <a:solidFill>
          <a:schemeClr val="tx1"/>
        </a:solidFill>
        <a:latin typeface="+mn-lt"/>
        <a:ea typeface="+mn-ea"/>
        <a:cs typeface="+mn-cs"/>
      </a:defRPr>
    </a:lvl7pPr>
    <a:lvl8pPr marL="598475" algn="l" defTabSz="170993" rtl="0" eaLnBrk="1" latinLnBrk="0" hangingPunct="1">
      <a:defRPr sz="224" kern="1200">
        <a:solidFill>
          <a:schemeClr val="tx1"/>
        </a:solidFill>
        <a:latin typeface="+mn-lt"/>
        <a:ea typeface="+mn-ea"/>
        <a:cs typeface="+mn-cs"/>
      </a:defRPr>
    </a:lvl8pPr>
    <a:lvl9pPr marL="683971" algn="l" defTabSz="170993" rtl="0" eaLnBrk="1" latinLnBrk="0" hangingPunct="1">
      <a:defRPr sz="2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5D842E-5D64-C446-87D2-4E3D04B9FF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72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697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069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617216" rtl="0" eaLnBrk="1" latinLnBrk="0" hangingPunct="1">
        <a:spcBef>
          <a:spcPct val="0"/>
        </a:spcBef>
        <a:buNone/>
        <a:defRPr sz="29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456" indent="-231456" algn="l" defTabSz="617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57" kern="1200">
          <a:solidFill>
            <a:schemeClr val="tx1"/>
          </a:solidFill>
          <a:latin typeface="+mn-lt"/>
          <a:ea typeface="+mn-ea"/>
          <a:cs typeface="+mn-cs"/>
        </a:defRPr>
      </a:lvl1pPr>
      <a:lvl2pPr marL="501488" indent="-192880" algn="l" defTabSz="617216" rtl="0" eaLnBrk="1" latinLnBrk="0" hangingPunct="1">
        <a:spcBef>
          <a:spcPct val="20000"/>
        </a:spcBef>
        <a:buFont typeface="Arial" panose="020B0604020202020204" pitchFamily="34" charset="0"/>
        <a:buChar char="–"/>
        <a:defRPr sz="1891" kern="1200">
          <a:solidFill>
            <a:schemeClr val="tx1"/>
          </a:solidFill>
          <a:latin typeface="+mn-lt"/>
          <a:ea typeface="+mn-ea"/>
          <a:cs typeface="+mn-cs"/>
        </a:defRPr>
      </a:lvl2pPr>
      <a:lvl3pPr marL="771521" indent="-154304" algn="l" defTabSz="617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626" kern="1200">
          <a:solidFill>
            <a:schemeClr val="tx1"/>
          </a:solidFill>
          <a:latin typeface="+mn-lt"/>
          <a:ea typeface="+mn-ea"/>
          <a:cs typeface="+mn-cs"/>
        </a:defRPr>
      </a:lvl3pPr>
      <a:lvl4pPr marL="1080129" indent="-154304" algn="l" defTabSz="61721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45" kern="1200">
          <a:solidFill>
            <a:schemeClr val="tx1"/>
          </a:solidFill>
          <a:latin typeface="+mn-lt"/>
          <a:ea typeface="+mn-ea"/>
          <a:cs typeface="+mn-cs"/>
        </a:defRPr>
      </a:lvl4pPr>
      <a:lvl5pPr marL="1388737" indent="-154304" algn="l" defTabSz="617216" rtl="0" eaLnBrk="1" latinLnBrk="0" hangingPunct="1">
        <a:spcBef>
          <a:spcPct val="20000"/>
        </a:spcBef>
        <a:buFont typeface="Arial" panose="020B0604020202020204" pitchFamily="34" charset="0"/>
        <a:buChar char="»"/>
        <a:defRPr sz="1345" kern="1200">
          <a:solidFill>
            <a:schemeClr val="tx1"/>
          </a:solidFill>
          <a:latin typeface="+mn-lt"/>
          <a:ea typeface="+mn-ea"/>
          <a:cs typeface="+mn-cs"/>
        </a:defRPr>
      </a:lvl5pPr>
      <a:lvl6pPr marL="1697345" indent="-154304" algn="l" defTabSz="617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345" kern="1200">
          <a:solidFill>
            <a:schemeClr val="tx1"/>
          </a:solidFill>
          <a:latin typeface="+mn-lt"/>
          <a:ea typeface="+mn-ea"/>
          <a:cs typeface="+mn-cs"/>
        </a:defRPr>
      </a:lvl6pPr>
      <a:lvl7pPr marL="2005953" indent="-154304" algn="l" defTabSz="617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345" kern="1200">
          <a:solidFill>
            <a:schemeClr val="tx1"/>
          </a:solidFill>
          <a:latin typeface="+mn-lt"/>
          <a:ea typeface="+mn-ea"/>
          <a:cs typeface="+mn-cs"/>
        </a:defRPr>
      </a:lvl7pPr>
      <a:lvl8pPr marL="2314561" indent="-154304" algn="l" defTabSz="617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345" kern="1200">
          <a:solidFill>
            <a:schemeClr val="tx1"/>
          </a:solidFill>
          <a:latin typeface="+mn-lt"/>
          <a:ea typeface="+mn-ea"/>
          <a:cs typeface="+mn-cs"/>
        </a:defRPr>
      </a:lvl8pPr>
      <a:lvl9pPr marL="2623169" indent="-154304" algn="l" defTabSz="617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3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7216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1pPr>
      <a:lvl2pPr marL="308608" algn="l" defTabSz="617216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2pPr>
      <a:lvl3pPr marL="617216" algn="l" defTabSz="617216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3pPr>
      <a:lvl4pPr marL="925824" algn="l" defTabSz="617216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4pPr>
      <a:lvl5pPr marL="1234432" algn="l" defTabSz="617216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5pPr>
      <a:lvl6pPr marL="1543040" algn="l" defTabSz="617216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6pPr>
      <a:lvl7pPr marL="1851649" algn="l" defTabSz="617216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7pPr>
      <a:lvl8pPr marL="2160257" algn="l" defTabSz="617216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8pPr>
      <a:lvl9pPr marL="2468865" algn="l" defTabSz="617216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54C280B-0B79-021B-D5A1-910E953789FF}"/>
              </a:ext>
            </a:extLst>
          </p:cNvPr>
          <p:cNvSpPr txBox="1">
            <a:spLocks/>
          </p:cNvSpPr>
          <p:nvPr/>
        </p:nvSpPr>
        <p:spPr>
          <a:xfrm>
            <a:off x="2564894" y="857836"/>
            <a:ext cx="2834910" cy="1385531"/>
          </a:xfrm>
          <a:prstGeom prst="rect">
            <a:avLst/>
          </a:prstGeom>
          <a:solidFill>
            <a:srgbClr val="EFF1FF"/>
          </a:solidFill>
          <a:ln>
            <a:solidFill>
              <a:schemeClr val="accent1"/>
            </a:solidFill>
          </a:ln>
        </p:spPr>
        <p:txBody>
          <a:bodyPr vert="horz" lIns="61708" tIns="30854" rIns="61708" bIns="30854" rtlCol="0">
            <a:normAutofit/>
          </a:bodyPr>
          <a:lstStyle>
            <a:lvl1pPr marL="1566161" indent="-1566161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350" indent="-1305135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538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753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96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5184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39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615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830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40000"/>
              </a:spcBef>
              <a:buNone/>
            </a:pPr>
            <a:endParaRPr lang="en-AU" altLang="en-US" sz="700" dirty="0">
              <a:latin typeface="Britannic Bold" panose="020B0903060703020204" pitchFamily="34" charset="0"/>
            </a:endParaRP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18A187CF-B8EC-3F28-0D95-1D3F6DA81842}"/>
              </a:ext>
            </a:extLst>
          </p:cNvPr>
          <p:cNvSpPr txBox="1">
            <a:spLocks/>
          </p:cNvSpPr>
          <p:nvPr/>
        </p:nvSpPr>
        <p:spPr>
          <a:xfrm>
            <a:off x="5436096" y="870853"/>
            <a:ext cx="3645039" cy="4951207"/>
          </a:xfrm>
          <a:prstGeom prst="rect">
            <a:avLst/>
          </a:prstGeom>
          <a:solidFill>
            <a:srgbClr val="EFF1FF"/>
          </a:solidFill>
          <a:ln>
            <a:solidFill>
              <a:schemeClr val="accent1"/>
            </a:solidFill>
          </a:ln>
        </p:spPr>
        <p:txBody>
          <a:bodyPr vert="horz" lIns="61708" tIns="30854" rIns="61708" bIns="30854" rtlCol="0">
            <a:normAutofit/>
          </a:bodyPr>
          <a:lstStyle>
            <a:lvl1pPr marL="1566161" indent="-1566161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350" indent="-1305135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538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753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96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5184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39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615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830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40000"/>
              </a:spcBef>
              <a:buNone/>
            </a:pPr>
            <a:endParaRPr lang="en-AU" altLang="en-US" sz="700" dirty="0">
              <a:latin typeface="Britannic Bold" panose="020B0903060703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62865" y="44624"/>
            <a:ext cx="9017824" cy="784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12" dirty="0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62865" y="870854"/>
            <a:ext cx="2456618" cy="1845428"/>
          </a:xfrm>
          <a:prstGeom prst="rect">
            <a:avLst/>
          </a:prstGeom>
          <a:solidFill>
            <a:srgbClr val="EFF1FF"/>
          </a:solidFill>
          <a:ln>
            <a:solidFill>
              <a:schemeClr val="accent1"/>
            </a:solidFill>
          </a:ln>
        </p:spPr>
        <p:txBody>
          <a:bodyPr vert="horz" lIns="61708" tIns="30854" rIns="61708" bIns="30854" rtlCol="0">
            <a:noAutofit/>
          </a:bodyPr>
          <a:lstStyle>
            <a:lvl1pPr marL="1566161" indent="-1566161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350" indent="-1305135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538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753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96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5184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39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615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830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AU" sz="1100" cap="small" dirty="0">
                <a:solidFill>
                  <a:schemeClr val="accent1">
                    <a:lumMod val="75000"/>
                  </a:schemeClr>
                </a:solidFill>
                <a:latin typeface="Britannic Bold" panose="020B0903060703020204" pitchFamily="34" charset="0"/>
                <a:cs typeface="Arial" panose="020B0604020202020204" pitchFamily="34" charset="0"/>
              </a:rPr>
              <a:t>OBJECTIVES </a:t>
            </a:r>
          </a:p>
          <a:p>
            <a:pPr marL="0" indent="0" algn="just">
              <a:spcBef>
                <a:spcPct val="40000"/>
              </a:spcBef>
              <a:buNone/>
            </a:pPr>
            <a:r>
              <a:rPr lang="en-US" sz="900" dirty="0">
                <a:ea typeface="DengXian" panose="02010600030101010101" pitchFamily="2" charset="-122"/>
              </a:rPr>
              <a:t>Discrete choice experiments (DCEs) are becoming increasingly popular for developing EQ-5D-5L value sets. However, DCEs can present challenges, including the use of heuristics </a:t>
            </a:r>
            <a:r>
              <a:rPr lang="en-AU" sz="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that could result in attribute non-attendance </a:t>
            </a:r>
            <a:r>
              <a:rPr lang="en-US" sz="900" dirty="0">
                <a:ea typeface="DengXian" panose="02010600030101010101" pitchFamily="2" charset="-122"/>
              </a:rPr>
              <a:t>(ANA) to simplify decision-making. </a:t>
            </a:r>
            <a:r>
              <a:rPr lang="en-AU" sz="900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This study contrasted results from two ANA models</a:t>
            </a:r>
            <a:r>
              <a:rPr lang="en-AU" sz="900" dirty="0">
                <a:ea typeface="DengXian" panose="02010600030101010101" pitchFamily="2" charset="-122"/>
              </a:rPr>
              <a:t>,</a:t>
            </a:r>
            <a:r>
              <a:rPr lang="zh-CN" altLang="en-US" sz="900" dirty="0">
                <a:ea typeface="DengXian" panose="02010600030101010101" pitchFamily="2" charset="-122"/>
              </a:rPr>
              <a:t> </a:t>
            </a:r>
            <a:r>
              <a:rPr lang="en-US" sz="900" dirty="0">
                <a:ea typeface="DengXian" panose="02010600030101010101" pitchFamily="2" charset="-122"/>
              </a:rPr>
              <a:t>the </a:t>
            </a:r>
            <a:r>
              <a:rPr lang="en-US" sz="900" i="1" dirty="0">
                <a:ea typeface="DengXian" panose="02010600030101010101" pitchFamily="2" charset="-122"/>
              </a:rPr>
              <a:t>equality constrained latent class (ECLC) model</a:t>
            </a:r>
            <a:r>
              <a:rPr lang="en-US" sz="900" i="1" baseline="30000" dirty="0">
                <a:ea typeface="DengXian" panose="02010600030101010101" pitchFamily="2" charset="-122"/>
              </a:rPr>
              <a:t>1</a:t>
            </a:r>
            <a:r>
              <a:rPr lang="en-US" sz="900" i="1" dirty="0">
                <a:ea typeface="DengXian" panose="02010600030101010101" pitchFamily="2" charset="-122"/>
              </a:rPr>
              <a:t> </a:t>
            </a:r>
            <a:r>
              <a:rPr lang="en-US" sz="900" dirty="0">
                <a:ea typeface="DengXian" panose="02010600030101010101" pitchFamily="2" charset="-122"/>
              </a:rPr>
              <a:t>and the </a:t>
            </a:r>
            <a:r>
              <a:rPr lang="en-US" sz="900" i="1" dirty="0">
                <a:ea typeface="DengXian" panose="02010600030101010101" pitchFamily="2" charset="-122"/>
              </a:rPr>
              <a:t>mixed logit model with stochastic attribute selection (MIXL-SAS)</a:t>
            </a:r>
            <a:r>
              <a:rPr lang="en-US" sz="900" baseline="30000" dirty="0">
                <a:ea typeface="DengXian" panose="02010600030101010101" pitchFamily="2" charset="-122"/>
              </a:rPr>
              <a:t>2</a:t>
            </a:r>
            <a:r>
              <a:rPr lang="en-AU" sz="900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using data generated from eight commonly-used design strategies.</a:t>
            </a:r>
            <a:endParaRPr lang="en-AU" sz="900" b="1" dirty="0">
              <a:ea typeface="DengXian" panose="02010600030101010101" pitchFamily="2" charset="-122"/>
            </a:endParaRP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2563268" y="2271747"/>
            <a:ext cx="2834910" cy="4541629"/>
          </a:xfrm>
          <a:prstGeom prst="rect">
            <a:avLst/>
          </a:prstGeom>
          <a:solidFill>
            <a:srgbClr val="EFF1FF"/>
          </a:solidFill>
          <a:ln>
            <a:solidFill>
              <a:schemeClr val="accent1"/>
            </a:solidFill>
          </a:ln>
        </p:spPr>
        <p:txBody>
          <a:bodyPr vert="horz" lIns="61708" tIns="30854" rIns="61708" bIns="30854" rtlCol="0">
            <a:normAutofit/>
          </a:bodyPr>
          <a:lstStyle>
            <a:lvl1pPr marL="1566161" indent="-1566161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350" indent="-1305135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538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753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96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5184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39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615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830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40000"/>
              </a:spcBef>
              <a:buNone/>
            </a:pPr>
            <a:r>
              <a:rPr lang="en-US" sz="1100" cap="small" dirty="0">
                <a:solidFill>
                  <a:schemeClr val="accent1">
                    <a:lumMod val="75000"/>
                  </a:schemeClr>
                </a:solidFill>
                <a:latin typeface="Britannic Bold" panose="020B0903060703020204" pitchFamily="34" charset="0"/>
                <a:cs typeface="Arial" panose="020B0604020202020204" pitchFamily="34" charset="0"/>
              </a:rPr>
              <a:t>RESULTS</a:t>
            </a:r>
            <a:endParaRPr lang="en-AU" altLang="en-US" sz="700" dirty="0">
              <a:latin typeface="Britannic Bold" panose="020B0903060703020204" pitchFamily="34" charset="0"/>
            </a:endParaRP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65708" y="2762641"/>
            <a:ext cx="2456619" cy="3500320"/>
          </a:xfrm>
          <a:prstGeom prst="rect">
            <a:avLst/>
          </a:prstGeom>
          <a:solidFill>
            <a:srgbClr val="EFF1FF"/>
          </a:solidFill>
          <a:ln>
            <a:solidFill>
              <a:schemeClr val="accent1"/>
            </a:solidFill>
          </a:ln>
        </p:spPr>
        <p:txBody>
          <a:bodyPr vert="horz" lIns="61708" tIns="30854" rIns="61708" bIns="30854" rtlCol="0">
            <a:normAutofit/>
          </a:bodyPr>
          <a:lstStyle>
            <a:lvl1pPr marL="1566161" indent="-1566161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350" indent="-1305135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538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753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96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5184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39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615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830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1100" cap="small" dirty="0">
                <a:solidFill>
                  <a:schemeClr val="accent1">
                    <a:lumMod val="75000"/>
                  </a:schemeClr>
                </a:solidFill>
                <a:latin typeface="Britannic Bold" panose="020B0903060703020204" pitchFamily="34" charset="0"/>
                <a:cs typeface="Arial" panose="020B0604020202020204" pitchFamily="34" charset="0"/>
              </a:rPr>
              <a:t>METHODS</a:t>
            </a:r>
            <a:endParaRPr lang="en-US" sz="200" cap="small" dirty="0">
              <a:solidFill>
                <a:schemeClr val="accent1">
                  <a:lumMod val="75000"/>
                </a:schemeClr>
              </a:solidFill>
              <a:latin typeface="Britannic Bold" panose="020B0903060703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AU" sz="9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This study used data from 1,432 Australian respondents who participated in a multi-arm latent class DCE to value EQ-5D-5L</a:t>
            </a:r>
            <a:r>
              <a:rPr lang="en-AU" sz="900" dirty="0">
                <a:latin typeface="Calibri" panose="020F0502020204030204" pitchFamily="34" charset="0"/>
                <a:ea typeface="DengXian" panose="02010600030101010101" pitchFamily="2" charset="-122"/>
              </a:rPr>
              <a:t>. </a:t>
            </a:r>
            <a:r>
              <a:rPr lang="en-AU" sz="9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Both the ECLC model and the MIXL-SAS were fitted to each of these </a:t>
            </a:r>
            <a:r>
              <a:rPr lang="en-AU" sz="900" dirty="0">
                <a:latin typeface="Calibri" panose="020F0502020204030204" pitchFamily="34" charset="0"/>
                <a:ea typeface="DengXian" panose="02010600030101010101" pitchFamily="2" charset="-122"/>
              </a:rPr>
              <a:t>eight study</a:t>
            </a:r>
            <a:r>
              <a:rPr lang="en-AU" sz="9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arms.</a:t>
            </a:r>
            <a:endParaRPr lang="en-US" sz="9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83568" y="74204"/>
            <a:ext cx="8208617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1600" kern="100" dirty="0">
                <a:solidFill>
                  <a:schemeClr val="bg1"/>
                </a:solidFill>
                <a:effectLst/>
                <a:latin typeface="Britannic Bold" panose="020B090306070302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Assessing attribute non-attendance in EQ-5D-5L valuation:  A comparison of models</a:t>
            </a:r>
          </a:p>
          <a:p>
            <a:pPr algn="ctr"/>
            <a:r>
              <a:rPr lang="en-AU" sz="900" dirty="0">
                <a:solidFill>
                  <a:schemeClr val="bg1"/>
                </a:solidFill>
              </a:rPr>
              <a:t>Authors: Peiwen Jiang</a:t>
            </a:r>
            <a:r>
              <a:rPr lang="en-AU" sz="900" baseline="30000" dirty="0">
                <a:solidFill>
                  <a:schemeClr val="bg1"/>
                </a:solidFill>
              </a:rPr>
              <a:t>1</a:t>
            </a:r>
            <a:r>
              <a:rPr lang="en-AU" sz="900" dirty="0">
                <a:solidFill>
                  <a:schemeClr val="bg1"/>
                </a:solidFill>
              </a:rPr>
              <a:t>, Bram Roudijk</a:t>
            </a:r>
            <a:r>
              <a:rPr lang="en-AU" sz="900" baseline="30000" dirty="0">
                <a:solidFill>
                  <a:schemeClr val="bg1"/>
                </a:solidFill>
              </a:rPr>
              <a:t>2</a:t>
            </a:r>
            <a:r>
              <a:rPr lang="en-AU" sz="900" dirty="0">
                <a:solidFill>
                  <a:schemeClr val="bg1"/>
                </a:solidFill>
              </a:rPr>
              <a:t>, Deborah Street</a:t>
            </a:r>
            <a:r>
              <a:rPr lang="en-AU" sz="900" baseline="30000" dirty="0">
                <a:solidFill>
                  <a:schemeClr val="bg1"/>
                </a:solidFill>
              </a:rPr>
              <a:t>1</a:t>
            </a:r>
            <a:r>
              <a:rPr lang="en-AU" sz="900" dirty="0">
                <a:solidFill>
                  <a:schemeClr val="bg1"/>
                </a:solidFill>
              </a:rPr>
              <a:t>, Richard Norman</a:t>
            </a:r>
            <a:r>
              <a:rPr lang="en-AU" sz="900" baseline="30000" dirty="0">
                <a:solidFill>
                  <a:schemeClr val="bg1"/>
                </a:solidFill>
              </a:rPr>
              <a:t>3</a:t>
            </a:r>
            <a:r>
              <a:rPr lang="en-AU" sz="900" dirty="0">
                <a:solidFill>
                  <a:schemeClr val="bg1"/>
                </a:solidFill>
              </a:rPr>
              <a:t>, Rosalie Viney</a:t>
            </a:r>
            <a:r>
              <a:rPr lang="en-AU" sz="900" baseline="30000" dirty="0">
                <a:solidFill>
                  <a:schemeClr val="bg1"/>
                </a:solidFill>
              </a:rPr>
              <a:t>1</a:t>
            </a:r>
            <a:r>
              <a:rPr lang="en-AU" sz="900" dirty="0">
                <a:solidFill>
                  <a:schemeClr val="bg1"/>
                </a:solidFill>
              </a:rPr>
              <a:t>, Mark Oppe</a:t>
            </a:r>
            <a:r>
              <a:rPr lang="en-AU" sz="900" baseline="30000" dirty="0">
                <a:solidFill>
                  <a:schemeClr val="bg1"/>
                </a:solidFill>
              </a:rPr>
              <a:t>4</a:t>
            </a:r>
            <a:r>
              <a:rPr lang="en-AU" sz="900" dirty="0">
                <a:solidFill>
                  <a:schemeClr val="bg1"/>
                </a:solidFill>
              </a:rPr>
              <a:t>, Brendan Mulhern</a:t>
            </a:r>
            <a:r>
              <a:rPr lang="en-AU" sz="900" baseline="30000" dirty="0">
                <a:solidFill>
                  <a:schemeClr val="bg1"/>
                </a:solidFill>
              </a:rPr>
              <a:t>1</a:t>
            </a:r>
            <a:endParaRPr lang="en-AU" sz="900" dirty="0">
              <a:solidFill>
                <a:schemeClr val="bg1"/>
              </a:solidFill>
            </a:endParaRPr>
          </a:p>
          <a:p>
            <a:pPr algn="ctr"/>
            <a:r>
              <a:rPr lang="en-AU" sz="900" dirty="0">
                <a:solidFill>
                  <a:schemeClr val="bg1"/>
                </a:solidFill>
              </a:rPr>
              <a:t>Affiliations: </a:t>
            </a:r>
            <a:r>
              <a:rPr lang="en-AU" sz="900" baseline="30000" dirty="0">
                <a:solidFill>
                  <a:schemeClr val="bg1"/>
                </a:solidFill>
              </a:rPr>
              <a:t>1</a:t>
            </a:r>
            <a:r>
              <a:rPr lang="en-US" sz="900" dirty="0">
                <a:solidFill>
                  <a:schemeClr val="bg1"/>
                </a:solidFill>
              </a:rPr>
              <a:t>Centre for Health Economics Research and Evaluation, University of Technology Sydney; </a:t>
            </a:r>
            <a:r>
              <a:rPr lang="en-AU" sz="900" baseline="30000" dirty="0">
                <a:solidFill>
                  <a:schemeClr val="bg1"/>
                </a:solidFill>
              </a:rPr>
              <a:t>2</a:t>
            </a:r>
            <a:r>
              <a:rPr lang="en-US" sz="900" dirty="0" err="1">
                <a:solidFill>
                  <a:schemeClr val="bg1"/>
                </a:solidFill>
              </a:rPr>
              <a:t>EuroQol</a:t>
            </a:r>
            <a:r>
              <a:rPr lang="en-US" sz="900" dirty="0">
                <a:solidFill>
                  <a:schemeClr val="bg1"/>
                </a:solidFill>
              </a:rPr>
              <a:t> Research Foundation; </a:t>
            </a:r>
          </a:p>
          <a:p>
            <a:pPr algn="ctr"/>
            <a:r>
              <a:rPr lang="en-AU" sz="900" baseline="30000" dirty="0">
                <a:solidFill>
                  <a:schemeClr val="bg1"/>
                </a:solidFill>
              </a:rPr>
              <a:t>3</a:t>
            </a:r>
            <a:r>
              <a:rPr lang="en-US" sz="900" dirty="0">
                <a:solidFill>
                  <a:schemeClr val="bg1"/>
                </a:solidFill>
              </a:rPr>
              <a:t>School of Population Health, Curtin University; </a:t>
            </a:r>
            <a:r>
              <a:rPr lang="en-AU" sz="900" baseline="30000" dirty="0">
                <a:solidFill>
                  <a:schemeClr val="bg1"/>
                </a:solidFill>
              </a:rPr>
              <a:t>4</a:t>
            </a:r>
            <a:r>
              <a:rPr lang="en-US" sz="900" dirty="0">
                <a:solidFill>
                  <a:schemeClr val="bg1"/>
                </a:solidFill>
              </a:rPr>
              <a:t>Department of Psychiatry, Erasmus University</a:t>
            </a:r>
            <a:endParaRPr lang="en-AU" sz="900" dirty="0">
              <a:solidFill>
                <a:schemeClr val="bg1"/>
              </a:solidFill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03" y="226082"/>
            <a:ext cx="372378" cy="372378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A0AA7B-0A2F-F195-9E34-84E3EF1B18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478107"/>
              </p:ext>
            </p:extLst>
          </p:nvPr>
        </p:nvGraphicFramePr>
        <p:xfrm>
          <a:off x="239202" y="3717032"/>
          <a:ext cx="2089397" cy="14898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64201">
                  <a:extLst>
                    <a:ext uri="{9D8B030D-6E8A-4147-A177-3AD203B41FA5}">
                      <a16:colId xmlns:a16="http://schemas.microsoft.com/office/drawing/2014/main" val="1121128836"/>
                    </a:ext>
                  </a:extLst>
                </a:gridCol>
                <a:gridCol w="438932">
                  <a:extLst>
                    <a:ext uri="{9D8B030D-6E8A-4147-A177-3AD203B41FA5}">
                      <a16:colId xmlns:a16="http://schemas.microsoft.com/office/drawing/2014/main" val="24951904"/>
                    </a:ext>
                  </a:extLst>
                </a:gridCol>
                <a:gridCol w="1486264">
                  <a:extLst>
                    <a:ext uri="{9D8B030D-6E8A-4147-A177-3AD203B41FA5}">
                      <a16:colId xmlns:a16="http://schemas.microsoft.com/office/drawing/2014/main" val="4171578203"/>
                    </a:ext>
                  </a:extLst>
                </a:gridCol>
              </a:tblGrid>
              <a:tr h="115030">
                <a:tc>
                  <a:txBody>
                    <a:bodyPr/>
                    <a:lstStyle/>
                    <a:p>
                      <a:pPr algn="ctr"/>
                      <a:endParaRPr lang="en-AU" sz="850" dirty="0"/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50" dirty="0"/>
                        <a:t>Overlap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172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50" dirty="0"/>
                        <a:t>Construction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16960692"/>
                  </a:ext>
                </a:extLst>
              </a:tr>
              <a:tr h="115030">
                <a:tc>
                  <a:txBody>
                    <a:bodyPr/>
                    <a:lstStyle/>
                    <a:p>
                      <a:pPr algn="ctr"/>
                      <a:r>
                        <a:rPr lang="en-AU" sz="850" dirty="0"/>
                        <a:t>1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50" dirty="0"/>
                        <a:t>Y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AU" sz="850" dirty="0"/>
                        <a:t>G</a:t>
                      </a:r>
                      <a:r>
                        <a:rPr lang="en-AU" sz="850" kern="1200" dirty="0">
                          <a:solidFill>
                            <a:schemeClr val="dk1"/>
                          </a:solidFill>
                          <a:effectLst/>
                        </a:rPr>
                        <a:t>enerator-developed design</a:t>
                      </a:r>
                      <a:endParaRPr lang="en-AU" sz="850" dirty="0"/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7668852"/>
                  </a:ext>
                </a:extLst>
              </a:tr>
              <a:tr h="115030">
                <a:tc>
                  <a:txBody>
                    <a:bodyPr/>
                    <a:lstStyle/>
                    <a:p>
                      <a:pPr algn="ctr"/>
                      <a:r>
                        <a:rPr lang="en-AU" sz="850" dirty="0"/>
                        <a:t>2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50" dirty="0"/>
                        <a:t>Y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850" dirty="0" err="1"/>
                        <a:t>Ngene</a:t>
                      </a:r>
                      <a:r>
                        <a:rPr lang="en-AU" sz="850" dirty="0"/>
                        <a:t> (</a:t>
                      </a:r>
                      <a:r>
                        <a:rPr lang="en-AU" sz="850" kern="1200" dirty="0">
                          <a:solidFill>
                            <a:schemeClr val="dk1"/>
                          </a:solidFill>
                          <a:effectLst/>
                        </a:rPr>
                        <a:t>modified Fedorov</a:t>
                      </a:r>
                      <a:r>
                        <a:rPr lang="en-AU" sz="850" dirty="0"/>
                        <a:t>)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648651"/>
                  </a:ext>
                </a:extLst>
              </a:tr>
              <a:tr h="115030">
                <a:tc>
                  <a:txBody>
                    <a:bodyPr/>
                    <a:lstStyle/>
                    <a:p>
                      <a:pPr algn="ctr"/>
                      <a:r>
                        <a:rPr lang="en-AU" sz="850" dirty="0"/>
                        <a:t>3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50" dirty="0"/>
                        <a:t>Y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AU" sz="850" dirty="0"/>
                        <a:t>SAS (</a:t>
                      </a:r>
                      <a:r>
                        <a:rPr lang="en-AU" sz="850" kern="1200" dirty="0">
                          <a:solidFill>
                            <a:schemeClr val="dk1"/>
                          </a:solidFill>
                          <a:effectLst/>
                        </a:rPr>
                        <a:t>modified Fedorov</a:t>
                      </a:r>
                      <a:r>
                        <a:rPr lang="en-AU" sz="850" dirty="0"/>
                        <a:t>)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401392"/>
                  </a:ext>
                </a:extLst>
              </a:tr>
              <a:tr h="115030">
                <a:tc>
                  <a:txBody>
                    <a:bodyPr/>
                    <a:lstStyle/>
                    <a:p>
                      <a:pPr algn="ctr"/>
                      <a:r>
                        <a:rPr lang="en-AU" sz="850" dirty="0"/>
                        <a:t>4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50" dirty="0"/>
                        <a:t>Y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850" dirty="0"/>
                        <a:t>R (</a:t>
                      </a:r>
                      <a:r>
                        <a:rPr lang="en-AU" sz="850" kern="1200" dirty="0">
                          <a:solidFill>
                            <a:schemeClr val="dk1"/>
                          </a:solidFill>
                          <a:effectLst/>
                        </a:rPr>
                        <a:t>Bayesian D-efficient design</a:t>
                      </a:r>
                      <a:r>
                        <a:rPr lang="en-AU" sz="850" dirty="0"/>
                        <a:t>)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273585"/>
                  </a:ext>
                </a:extLst>
              </a:tr>
              <a:tr h="115030">
                <a:tc>
                  <a:txBody>
                    <a:bodyPr/>
                    <a:lstStyle/>
                    <a:p>
                      <a:pPr algn="ctr"/>
                      <a:r>
                        <a:rPr lang="en-AU" sz="850" dirty="0"/>
                        <a:t>5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5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AU" sz="850" dirty="0"/>
                        <a:t>G</a:t>
                      </a:r>
                      <a:r>
                        <a:rPr lang="en-AU" sz="850" kern="1200" dirty="0">
                          <a:solidFill>
                            <a:schemeClr val="dk1"/>
                          </a:solidFill>
                          <a:effectLst/>
                        </a:rPr>
                        <a:t>enerator-developed design</a:t>
                      </a:r>
                      <a:endParaRPr lang="en-AU" sz="850" dirty="0"/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872048"/>
                  </a:ext>
                </a:extLst>
              </a:tr>
              <a:tr h="115030">
                <a:tc>
                  <a:txBody>
                    <a:bodyPr/>
                    <a:lstStyle/>
                    <a:p>
                      <a:pPr algn="ctr"/>
                      <a:r>
                        <a:rPr lang="en-AU" sz="850" dirty="0"/>
                        <a:t>6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5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850" dirty="0" err="1"/>
                        <a:t>Ngene</a:t>
                      </a:r>
                      <a:r>
                        <a:rPr lang="en-AU" sz="850" dirty="0"/>
                        <a:t> (</a:t>
                      </a:r>
                      <a:r>
                        <a:rPr lang="en-AU" sz="850" kern="1200" dirty="0">
                          <a:solidFill>
                            <a:schemeClr val="dk1"/>
                          </a:solidFill>
                          <a:effectLst/>
                        </a:rPr>
                        <a:t>modified Fedorov</a:t>
                      </a:r>
                      <a:r>
                        <a:rPr lang="en-AU" sz="850" dirty="0"/>
                        <a:t>)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593304"/>
                  </a:ext>
                </a:extLst>
              </a:tr>
              <a:tr h="115030">
                <a:tc>
                  <a:txBody>
                    <a:bodyPr/>
                    <a:lstStyle/>
                    <a:p>
                      <a:pPr algn="ctr"/>
                      <a:r>
                        <a:rPr lang="en-AU" sz="850" dirty="0"/>
                        <a:t>7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5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AU" sz="850" dirty="0"/>
                        <a:t>SAS (</a:t>
                      </a:r>
                      <a:r>
                        <a:rPr lang="en-AU" sz="850" kern="1200" dirty="0">
                          <a:solidFill>
                            <a:schemeClr val="dk1"/>
                          </a:solidFill>
                          <a:effectLst/>
                        </a:rPr>
                        <a:t>modified Fedorov</a:t>
                      </a:r>
                      <a:r>
                        <a:rPr lang="en-AU" sz="850" dirty="0"/>
                        <a:t>)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322591"/>
                  </a:ext>
                </a:extLst>
              </a:tr>
              <a:tr h="115030">
                <a:tc>
                  <a:txBody>
                    <a:bodyPr/>
                    <a:lstStyle/>
                    <a:p>
                      <a:pPr algn="ctr"/>
                      <a:r>
                        <a:rPr lang="en-AU" sz="850" dirty="0"/>
                        <a:t>8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5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850" dirty="0"/>
                        <a:t>R (</a:t>
                      </a:r>
                      <a:r>
                        <a:rPr lang="en-AU" sz="850" kern="1200" dirty="0">
                          <a:solidFill>
                            <a:schemeClr val="dk1"/>
                          </a:solidFill>
                          <a:effectLst/>
                        </a:rPr>
                        <a:t>Bayesian D-efficient design</a:t>
                      </a:r>
                      <a:r>
                        <a:rPr lang="en-AU" sz="850" dirty="0"/>
                        <a:t>)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65281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4EE79E4-89A5-3F88-3282-2366853751C1}"/>
              </a:ext>
            </a:extLst>
          </p:cNvPr>
          <p:cNvSpPr txBox="1"/>
          <p:nvPr/>
        </p:nvSpPr>
        <p:spPr>
          <a:xfrm>
            <a:off x="223503" y="5301208"/>
            <a:ext cx="2089397" cy="923330"/>
          </a:xfrm>
          <a:prstGeom prst="rect">
            <a:avLst/>
          </a:prstGeom>
          <a:solidFill>
            <a:srgbClr val="FFEFFF"/>
          </a:solidFill>
          <a:ln w="190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Equality Constrained Latent Class</a:t>
            </a:r>
            <a:r>
              <a:rPr lang="en-US" sz="900" b="1" baseline="30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1</a:t>
            </a:r>
            <a:endParaRPr lang="en-AU" sz="900" b="1" baseline="30000" dirty="0">
              <a:solidFill>
                <a:schemeClr val="accent2">
                  <a:lumMod val="75000"/>
                </a:schemeClr>
              </a:solidFill>
            </a:endParaRP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AU" altLang="en-US" sz="900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32 (2</a:t>
            </a:r>
            <a:r>
              <a:rPr lang="en-AU" altLang="en-US" sz="900" baseline="30000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5</a:t>
            </a:r>
            <a:r>
              <a:rPr lang="en-AU" altLang="en-US" sz="900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) possible ANA behaviours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AU" altLang="en-US" sz="900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</a:t>
            </a:r>
            <a:r>
              <a:rPr kumimoji="0" lang="en-AU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ndividuals are categorised into classes based on their ANA behaviours</a:t>
            </a:r>
            <a:endParaRPr lang="en-AU" altLang="en-US" sz="900" dirty="0">
              <a:solidFill>
                <a:srgbClr val="0000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AU" sz="900" dirty="0" err="1">
                <a:solidFill>
                  <a:srgbClr val="000000"/>
                </a:solidFill>
                <a:ea typeface="Cambria" panose="02040503050406030204" pitchFamily="18" charset="0"/>
                <a:cs typeface="Cambria" panose="02040503050406030204" pitchFamily="18" charset="0"/>
              </a:rPr>
              <a:t>Eg.</a:t>
            </a:r>
            <a:r>
              <a:rPr lang="en-AU" sz="900" dirty="0">
                <a:solidFill>
                  <a:srgbClr val="000000"/>
                </a:solidFill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zh-CN" sz="900" dirty="0">
                <a:solidFill>
                  <a:srgbClr val="000000"/>
                </a:solidFill>
                <a:latin typeface="+mj-lt"/>
                <a:ea typeface="Cambria" panose="02040503050406030204" pitchFamily="18" charset="0"/>
                <a:cs typeface="Cambria" panose="02040503050406030204" pitchFamily="18" charset="0"/>
                <a:sym typeface="Wingdings" panose="05000000000000000000" pitchFamily="2" charset="2"/>
              </a:rPr>
              <a:t>if</a:t>
            </a:r>
            <a:r>
              <a:rPr lang="en-US" sz="900" dirty="0">
                <a:solidFill>
                  <a:srgbClr val="000000"/>
                </a:solidFill>
                <a:latin typeface="+mj-lt"/>
                <a:ea typeface="Cambria" panose="02040503050406030204" pitchFamily="18" charset="0"/>
                <a:cs typeface="Cambria" panose="02040503050406030204" pitchFamily="18" charset="0"/>
                <a:sym typeface="Wingdings" panose="05000000000000000000" pitchFamily="2" charset="2"/>
              </a:rPr>
              <a:t> MO is ignored, then </a:t>
            </a:r>
            <a:r>
              <a:rPr lang="el-GR" altLang="en-US" sz="9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β</a:t>
            </a:r>
            <a:r>
              <a:rPr lang="en-AU" altLang="en-US" sz="900" baseline="-25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MO2=</a:t>
            </a:r>
            <a:r>
              <a:rPr lang="el-GR" altLang="en-US" sz="9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β</a:t>
            </a:r>
            <a:r>
              <a:rPr lang="en-AU" altLang="en-US" sz="900" baseline="-25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MO3</a:t>
            </a:r>
            <a:r>
              <a:rPr lang="en-AU" altLang="en-US" sz="9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l-GR" altLang="en-US" sz="9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β</a:t>
            </a:r>
            <a:r>
              <a:rPr lang="en-AU" altLang="en-US" sz="900" baseline="-25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MO4</a:t>
            </a:r>
            <a:r>
              <a:rPr lang="en-AU" altLang="en-US" sz="9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l-GR" altLang="en-US" sz="9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β</a:t>
            </a:r>
            <a:r>
              <a:rPr lang="en-AU" altLang="en-US" sz="900" baseline="-25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MO5</a:t>
            </a:r>
            <a:r>
              <a:rPr lang="en-AU" altLang="en-US" sz="9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=0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24CB9E-4E47-720E-0846-2F598B2C6F73}"/>
              </a:ext>
            </a:extLst>
          </p:cNvPr>
          <p:cNvSpPr txBox="1"/>
          <p:nvPr/>
        </p:nvSpPr>
        <p:spPr>
          <a:xfrm>
            <a:off x="5436096" y="915978"/>
            <a:ext cx="3701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en-US" sz="1000" b="1" u="sng" dirty="0">
                <a:latin typeface="+mj-lt"/>
              </a:rPr>
              <a:t>Comparison III: </a:t>
            </a:r>
            <a:r>
              <a:rPr lang="en-AU" altLang="en-US" sz="1000" u="sng" dirty="0">
                <a:latin typeface="+mj-lt"/>
              </a:rPr>
              <a:t>Distribution of degree of attendance from MIXL-SAS in full attendance and nonattendance groups identified by ECLC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0D87C7-B1C7-60EC-5CD6-EDB2C7EF4D40}"/>
              </a:ext>
            </a:extLst>
          </p:cNvPr>
          <p:cNvSpPr txBox="1"/>
          <p:nvPr/>
        </p:nvSpPr>
        <p:spPr>
          <a:xfrm>
            <a:off x="2616017" y="4769044"/>
            <a:ext cx="2547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altLang="en-US" sz="1000" b="1" u="sng" dirty="0">
                <a:latin typeface="+mj-lt"/>
              </a:rPr>
              <a:t>Comparison II: </a:t>
            </a:r>
            <a:r>
              <a:rPr lang="en-AU" altLang="en-US" sz="1000" u="sng" dirty="0">
                <a:latin typeface="+mj-lt"/>
              </a:rPr>
              <a:t>Attendance to each attribute</a:t>
            </a:r>
            <a:endParaRPr lang="en-AU" sz="1000" u="sng" dirty="0">
              <a:latin typeface="+mj-lt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7A3F618-FCF9-9F31-C403-21E8188456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556" y="461734"/>
            <a:ext cx="720077" cy="27087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3F152E7-E1B4-2745-EB0B-1AAD25689C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0877" y="3747257"/>
            <a:ext cx="3293750" cy="2036593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49E7340-BD02-1B64-AC02-E45343BA7867}"/>
              </a:ext>
            </a:extLst>
          </p:cNvPr>
          <p:cNvSpPr txBox="1"/>
          <p:nvPr/>
        </p:nvSpPr>
        <p:spPr>
          <a:xfrm>
            <a:off x="5573981" y="3542819"/>
            <a:ext cx="12586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i="1" dirty="0"/>
              <a:t>Designs with overlap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6AE960E1-7D4C-9B56-A0D7-C8A6FB5840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0877" y="1489622"/>
            <a:ext cx="3293750" cy="2036593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EB9D2139-AC76-7891-ED86-855761B8AD69}"/>
              </a:ext>
            </a:extLst>
          </p:cNvPr>
          <p:cNvSpPr txBox="1"/>
          <p:nvPr/>
        </p:nvSpPr>
        <p:spPr>
          <a:xfrm>
            <a:off x="5571572" y="1288370"/>
            <a:ext cx="14189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i="1" dirty="0"/>
              <a:t>Designs with no overlap</a:t>
            </a: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DBECC242-FFAA-6F31-2F62-28D58F824FCE}"/>
              </a:ext>
            </a:extLst>
          </p:cNvPr>
          <p:cNvSpPr txBox="1">
            <a:spLocks/>
          </p:cNvSpPr>
          <p:nvPr/>
        </p:nvSpPr>
        <p:spPr>
          <a:xfrm>
            <a:off x="5441964" y="5887286"/>
            <a:ext cx="3638725" cy="926090"/>
          </a:xfrm>
          <a:prstGeom prst="rect">
            <a:avLst/>
          </a:prstGeom>
          <a:solidFill>
            <a:srgbClr val="EFF1FF"/>
          </a:solidFill>
          <a:ln>
            <a:solidFill>
              <a:schemeClr val="accent1"/>
            </a:solidFill>
          </a:ln>
        </p:spPr>
        <p:txBody>
          <a:bodyPr vert="horz" lIns="61708" tIns="30854" rIns="61708" bIns="30854" rtlCol="0">
            <a:normAutofit/>
          </a:bodyPr>
          <a:lstStyle>
            <a:lvl1pPr marL="1566161" indent="-1566161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350" indent="-1305135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538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753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96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5184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39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615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830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40000"/>
              </a:spcBef>
              <a:buNone/>
            </a:pPr>
            <a:r>
              <a:rPr lang="en-US" sz="1100" cap="small" dirty="0">
                <a:solidFill>
                  <a:schemeClr val="accent1">
                    <a:lumMod val="75000"/>
                  </a:schemeClr>
                </a:solidFill>
                <a:latin typeface="Britannic Bold" panose="020B0903060703020204" pitchFamily="34" charset="0"/>
                <a:cs typeface="Arial" panose="020B0604020202020204" pitchFamily="34" charset="0"/>
              </a:rPr>
              <a:t>CONCLUSION</a:t>
            </a:r>
            <a:endParaRPr lang="en-AU" sz="700" cap="small" dirty="0">
              <a:solidFill>
                <a:schemeClr val="accent1">
                  <a:lumMod val="75000"/>
                </a:schemeClr>
              </a:solidFill>
              <a:latin typeface="Britannic Bold" panose="020B0903060703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8D1513F-F585-3AE5-B210-FA6895445B87}"/>
              </a:ext>
            </a:extLst>
          </p:cNvPr>
          <p:cNvSpPr txBox="1"/>
          <p:nvPr/>
        </p:nvSpPr>
        <p:spPr>
          <a:xfrm>
            <a:off x="2555775" y="2516420"/>
            <a:ext cx="28328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altLang="en-US" sz="1000" b="1" u="sng" dirty="0">
                <a:latin typeface="+mj-lt"/>
              </a:rPr>
              <a:t>Comparison I: </a:t>
            </a:r>
            <a:r>
              <a:rPr lang="en-AU" altLang="en-US" sz="1000" u="sng" dirty="0">
                <a:latin typeface="+mj-lt"/>
              </a:rPr>
              <a:t>Comparison of full attendance rates</a:t>
            </a:r>
            <a:endParaRPr lang="en-AU" sz="1000" u="sng" dirty="0">
              <a:latin typeface="+mj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D3AFC40-17B9-5444-5AAE-22EAA418F2C2}"/>
              </a:ext>
            </a:extLst>
          </p:cNvPr>
          <p:cNvSpPr txBox="1"/>
          <p:nvPr/>
        </p:nvSpPr>
        <p:spPr>
          <a:xfrm>
            <a:off x="5441964" y="6050079"/>
            <a:ext cx="36387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AU" sz="900" dirty="0"/>
              <a:t>The two models showed significant variations, and this study cannot determine which one is superior. Further examination is required.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AU" sz="900" dirty="0"/>
              <a:t>Attribute level overlap improves attribute attendance.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AU" sz="900" dirty="0"/>
              <a:t>No design method has been consistently proven optimal; thus, all methods can be considered based on specific research questions.</a:t>
            </a: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33DCC1B2-F702-F2B3-4DFB-DC742166CA84}"/>
              </a:ext>
            </a:extLst>
          </p:cNvPr>
          <p:cNvSpPr txBox="1">
            <a:spLocks/>
          </p:cNvSpPr>
          <p:nvPr/>
        </p:nvSpPr>
        <p:spPr>
          <a:xfrm>
            <a:off x="62864" y="6309320"/>
            <a:ext cx="245661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61708" tIns="30854" rIns="61708" bIns="30854" rtlCol="0">
            <a:noAutofit/>
          </a:bodyPr>
          <a:lstStyle>
            <a:lvl1pPr marL="1566161" indent="-1566161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350" indent="-1305135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538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753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96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5184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39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615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830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450" cap="small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References</a:t>
            </a:r>
            <a:r>
              <a:rPr lang="en-US" sz="450" cap="small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: </a:t>
            </a:r>
            <a:r>
              <a:rPr lang="en-US" sz="450" cap="small" dirty="0">
                <a:cs typeface="Arial" panose="020B0604020202020204" pitchFamily="34" charset="0"/>
              </a:rPr>
              <a:t>[1]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Scarpa, R., </a:t>
            </a:r>
            <a:r>
              <a:rPr lang="en-AU" sz="450" kern="1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Zanoli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R., </a:t>
            </a:r>
            <a:r>
              <a:rPr lang="en-AU" sz="450" kern="1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Bruschi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V., &amp; </a:t>
            </a:r>
            <a:r>
              <a:rPr lang="en-AU" sz="450" kern="1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Naspetti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S. (2013). Inferred and stated attribute non-attendance in food choice experiments. </a:t>
            </a:r>
            <a:r>
              <a:rPr lang="en-AU" sz="450" i="1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Journal of Agricultural Economics. 95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(1), 165–180. </a:t>
            </a:r>
            <a:r>
              <a:rPr lang="en-AU" sz="450" kern="1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doi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en-AU" sz="450" u="none" strike="noStrike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10.1093/</a:t>
            </a:r>
            <a:r>
              <a:rPr lang="en-AU" sz="450" u="none" strike="noStrike" kern="1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ajae</a:t>
            </a:r>
            <a:r>
              <a:rPr lang="en-AU" sz="450" u="none" strike="noStrike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/aas073; </a:t>
            </a:r>
            <a:r>
              <a:rPr lang="en-AU" sz="450" kern="100" dirty="0">
                <a:ea typeface="Cambria" panose="02040503050406030204" pitchFamily="18" charset="0"/>
                <a:cs typeface="Cambria" panose="02040503050406030204" pitchFamily="18" charset="0"/>
              </a:rPr>
              <a:t>[2] 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Jonker, M., </a:t>
            </a:r>
            <a:r>
              <a:rPr lang="en-AU" sz="450" kern="1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Donkers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B., de </a:t>
            </a:r>
            <a:r>
              <a:rPr lang="en-AU" sz="450" kern="1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Bekker-Grob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E. &amp; </a:t>
            </a:r>
            <a:r>
              <a:rPr lang="en-AU" sz="450" kern="1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Stolk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E. (2018). Effect of level overlap and </a:t>
            </a:r>
            <a:r>
              <a:rPr lang="en-AU" sz="450" kern="1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color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coding on attribute non-attendance in discrete choice experiments. </a:t>
            </a:r>
            <a:r>
              <a:rPr lang="en-AU" sz="450" i="1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Value in Health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AU" sz="450" i="1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21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. </a:t>
            </a:r>
            <a:r>
              <a:rPr lang="en-AU" sz="450" kern="1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doi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: 10.1016/j.jval.2017.10.002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sz="450" kern="100" dirty="0">
                <a:solidFill>
                  <a:schemeClr val="accent1">
                    <a:lumMod val="75000"/>
                  </a:schemeClr>
                </a:solidFill>
                <a:ea typeface="Cambria" panose="02040503050406030204" pitchFamily="18" charset="0"/>
                <a:cs typeface="Cambria" panose="02040503050406030204" pitchFamily="18" charset="0"/>
              </a:rPr>
              <a:t>FUNDING</a:t>
            </a:r>
            <a:r>
              <a:rPr lang="en-AU" sz="450" kern="100" dirty="0">
                <a:solidFill>
                  <a:schemeClr val="accent1">
                    <a:lumMod val="75000"/>
                  </a:schemeClr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This study was partially supported by a grant from the </a:t>
            </a:r>
            <a:r>
              <a:rPr lang="en-AU" sz="450" kern="100" dirty="0" err="1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EuroQol</a:t>
            </a:r>
            <a:r>
              <a:rPr lang="en-AU" sz="450" kern="100" dirty="0"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Research Foundation (2016260). PJ’s doctoral scholarship was funded by Australian Research Council (DP210102021). </a:t>
            </a:r>
            <a:endParaRPr lang="en-US" sz="450" cap="small" dirty="0">
              <a:latin typeface="+mj-lt"/>
              <a:cs typeface="Arial" panose="020B0604020202020204" pitchFamily="34" charset="0"/>
            </a:endParaRPr>
          </a:p>
          <a:p>
            <a:pPr marL="0" indent="0">
              <a:spcBef>
                <a:spcPct val="40000"/>
              </a:spcBef>
              <a:buNone/>
            </a:pPr>
            <a:endParaRPr lang="en-US" sz="450" cap="small" dirty="0">
              <a:solidFill>
                <a:schemeClr val="accent1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spcBef>
                <a:spcPct val="40000"/>
              </a:spcBef>
              <a:buNone/>
            </a:pPr>
            <a:endParaRPr lang="en-US" sz="450" cap="small" dirty="0">
              <a:solidFill>
                <a:schemeClr val="accent1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spcBef>
                <a:spcPct val="40000"/>
              </a:spcBef>
              <a:buNone/>
            </a:pPr>
            <a:endParaRPr lang="en-US" sz="450" cap="small" dirty="0">
              <a:solidFill>
                <a:schemeClr val="accent1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spcBef>
                <a:spcPct val="40000"/>
              </a:spcBef>
              <a:buNone/>
            </a:pPr>
            <a:endParaRPr lang="en-US" sz="450" cap="small" dirty="0">
              <a:solidFill>
                <a:schemeClr val="accent1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spcBef>
                <a:spcPct val="40000"/>
              </a:spcBef>
              <a:buNone/>
            </a:pPr>
            <a:endParaRPr lang="en-US" sz="450" cap="small" dirty="0">
              <a:solidFill>
                <a:schemeClr val="accent1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spcBef>
                <a:spcPct val="40000"/>
              </a:spcBef>
              <a:buNone/>
            </a:pPr>
            <a:endParaRPr lang="en-US" sz="450" cap="small" dirty="0">
              <a:solidFill>
                <a:schemeClr val="accent1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spcBef>
                <a:spcPct val="40000"/>
              </a:spcBef>
              <a:buNone/>
            </a:pPr>
            <a:endParaRPr lang="en-AU" altLang="en-US" sz="450" dirty="0"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435B13-2A83-00F7-56F2-D99B6CCA59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26517" y="2745708"/>
            <a:ext cx="2658057" cy="20578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2BADF9A-22ED-12C5-5E1B-7946F26D91E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59803" y="5007996"/>
            <a:ext cx="2624771" cy="1765755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81101823-5349-1998-72D1-DBD29704E4E5}"/>
              </a:ext>
            </a:extLst>
          </p:cNvPr>
          <p:cNvGrpSpPr/>
          <p:nvPr/>
        </p:nvGrpSpPr>
        <p:grpSpPr>
          <a:xfrm>
            <a:off x="2695127" y="1032695"/>
            <a:ext cx="2565325" cy="1054135"/>
            <a:chOff x="103784" y="6005742"/>
            <a:chExt cx="2089397" cy="77787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C6E3696-4F17-0A5E-2A5C-9F9AE1388D65}"/>
                </a:ext>
              </a:extLst>
            </p:cNvPr>
            <p:cNvSpPr txBox="1"/>
            <p:nvPr/>
          </p:nvSpPr>
          <p:spPr>
            <a:xfrm>
              <a:off x="103784" y="6005742"/>
              <a:ext cx="2089397" cy="777877"/>
            </a:xfrm>
            <a:prstGeom prst="rect">
              <a:avLst/>
            </a:prstGeom>
            <a:solidFill>
              <a:srgbClr val="F4FEFE"/>
            </a:solidFill>
            <a:ln w="19050">
              <a:solidFill>
                <a:srgbClr val="046055"/>
              </a:solidFill>
              <a:prstDash val="sysDot"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850" b="1"/>
              </a:lvl1pPr>
              <a:lvl2pPr marL="288000" lvl="1" indent="-171450">
                <a:buFont typeface="Wingdings" panose="05000000000000000000" pitchFamily="2" charset="2"/>
                <a:buChar char="Ø"/>
                <a:defRPr sz="850">
                  <a:solidFill>
                    <a:srgbClr val="000000"/>
                  </a:solidFill>
                  <a:latin typeface="+mj-lt"/>
                  <a:ea typeface="Cambria" panose="02040503050406030204" pitchFamily="18" charset="0"/>
                  <a:cs typeface="Cambria" panose="02040503050406030204" pitchFamily="18" charset="0"/>
                </a:defRPr>
              </a:lvl2pPr>
            </a:lstStyle>
            <a:p>
              <a:pPr algn="ctr"/>
              <a:r>
                <a:rPr lang="en-AU" sz="900" dirty="0">
                  <a:solidFill>
                    <a:srgbClr val="046055"/>
                  </a:solidFill>
                </a:rPr>
                <a:t>MIXL </a:t>
              </a:r>
              <a:r>
                <a:rPr lang="en-US" sz="900" dirty="0">
                  <a:solidFill>
                    <a:srgbClr val="046055"/>
                  </a:solidFill>
                </a:rPr>
                <a:t>with stochastic attribute selection</a:t>
              </a:r>
              <a:r>
                <a:rPr lang="en-US" sz="900" baseline="30000" dirty="0">
                  <a:solidFill>
                    <a:srgbClr val="046055"/>
                  </a:solidFill>
                </a:rPr>
                <a:t>2</a:t>
              </a:r>
            </a:p>
            <a:p>
              <a:pPr marL="108000" indent="-108000">
                <a:buFont typeface="Arial" panose="020B0604020202020204" pitchFamily="34" charset="0"/>
                <a:buChar char="•"/>
              </a:pPr>
              <a:r>
                <a:rPr lang="en-US" sz="900" b="0" dirty="0">
                  <a:solidFill>
                    <a:srgbClr val="000000"/>
                  </a:solidFill>
                  <a:latin typeface="Calibri" panose="020F0502020204030204" pitchFamily="34" charset="0"/>
                  <a:ea typeface="Cambria" panose="02040503050406030204" pitchFamily="18" charset="0"/>
                  <a:cs typeface="Calibri" panose="020F0502020204030204" pitchFamily="34" charset="0"/>
                </a:rPr>
                <a:t>ANA is represented by </a:t>
              </a:r>
              <a:r>
                <a:rPr lang="en-US" sz="900" b="0" u="sng" dirty="0">
                  <a:solidFill>
                    <a:srgbClr val="000000"/>
                  </a:solidFill>
                  <a:latin typeface="Calibri" panose="020F0502020204030204" pitchFamily="34" charset="0"/>
                  <a:ea typeface="Cambria" panose="02040503050406030204" pitchFamily="18" charset="0"/>
                  <a:cs typeface="Calibri" panose="020F0502020204030204" pitchFamily="34" charset="0"/>
                </a:rPr>
                <a:t>a vector </a:t>
              </a:r>
              <a:r>
                <a:rPr lang="en-US" sz="900" b="0" dirty="0">
                  <a:solidFill>
                    <a:srgbClr val="000000"/>
                  </a:solidFill>
                  <a:latin typeface="Calibri" panose="020F0502020204030204" pitchFamily="34" charset="0"/>
                  <a:ea typeface="Cambria" panose="02040503050406030204" pitchFamily="18" charset="0"/>
                  <a:cs typeface="Calibri" panose="020F0502020204030204" pitchFamily="34" charset="0"/>
                </a:rPr>
                <a:t>that is multiplied with the preference parameter </a:t>
              </a:r>
            </a:p>
            <a:p>
              <a:endParaRPr lang="en-US" sz="900" b="0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endParaRPr>
            </a:p>
            <a:p>
              <a:endParaRPr lang="en-US" sz="900" b="0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endParaRPr>
            </a:p>
            <a:p>
              <a:pPr marL="108000" indent="-108000">
                <a:buFont typeface="Arial" panose="020B0604020202020204" pitchFamily="34" charset="0"/>
                <a:buChar char="•"/>
              </a:pPr>
              <a:r>
                <a:rPr lang="en-AU" sz="900" b="0" dirty="0">
                  <a:solidFill>
                    <a:srgbClr val="000000"/>
                  </a:solidFill>
                  <a:ea typeface="Cambria" panose="02040503050406030204" pitchFamily="18" charset="0"/>
                  <a:cs typeface="Cambria" panose="02040503050406030204" pitchFamily="18" charset="0"/>
                </a:rPr>
                <a:t>Coding</a:t>
              </a:r>
              <a:r>
                <a:rPr lang="en-US" altLang="zh-CN" sz="900" dirty="0">
                  <a:solidFill>
                    <a:srgbClr val="000000"/>
                  </a:solidFill>
                  <a:ea typeface="Cambria" panose="02040503050406030204" pitchFamily="18" charset="0"/>
                  <a:cs typeface="Cambria" panose="02040503050406030204" pitchFamily="18" charset="0"/>
                </a:rPr>
                <a:t>: </a:t>
              </a:r>
              <a:r>
                <a:rPr lang="en-US" sz="900" i="1" u="sng" dirty="0">
                  <a:solidFill>
                    <a:srgbClr val="046055"/>
                  </a:solidFill>
                </a:rPr>
                <a:t>1</a:t>
              </a:r>
              <a:r>
                <a:rPr lang="en-US" sz="900" b="0" i="1" dirty="0"/>
                <a:t> if the attribute level is attended to; </a:t>
              </a:r>
              <a:r>
                <a:rPr lang="en-US" sz="900" i="1" u="sng" dirty="0">
                  <a:solidFill>
                    <a:srgbClr val="046055"/>
                  </a:solidFill>
                </a:rPr>
                <a:t>0</a:t>
              </a:r>
              <a:r>
                <a:rPr lang="en-US" sz="900" b="0" i="1" dirty="0"/>
                <a:t> if it is ignored</a:t>
              </a:r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6DE96CA3-B6BA-8BB5-A0B7-4985B77C929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74525" y="6352023"/>
              <a:ext cx="957061" cy="1622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2328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T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D2EEB"/>
      </a:accent1>
      <a:accent2>
        <a:srgbClr val="FB010A"/>
      </a:accent2>
      <a:accent3>
        <a:srgbClr val="323232"/>
      </a:accent3>
      <a:accent4>
        <a:srgbClr val="B2B2B2"/>
      </a:accent4>
      <a:accent5>
        <a:srgbClr val="F2F2F2"/>
      </a:accent5>
      <a:accent6>
        <a:srgbClr val="FF9600"/>
      </a:accent6>
      <a:hlink>
        <a:srgbClr val="09D369"/>
      </a:hlink>
      <a:folHlink>
        <a:srgbClr val="0F4BE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635610329833855440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635610329833855440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635610329833855440</Data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25f615b-eebd-4e2a-b1e3-b3bb6a011368" xsi:nil="true"/>
    <lcf76f155ced4ddcb4097134ff3c332f xmlns="d7e201e0-7ba1-4fd0-b022-03ac33d052c0">
      <Terms xmlns="http://schemas.microsoft.com/office/infopath/2007/PartnerControls"/>
    </lcf76f155ced4ddcb4097134ff3c332f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678147-EBCC-43F8-8DEE-244FB931B0F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7E64F11-579B-4AC3-BEE8-FD501A80D483}"/>
</file>

<file path=customXml/itemProps3.xml><?xml version="1.0" encoding="utf-8"?>
<ds:datastoreItem xmlns:ds="http://schemas.openxmlformats.org/officeDocument/2006/customXml" ds:itemID="{AE6F0D50-68B7-4C42-A485-87033B4346D4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b87dfbdf-65fc-4b16-b132-3436c9e9ed42"/>
    <ds:schemaRef ds:uri="11f176b0-f8a0-49ff-9b4f-0335b85fcd29"/>
    <ds:schemaRef ds:uri="http://www.w3.org/XML/1998/namespace"/>
    <ds:schemaRef ds:uri="http://purl.org/dc/dcmitype/"/>
    <ds:schemaRef ds:uri="599cdadb-518c-4a4c-85ba-dbf7adc631b4"/>
    <ds:schemaRef ds:uri="ECCDE728-7A8F-43D4-8F5F-058A7C805372"/>
    <ds:schemaRef ds:uri="420b5d22-3341-4f60-b4d6-57d88f13fbf6"/>
  </ds:schemaRefs>
</ds:datastoreItem>
</file>

<file path=customXml/itemProps4.xml><?xml version="1.0" encoding="utf-8"?>
<ds:datastoreItem xmlns:ds="http://schemas.openxmlformats.org/officeDocument/2006/customXml" ds:itemID="{F44BCBF7-2E3E-4722-B27C-25A8C4D8B7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12436</TotalTime>
  <Words>549</Words>
  <Application>Microsoft Office PowerPoint</Application>
  <PresentationFormat>On-screen Show (4:3)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DengXian</vt:lpstr>
      <vt:lpstr>Arial</vt:lpstr>
      <vt:lpstr>Britannic Bold</vt:lpstr>
      <vt:lpstr>Calibri</vt:lpstr>
      <vt:lpstr>Cambria</vt:lpstr>
      <vt:lpstr>Times New Roman</vt:lpstr>
      <vt:lpstr>Wingdings</vt:lpstr>
      <vt:lpstr>Office Theme</vt:lpstr>
      <vt:lpstr>PowerPoint Presentation</vt:lpstr>
    </vt:vector>
  </TitlesOfParts>
  <Company>University of Technology, Sydney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Slavica Kochovska</dc:creator>
  <cp:lastModifiedBy>PEIWEN JIANG (South Western Sydney LHD)</cp:lastModifiedBy>
  <cp:revision>230</cp:revision>
  <cp:lastPrinted>2018-02-21T06:06:44Z</cp:lastPrinted>
  <dcterms:created xsi:type="dcterms:W3CDTF">2017-08-27T22:42:01Z</dcterms:created>
  <dcterms:modified xsi:type="dcterms:W3CDTF">2024-06-27T02:27:46Z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0x0101005A88019729944CA3849EA05A481A99990072C4D5C8C1620A4387789857C104D2A1</vt:lpwstr>
  </property>
  <property fmtid="{D5CDD505-2E9C-101B-9397-08002B2CF9AE}" pid="3" name="TH_UTSDocumentType">
    <vt:lpwstr/>
  </property>
</Properties>
</file>