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6"/>
  </p:notesMasterIdLst>
  <p:sldIdLst>
    <p:sldId id="260" r:id="rId5"/>
  </p:sldIdLst>
  <p:sldSz cx="51206400" cy="2880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3093"/>
    <a:srgbClr val="0560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47"/>
    <p:restoredTop sz="94218"/>
  </p:normalViewPr>
  <p:slideViewPr>
    <p:cSldViewPr snapToGrid="0" snapToObjects="1">
      <p:cViewPr>
        <p:scale>
          <a:sx n="14" d="100"/>
          <a:sy n="14" d="100"/>
        </p:scale>
        <p:origin x="1184" y="5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473FE-041E-4F4F-9324-6ABFF7090539}" type="datetimeFigureOut">
              <a:rPr lang="en-US" smtClean="0"/>
              <a:t>7/8/24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436768-460A-1142-AC66-48112EB96038}" type="slidenum">
              <a:rPr lang="en-US" smtClean="0"/>
              <a:t>‹#›</a:t>
            </a:fld>
            <a:endParaRPr lang="en-US" dirty="0"/>
          </a:p>
        </p:txBody>
      </p:sp>
    </p:spTree>
    <p:extLst>
      <p:ext uri="{BB962C8B-B14F-4D97-AF65-F5344CB8AC3E}">
        <p14:creationId xmlns:p14="http://schemas.microsoft.com/office/powerpoint/2010/main" val="397702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July 4</a:t>
            </a:r>
            <a:r>
              <a:rPr lang="en-US" baseline="30000" dirty="0"/>
              <a:t>th</a:t>
            </a:r>
            <a:r>
              <a:rPr lang="en-US" dirty="0"/>
              <a:t> update</a:t>
            </a:r>
          </a:p>
        </p:txBody>
      </p:sp>
      <p:sp>
        <p:nvSpPr>
          <p:cNvPr id="4" name="Slide Number Placeholder 3"/>
          <p:cNvSpPr>
            <a:spLocks noGrp="1"/>
          </p:cNvSpPr>
          <p:nvPr>
            <p:ph type="sldNum" sz="quarter" idx="5"/>
          </p:nvPr>
        </p:nvSpPr>
        <p:spPr/>
        <p:txBody>
          <a:bodyPr/>
          <a:lstStyle/>
          <a:p>
            <a:fld id="{9F436768-460A-1142-AC66-48112EB96038}" type="slidenum">
              <a:rPr lang="en-US" smtClean="0"/>
              <a:t>1</a:t>
            </a:fld>
            <a:endParaRPr lang="en-US" dirty="0"/>
          </a:p>
        </p:txBody>
      </p:sp>
    </p:spTree>
    <p:extLst>
      <p:ext uri="{BB962C8B-B14F-4D97-AF65-F5344CB8AC3E}">
        <p14:creationId xmlns:p14="http://schemas.microsoft.com/office/powerpoint/2010/main" val="422579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en-GB"/>
              <a:t>Click to edit Master title style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B1AFFA0-9E01-454E-94EA-F4FC63FF9188}"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45F558-03DD-E947-85F0-569BD03A08E7}" type="slidenum">
              <a:rPr lang="en-GB" smtClean="0"/>
              <a:t>‹#›</a:t>
            </a:fld>
            <a:endParaRPr lang="en-GB" dirty="0"/>
          </a:p>
        </p:txBody>
      </p:sp>
    </p:spTree>
    <p:extLst>
      <p:ext uri="{BB962C8B-B14F-4D97-AF65-F5344CB8AC3E}">
        <p14:creationId xmlns:p14="http://schemas.microsoft.com/office/powerpoint/2010/main" val="338117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B1AFFA0-9E01-454E-94EA-F4FC63FF9188}"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45F558-03DD-E947-85F0-569BD03A08E7}" type="slidenum">
              <a:rPr lang="en-GB" smtClean="0"/>
              <a:t>‹#›</a:t>
            </a:fld>
            <a:endParaRPr lang="en-GB" dirty="0"/>
          </a:p>
        </p:txBody>
      </p:sp>
    </p:spTree>
    <p:extLst>
      <p:ext uri="{BB962C8B-B14F-4D97-AF65-F5344CB8AC3E}">
        <p14:creationId xmlns:p14="http://schemas.microsoft.com/office/powerpoint/2010/main" val="420095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B1AFFA0-9E01-454E-94EA-F4FC63FF9188}"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45F558-03DD-E947-85F0-569BD03A08E7}" type="slidenum">
              <a:rPr lang="en-GB" smtClean="0"/>
              <a:t>‹#›</a:t>
            </a:fld>
            <a:endParaRPr lang="en-GB" dirty="0"/>
          </a:p>
        </p:txBody>
      </p:sp>
    </p:spTree>
    <p:extLst>
      <p:ext uri="{BB962C8B-B14F-4D97-AF65-F5344CB8AC3E}">
        <p14:creationId xmlns:p14="http://schemas.microsoft.com/office/powerpoint/2010/main" val="268761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B1AFFA0-9E01-454E-94EA-F4FC63FF9188}"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45F558-03DD-E947-85F0-569BD03A08E7}" type="slidenum">
              <a:rPr lang="en-GB" smtClean="0"/>
              <a:t>‹#›</a:t>
            </a:fld>
            <a:endParaRPr lang="en-GB" dirty="0"/>
          </a:p>
        </p:txBody>
      </p:sp>
    </p:spTree>
    <p:extLst>
      <p:ext uri="{BB962C8B-B14F-4D97-AF65-F5344CB8AC3E}">
        <p14:creationId xmlns:p14="http://schemas.microsoft.com/office/powerpoint/2010/main" val="223292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en-GB"/>
              <a:t>Click to edit Master title style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B1AFFA0-9E01-454E-94EA-F4FC63FF9188}" type="datetimeFigureOut">
              <a:rPr lang="en-GB" smtClean="0"/>
              <a:t>08/07/2024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B45F558-03DD-E947-85F0-569BD03A08E7}" type="slidenum">
              <a:rPr lang="en-GB" smtClean="0"/>
              <a:t>‹#›</a:t>
            </a:fld>
            <a:endParaRPr lang="en-GB" dirty="0"/>
          </a:p>
        </p:txBody>
      </p:sp>
    </p:spTree>
    <p:extLst>
      <p:ext uri="{BB962C8B-B14F-4D97-AF65-F5344CB8AC3E}">
        <p14:creationId xmlns:p14="http://schemas.microsoft.com/office/powerpoint/2010/main" val="3747265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B1AFFA0-9E01-454E-94EA-F4FC63FF9188}" type="datetimeFigureOut">
              <a:rPr lang="en-GB" smtClean="0"/>
              <a:t>08/07/2024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B45F558-03DD-E947-85F0-569BD03A08E7}" type="slidenum">
              <a:rPr lang="en-GB" smtClean="0"/>
              <a:t>‹#›</a:t>
            </a:fld>
            <a:endParaRPr lang="en-GB" dirty="0"/>
          </a:p>
        </p:txBody>
      </p:sp>
    </p:spTree>
    <p:extLst>
      <p:ext uri="{BB962C8B-B14F-4D97-AF65-F5344CB8AC3E}">
        <p14:creationId xmlns:p14="http://schemas.microsoft.com/office/powerpoint/2010/main" val="99234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en-GB"/>
              <a:t>Click to edit Master title style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GB"/>
              <a:t>Click to edit Master text styles</a:t>
            </a:r>
          </a:p>
        </p:txBody>
      </p:sp>
      <p:sp>
        <p:nvSpPr>
          <p:cNvPr id="4" name="Content Placeholder 3"/>
          <p:cNvSpPr>
            <a:spLocks noGrp="1"/>
          </p:cNvSpPr>
          <p:nvPr>
            <p:ph sz="half" idx="2"/>
          </p:nvPr>
        </p:nvSpPr>
        <p:spPr>
          <a:xfrm>
            <a:off x="3527112" y="10521315"/>
            <a:ext cx="21662705" cy="154752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GB"/>
              <a:t>Click to edit Master text styles</a:t>
            </a:r>
          </a:p>
        </p:txBody>
      </p:sp>
      <p:sp>
        <p:nvSpPr>
          <p:cNvPr id="6" name="Content Placeholder 5"/>
          <p:cNvSpPr>
            <a:spLocks noGrp="1"/>
          </p:cNvSpPr>
          <p:nvPr>
            <p:ph sz="quarter" idx="4"/>
          </p:nvPr>
        </p:nvSpPr>
        <p:spPr>
          <a:xfrm>
            <a:off x="25923240" y="10521315"/>
            <a:ext cx="21769390" cy="1547527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B1AFFA0-9E01-454E-94EA-F4FC63FF9188}" type="datetimeFigureOut">
              <a:rPr lang="en-GB" smtClean="0"/>
              <a:t>08/07/2024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B45F558-03DD-E947-85F0-569BD03A08E7}" type="slidenum">
              <a:rPr lang="en-GB" smtClean="0"/>
              <a:t>‹#›</a:t>
            </a:fld>
            <a:endParaRPr lang="en-GB" dirty="0"/>
          </a:p>
        </p:txBody>
      </p:sp>
    </p:spTree>
    <p:extLst>
      <p:ext uri="{BB962C8B-B14F-4D97-AF65-F5344CB8AC3E}">
        <p14:creationId xmlns:p14="http://schemas.microsoft.com/office/powerpoint/2010/main" val="118277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B1AFFA0-9E01-454E-94EA-F4FC63FF9188}" type="datetimeFigureOut">
              <a:rPr lang="en-GB" smtClean="0"/>
              <a:t>08/07/2024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B45F558-03DD-E947-85F0-569BD03A08E7}" type="slidenum">
              <a:rPr lang="en-GB" smtClean="0"/>
              <a:t>‹#›</a:t>
            </a:fld>
            <a:endParaRPr lang="en-GB" dirty="0"/>
          </a:p>
        </p:txBody>
      </p:sp>
    </p:spTree>
    <p:extLst>
      <p:ext uri="{BB962C8B-B14F-4D97-AF65-F5344CB8AC3E}">
        <p14:creationId xmlns:p14="http://schemas.microsoft.com/office/powerpoint/2010/main" val="216219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AFFA0-9E01-454E-94EA-F4FC63FF9188}" type="datetimeFigureOut">
              <a:rPr lang="en-GB" smtClean="0"/>
              <a:t>08/07/2024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B45F558-03DD-E947-85F0-569BD03A08E7}" type="slidenum">
              <a:rPr lang="en-GB" smtClean="0"/>
              <a:t>‹#›</a:t>
            </a:fld>
            <a:endParaRPr lang="en-GB" dirty="0"/>
          </a:p>
        </p:txBody>
      </p:sp>
    </p:spTree>
    <p:extLst>
      <p:ext uri="{BB962C8B-B14F-4D97-AF65-F5344CB8AC3E}">
        <p14:creationId xmlns:p14="http://schemas.microsoft.com/office/powerpoint/2010/main" val="171578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GB"/>
              <a:t>Click to edit Master title style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GB"/>
              <a:t>Click to edit Master text styles</a:t>
            </a:r>
          </a:p>
        </p:txBody>
      </p:sp>
      <p:sp>
        <p:nvSpPr>
          <p:cNvPr id="5" name="Date Placeholder 4"/>
          <p:cNvSpPr>
            <a:spLocks noGrp="1"/>
          </p:cNvSpPr>
          <p:nvPr>
            <p:ph type="dt" sz="half" idx="10"/>
          </p:nvPr>
        </p:nvSpPr>
        <p:spPr/>
        <p:txBody>
          <a:bodyPr/>
          <a:lstStyle/>
          <a:p>
            <a:fld id="{7B1AFFA0-9E01-454E-94EA-F4FC63FF9188}" type="datetimeFigureOut">
              <a:rPr lang="en-GB" smtClean="0"/>
              <a:t>08/07/2024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B45F558-03DD-E947-85F0-569BD03A08E7}" type="slidenum">
              <a:rPr lang="en-GB" smtClean="0"/>
              <a:t>‹#›</a:t>
            </a:fld>
            <a:endParaRPr lang="en-GB" dirty="0"/>
          </a:p>
        </p:txBody>
      </p:sp>
    </p:spTree>
    <p:extLst>
      <p:ext uri="{BB962C8B-B14F-4D97-AF65-F5344CB8AC3E}">
        <p14:creationId xmlns:p14="http://schemas.microsoft.com/office/powerpoint/2010/main" val="151447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en-GB"/>
              <a:t>Click to edit Master title style</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GB" dirty="0"/>
              <a:t>Click icon to add picture</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GB"/>
              <a:t>Click to edit Master text styles</a:t>
            </a:r>
          </a:p>
        </p:txBody>
      </p:sp>
      <p:sp>
        <p:nvSpPr>
          <p:cNvPr id="5" name="Date Placeholder 4"/>
          <p:cNvSpPr>
            <a:spLocks noGrp="1"/>
          </p:cNvSpPr>
          <p:nvPr>
            <p:ph type="dt" sz="half" idx="10"/>
          </p:nvPr>
        </p:nvSpPr>
        <p:spPr/>
        <p:txBody>
          <a:bodyPr/>
          <a:lstStyle/>
          <a:p>
            <a:fld id="{7B1AFFA0-9E01-454E-94EA-F4FC63FF9188}" type="datetimeFigureOut">
              <a:rPr lang="en-GB" smtClean="0"/>
              <a:t>08/07/2024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B45F558-03DD-E947-85F0-569BD03A08E7}" type="slidenum">
              <a:rPr lang="en-GB" smtClean="0"/>
              <a:t>‹#›</a:t>
            </a:fld>
            <a:endParaRPr lang="en-GB" dirty="0"/>
          </a:p>
        </p:txBody>
      </p:sp>
    </p:spTree>
    <p:extLst>
      <p:ext uri="{BB962C8B-B14F-4D97-AF65-F5344CB8AC3E}">
        <p14:creationId xmlns:p14="http://schemas.microsoft.com/office/powerpoint/2010/main" val="8789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7B1AFFA0-9E01-454E-94EA-F4FC63FF9188}" type="datetimeFigureOut">
              <a:rPr lang="en-GB" smtClean="0"/>
              <a:t>08/07/2024</a:t>
            </a:fld>
            <a:endParaRPr lang="en-GB" dirty="0"/>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9B45F558-03DD-E947-85F0-569BD03A08E7}" type="slidenum">
              <a:rPr lang="en-GB" smtClean="0"/>
              <a:t>‹#›</a:t>
            </a:fld>
            <a:endParaRPr lang="en-GB" dirty="0"/>
          </a:p>
        </p:txBody>
      </p:sp>
    </p:spTree>
    <p:extLst>
      <p:ext uri="{BB962C8B-B14F-4D97-AF65-F5344CB8AC3E}">
        <p14:creationId xmlns:p14="http://schemas.microsoft.com/office/powerpoint/2010/main" val="8517963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7.emf"/><Relationship Id="rId4" Type="http://schemas.openxmlformats.org/officeDocument/2006/relationships/image" Target="../media/image2.png"/><Relationship Id="rId9" Type="http://schemas.openxmlformats.org/officeDocument/2006/relationships/package" Target="../embeddings/Microsoft_Excel_Worksheet.xlsx"/></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alpha val="96425"/>
              </a:schemeClr>
            </a:gs>
            <a:gs pos="83000">
              <a:schemeClr val="accent1">
                <a:lumMod val="45000"/>
                <a:lumOff val="55000"/>
              </a:schemeClr>
            </a:gs>
            <a:gs pos="100000">
              <a:schemeClr val="accent1">
                <a:lumMod val="30000"/>
                <a:lumOff val="70000"/>
              </a:schemeClr>
            </a:gs>
          </a:gsLst>
          <a:lin ang="108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EFA8B-F39D-424C-BF15-F1F9188BA692}"/>
              </a:ext>
            </a:extLst>
          </p:cNvPr>
          <p:cNvSpPr/>
          <p:nvPr/>
        </p:nvSpPr>
        <p:spPr>
          <a:xfrm>
            <a:off x="0" y="2"/>
            <a:ext cx="51206400" cy="355393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dirty="0">
              <a:solidFill>
                <a:schemeClr val="tx1"/>
              </a:solidFill>
            </a:endParaRPr>
          </a:p>
        </p:txBody>
      </p:sp>
      <p:sp>
        <p:nvSpPr>
          <p:cNvPr id="53" name="Text Placeholder 49">
            <a:extLst>
              <a:ext uri="{FF2B5EF4-FFF2-40B4-BE49-F238E27FC236}">
                <a16:creationId xmlns:a16="http://schemas.microsoft.com/office/drawing/2014/main" id="{BCAA8AA9-586A-C944-B988-A06D9E965C47}"/>
              </a:ext>
            </a:extLst>
          </p:cNvPr>
          <p:cNvSpPr txBox="1">
            <a:spLocks/>
          </p:cNvSpPr>
          <p:nvPr/>
        </p:nvSpPr>
        <p:spPr>
          <a:xfrm>
            <a:off x="6906089" y="2471968"/>
            <a:ext cx="37332129" cy="3647017"/>
          </a:xfrm>
          <a:prstGeom prst="rect">
            <a:avLst/>
          </a:prstGeom>
        </p:spPr>
        <p:txBody>
          <a:bodyPr>
            <a:normAutofit/>
          </a:bodyPr>
          <a:lstStyle>
            <a:lvl1pPr marL="0" indent="0" algn="ctr" defTabSz="4388900" rtl="0" eaLnBrk="1" latinLnBrk="0" hangingPunct="1">
              <a:spcBef>
                <a:spcPct val="20000"/>
              </a:spcBef>
              <a:buFontTx/>
              <a:buNone/>
              <a:defRPr sz="5400" kern="1200">
                <a:solidFill>
                  <a:schemeClr val="accent5">
                    <a:lumMod val="50000"/>
                  </a:schemeClr>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lvl="0"/>
            <a:r>
              <a:rPr lang="en-US" sz="5250" i="1" dirty="0">
                <a:solidFill>
                  <a:schemeClr val="tx1"/>
                </a:solidFill>
                <a:latin typeface="Arial" panose="020B0604020202020204" pitchFamily="34" charset="0"/>
                <a:cs typeface="Arial" panose="020B0604020202020204" pitchFamily="34" charset="0"/>
              </a:rPr>
              <a:t>1 The University of the West Indies, St Augustine Campus, Trinidad and Tobago  2 EuroQol Research Foundation</a:t>
            </a:r>
          </a:p>
          <a:p>
            <a:pPr lvl="0"/>
            <a:endParaRPr lang="en-US" sz="5250" i="1" dirty="0">
              <a:solidFill>
                <a:schemeClr val="tx1"/>
              </a:solidFill>
              <a:latin typeface="Arial" panose="020B0604020202020204" pitchFamily="34" charset="0"/>
              <a:cs typeface="Arial" panose="020B0604020202020204" pitchFamily="34" charset="0"/>
            </a:endParaRPr>
          </a:p>
          <a:p>
            <a:pPr lvl="0"/>
            <a:endParaRPr lang="en-US" sz="5250" i="1" dirty="0">
              <a:solidFill>
                <a:schemeClr val="tx1"/>
              </a:solidFill>
              <a:latin typeface="Arial" panose="020B0604020202020204" pitchFamily="34" charset="0"/>
              <a:cs typeface="Arial" panose="020B0604020202020204" pitchFamily="34" charset="0"/>
            </a:endParaRPr>
          </a:p>
        </p:txBody>
      </p:sp>
      <p:sp>
        <p:nvSpPr>
          <p:cNvPr id="54" name="Text Placeholder 50">
            <a:extLst>
              <a:ext uri="{FF2B5EF4-FFF2-40B4-BE49-F238E27FC236}">
                <a16:creationId xmlns:a16="http://schemas.microsoft.com/office/drawing/2014/main" id="{F3C1B265-5255-C441-96F7-ADA07012C169}"/>
              </a:ext>
            </a:extLst>
          </p:cNvPr>
          <p:cNvSpPr txBox="1">
            <a:spLocks/>
          </p:cNvSpPr>
          <p:nvPr/>
        </p:nvSpPr>
        <p:spPr>
          <a:xfrm>
            <a:off x="6906090" y="1374405"/>
            <a:ext cx="37332129" cy="1301439"/>
          </a:xfrm>
          <a:prstGeom prst="rect">
            <a:avLst/>
          </a:prstGeom>
        </p:spPr>
        <p:txBody>
          <a:bodyPr anchor="t" anchorCtr="1">
            <a:normAutofit/>
          </a:bodyPr>
          <a:lstStyle>
            <a:lvl1pPr marL="0" indent="0" algn="ctr" defTabSz="4388900" rtl="0" eaLnBrk="1" latinLnBrk="0" hangingPunct="1">
              <a:spcBef>
                <a:spcPct val="20000"/>
              </a:spcBef>
              <a:buFontTx/>
              <a:buNone/>
              <a:defRPr sz="8000" kern="1200">
                <a:solidFill>
                  <a:schemeClr val="accent5">
                    <a:lumMod val="50000"/>
                  </a:schemeClr>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7000" dirty="0">
                <a:solidFill>
                  <a:schemeClr val="tx1"/>
                </a:solidFill>
                <a:latin typeface="Arial" panose="020B0604020202020204" pitchFamily="34" charset="0"/>
                <a:cs typeface="Arial" panose="020B0604020202020204" pitchFamily="34" charset="0"/>
              </a:rPr>
              <a:t>H. Bailey</a:t>
            </a:r>
            <a:r>
              <a:rPr lang="en-US" sz="7000" baseline="30000" dirty="0">
                <a:solidFill>
                  <a:schemeClr val="tx1"/>
                </a:solidFill>
                <a:latin typeface="Arial" panose="020B0604020202020204" pitchFamily="34" charset="0"/>
                <a:cs typeface="Arial" panose="020B0604020202020204" pitchFamily="34" charset="0"/>
              </a:rPr>
              <a:t>1</a:t>
            </a:r>
            <a:r>
              <a:rPr lang="en-US" sz="7000" dirty="0">
                <a:solidFill>
                  <a:schemeClr val="tx1"/>
                </a:solidFill>
                <a:latin typeface="Arial" panose="020B0604020202020204" pitchFamily="34" charset="0"/>
                <a:cs typeface="Arial" panose="020B0604020202020204" pitchFamily="34" charset="0"/>
              </a:rPr>
              <a:t>, B. Roudijk</a:t>
            </a:r>
            <a:r>
              <a:rPr lang="en-US" sz="7000" baseline="30000" dirty="0">
                <a:solidFill>
                  <a:schemeClr val="tx1"/>
                </a:solidFill>
                <a:latin typeface="Arial" panose="020B0604020202020204" pitchFamily="34" charset="0"/>
                <a:cs typeface="Arial" panose="020B0604020202020204" pitchFamily="34" charset="0"/>
              </a:rPr>
              <a:t>2</a:t>
            </a:r>
            <a:endParaRPr lang="en-US" sz="7000" dirty="0">
              <a:solidFill>
                <a:schemeClr val="tx1"/>
              </a:solidFill>
              <a:latin typeface="Arial" panose="020B0604020202020204" pitchFamily="34" charset="0"/>
              <a:cs typeface="Arial" panose="020B0604020202020204" pitchFamily="34" charset="0"/>
            </a:endParaRPr>
          </a:p>
        </p:txBody>
      </p:sp>
      <p:sp>
        <p:nvSpPr>
          <p:cNvPr id="55" name="Text Placeholder 51">
            <a:extLst>
              <a:ext uri="{FF2B5EF4-FFF2-40B4-BE49-F238E27FC236}">
                <a16:creationId xmlns:a16="http://schemas.microsoft.com/office/drawing/2014/main" id="{FCE3F3AE-B1DA-BB40-A437-742E09B4D03A}"/>
              </a:ext>
            </a:extLst>
          </p:cNvPr>
          <p:cNvSpPr txBox="1">
            <a:spLocks/>
          </p:cNvSpPr>
          <p:nvPr/>
        </p:nvSpPr>
        <p:spPr>
          <a:xfrm>
            <a:off x="2813755" y="-66645"/>
            <a:ext cx="45516800" cy="1910969"/>
          </a:xfrm>
          <a:prstGeom prst="rect">
            <a:avLst/>
          </a:prstGeom>
        </p:spPr>
        <p:txBody>
          <a:bodyPr anchor="t" anchorCtr="1">
            <a:noAutofit/>
          </a:bodyPr>
          <a:lstStyle>
            <a:lvl1pPr marL="0" indent="0" algn="ctr" defTabSz="4388900" rtl="0" eaLnBrk="1" latinLnBrk="0" hangingPunct="1">
              <a:spcBef>
                <a:spcPct val="20000"/>
              </a:spcBef>
              <a:buFontTx/>
              <a:buNone/>
              <a:defRPr sz="9600" b="1" kern="1200">
                <a:solidFill>
                  <a:schemeClr val="accent5">
                    <a:lumMod val="50000"/>
                  </a:schemeClr>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defTabSz="5120530">
              <a:defRPr/>
            </a:pPr>
            <a:r>
              <a:rPr lang="en-US" dirty="0">
                <a:solidFill>
                  <a:schemeClr val="tx1"/>
                </a:solidFill>
                <a:latin typeface="Arial" panose="020B0604020202020204" pitchFamily="34" charset="0"/>
                <a:cs typeface="Arial" panose="020B0604020202020204" pitchFamily="34" charset="0"/>
              </a:rPr>
              <a:t>A head on comparison of EQ-VT and crosswalk-based EQ-5D-5L value sets.</a:t>
            </a:r>
          </a:p>
        </p:txBody>
      </p:sp>
      <p:sp>
        <p:nvSpPr>
          <p:cNvPr id="39" name="Text Placeholder 35">
            <a:extLst>
              <a:ext uri="{FF2B5EF4-FFF2-40B4-BE49-F238E27FC236}">
                <a16:creationId xmlns:a16="http://schemas.microsoft.com/office/drawing/2014/main" id="{83645F9D-80F8-1743-BEEC-4050831D6726}"/>
              </a:ext>
            </a:extLst>
          </p:cNvPr>
          <p:cNvSpPr txBox="1">
            <a:spLocks/>
          </p:cNvSpPr>
          <p:nvPr/>
        </p:nvSpPr>
        <p:spPr>
          <a:xfrm>
            <a:off x="620619" y="4373289"/>
            <a:ext cx="16917690" cy="8294552"/>
          </a:xfrm>
          <a:prstGeom prst="rect">
            <a:avLst/>
          </a:prstGeom>
        </p:spPr>
        <p:txBody>
          <a:bodyPr wrap="square" lIns="266687" tIns="266687" rIns="266687" bIns="266687">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spcBef>
                <a:spcPts val="0"/>
              </a:spcBef>
            </a:pPr>
            <a:r>
              <a:rPr lang="en-US" sz="4200" dirty="0">
                <a:solidFill>
                  <a:sysClr val="windowText" lastClr="000000"/>
                </a:solidFill>
                <a:latin typeface="Arial" panose="020B0604020202020204" pitchFamily="34" charset="0"/>
                <a:cs typeface="Arial" panose="020B0604020202020204" pitchFamily="34" charset="0"/>
              </a:rPr>
              <a:t>No systematic country-level comparison has been undertaken between crosswalk and EQ-VT derived value sets. Crosswalk values can differ from EQ-VT-based 5L value sets due to the intermediate levels in the 5L instrument, societal change during the time lag between 3L and 5L valuation studies, methodological differences between 3L studies serving as input for the crosswalk and EQ-VT, and the change in the label of the highest level on mobility (‘confined to bed’ vs ‘unable to walk about’) which may influence the way that respondents consider states with mobility at the highest level. This study aimed to explore differences between 5L crosswalk and EQ-VT value sets at country level, including the impact of the change in the label of the highest level of mobility.</a:t>
            </a:r>
          </a:p>
        </p:txBody>
      </p:sp>
      <p:sp>
        <p:nvSpPr>
          <p:cNvPr id="40" name="Text Placeholder 36">
            <a:extLst>
              <a:ext uri="{FF2B5EF4-FFF2-40B4-BE49-F238E27FC236}">
                <a16:creationId xmlns:a16="http://schemas.microsoft.com/office/drawing/2014/main" id="{4A137E40-6A16-9C4F-823A-B476C38AF33E}"/>
              </a:ext>
            </a:extLst>
          </p:cNvPr>
          <p:cNvSpPr txBox="1">
            <a:spLocks/>
          </p:cNvSpPr>
          <p:nvPr/>
        </p:nvSpPr>
        <p:spPr>
          <a:xfrm>
            <a:off x="620617" y="3623461"/>
            <a:ext cx="17361594" cy="1077208"/>
          </a:xfrm>
          <a:prstGeom prst="rect">
            <a:avLst/>
          </a:prstGeom>
          <a:noFill/>
        </p:spPr>
        <p:txBody>
          <a:bodyPr wrap="square" lIns="106675" tIns="106675" rIns="106675" bIns="106675"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defTabSz="5120530">
              <a:defRPr/>
            </a:pPr>
            <a:r>
              <a:rPr lang="en-US" sz="5600" u="none" dirty="0">
                <a:solidFill>
                  <a:schemeClr val="accent5">
                    <a:lumMod val="75000"/>
                  </a:schemeClr>
                </a:solidFill>
                <a:latin typeface="Arial" panose="020B0604020202020204" pitchFamily="34" charset="0"/>
                <a:cs typeface="Arial" panose="020B0604020202020204" pitchFamily="34" charset="0"/>
              </a:rPr>
              <a:t>OBJECTIVE</a:t>
            </a:r>
          </a:p>
        </p:txBody>
      </p:sp>
      <p:sp>
        <p:nvSpPr>
          <p:cNvPr id="42" name="Text Placeholder 38">
            <a:extLst>
              <a:ext uri="{FF2B5EF4-FFF2-40B4-BE49-F238E27FC236}">
                <a16:creationId xmlns:a16="http://schemas.microsoft.com/office/drawing/2014/main" id="{E9AAF710-CF3A-D14E-90D1-4109353C6684}"/>
              </a:ext>
            </a:extLst>
          </p:cNvPr>
          <p:cNvSpPr txBox="1">
            <a:spLocks/>
          </p:cNvSpPr>
          <p:nvPr/>
        </p:nvSpPr>
        <p:spPr>
          <a:xfrm>
            <a:off x="620617" y="13815146"/>
            <a:ext cx="16917691" cy="8294552"/>
          </a:xfrm>
          <a:prstGeom prst="rect">
            <a:avLst/>
          </a:prstGeom>
        </p:spPr>
        <p:txBody>
          <a:bodyPr wrap="square" lIns="266687" tIns="266687" rIns="266687" bIns="266687">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4200" dirty="0">
                <a:solidFill>
                  <a:sysClr val="windowText" lastClr="000000"/>
                </a:solidFill>
                <a:latin typeface="Arial" panose="020B0604020202020204" pitchFamily="34" charset="0"/>
                <a:cs typeface="Arial" panose="020B0604020202020204" pitchFamily="34" charset="0"/>
              </a:rPr>
              <a:t>Eighteen countries have both TTO or DCE+TTO based 3L value sets and EQ-VT based 5L value sets. For each of these 18 EQ-5D-3L value sets, 5L crosswalk sets were developed, allowing comparison with the corresponding national EQ-5D-5L value sets using correlation analysis, Lin’s concordance, Bland-Altman plots. Three countries had EQ-5D-3L and EQ-5D-5L valuation data for the same respondents. These 3 cases were analyzed separately as they provide a ‘true’ test of differences between the two value sets, eliminating any differences in methods or population. Furthermore, we applied the crosswalk and original value sets to the MIC dataset, to detect possible differences in (mean) values in a mixed patient population.</a:t>
            </a:r>
          </a:p>
        </p:txBody>
      </p:sp>
      <p:sp>
        <p:nvSpPr>
          <p:cNvPr id="43" name="Text Placeholder 39">
            <a:extLst>
              <a:ext uri="{FF2B5EF4-FFF2-40B4-BE49-F238E27FC236}">
                <a16:creationId xmlns:a16="http://schemas.microsoft.com/office/drawing/2014/main" id="{24CC95C7-F6DB-C14B-A716-F0F0E9267D00}"/>
              </a:ext>
            </a:extLst>
          </p:cNvPr>
          <p:cNvSpPr txBox="1">
            <a:spLocks/>
          </p:cNvSpPr>
          <p:nvPr/>
        </p:nvSpPr>
        <p:spPr>
          <a:xfrm>
            <a:off x="497009" y="12926948"/>
            <a:ext cx="17498364" cy="1077208"/>
          </a:xfrm>
          <a:prstGeom prst="rect">
            <a:avLst/>
          </a:prstGeom>
          <a:noFill/>
        </p:spPr>
        <p:txBody>
          <a:bodyPr wrap="square" lIns="106675" tIns="106675" rIns="106675" bIns="106675"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defTabSz="5120530">
              <a:defRPr/>
            </a:pPr>
            <a:r>
              <a:rPr lang="en-US" sz="5600" u="none" dirty="0">
                <a:solidFill>
                  <a:schemeClr val="accent5">
                    <a:lumMod val="75000"/>
                  </a:schemeClr>
                </a:solidFill>
                <a:latin typeface="Arial" panose="020B0604020202020204" pitchFamily="34" charset="0"/>
                <a:cs typeface="Arial" panose="020B0604020202020204" pitchFamily="34" charset="0"/>
              </a:rPr>
              <a:t>METHODS</a:t>
            </a:r>
          </a:p>
        </p:txBody>
      </p:sp>
      <p:sp>
        <p:nvSpPr>
          <p:cNvPr id="44" name="Text Placeholder 40">
            <a:extLst>
              <a:ext uri="{FF2B5EF4-FFF2-40B4-BE49-F238E27FC236}">
                <a16:creationId xmlns:a16="http://schemas.microsoft.com/office/drawing/2014/main" id="{3FF58E14-B390-3F46-B4E0-CBC761830F0F}"/>
              </a:ext>
            </a:extLst>
          </p:cNvPr>
          <p:cNvSpPr txBox="1">
            <a:spLocks/>
          </p:cNvSpPr>
          <p:nvPr/>
        </p:nvSpPr>
        <p:spPr>
          <a:xfrm>
            <a:off x="17880714" y="4373172"/>
            <a:ext cx="16917691" cy="12172537"/>
          </a:xfrm>
          <a:prstGeom prst="rect">
            <a:avLst/>
          </a:prstGeom>
        </p:spPr>
        <p:txBody>
          <a:bodyPr wrap="square" lIns="266687" tIns="266687" rIns="266687" bIns="266687">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spcAft>
                <a:spcPts val="600"/>
              </a:spcAft>
            </a:pPr>
            <a:r>
              <a:rPr lang="en-US" sz="4200" dirty="0">
                <a:solidFill>
                  <a:sysClr val="windowText" lastClr="000000"/>
                </a:solidFill>
                <a:latin typeface="Arial" panose="020B0604020202020204" pitchFamily="34" charset="0"/>
                <a:cs typeface="Arial" panose="020B0604020202020204" pitchFamily="34" charset="0"/>
              </a:rPr>
              <a:t>Spearman correlation between the crosswalk and valuation sets ranged from 0.8306-0.9894 being below 0.9 in 10 countries. Lin’s concordance coefficient ranged from 0.556-0.978. The difference in the percentage of negative values ranged from +22.5% to –18.8% and the difference in the ranges of the two value sets ranged from +42.7% to –18.4%. Average MAD of values (crosswalk vs EQVT) was 0.1455. No country preserved its ranking of importance of the 5 dimensions in moving from crosswalk to EQVT values. The mobility dimension’s rank decreased in 10 countries and increased in 1 country. In 14 countries, Bland-Altman plots showed that the health states with mobility at level 5 were a clearly distinguishable group which in 8 cases comprised a separate band. Applying the values to the MIC data showed that for all 18 value sets, the population mean differed significantly between crosswalk and EQ-VT (no consistent direction). For severe states (LSS&gt;15), the difference in mean ranged between  –0.24 and 0.43. The t-tests for comparing the means produced p values of 0.000 except for Japan (all states) which was 0.116.</a:t>
            </a:r>
          </a:p>
        </p:txBody>
      </p:sp>
      <p:sp>
        <p:nvSpPr>
          <p:cNvPr id="45" name="Text Placeholder 41">
            <a:extLst>
              <a:ext uri="{FF2B5EF4-FFF2-40B4-BE49-F238E27FC236}">
                <a16:creationId xmlns:a16="http://schemas.microsoft.com/office/drawing/2014/main" id="{8ED944E5-84EF-EA4B-A29B-1D25880C473A}"/>
              </a:ext>
            </a:extLst>
          </p:cNvPr>
          <p:cNvSpPr txBox="1">
            <a:spLocks/>
          </p:cNvSpPr>
          <p:nvPr/>
        </p:nvSpPr>
        <p:spPr>
          <a:xfrm>
            <a:off x="17796205" y="3648879"/>
            <a:ext cx="16917690" cy="1084343"/>
          </a:xfrm>
          <a:prstGeom prst="rect">
            <a:avLst/>
          </a:prstGeom>
          <a:noFill/>
        </p:spPr>
        <p:txBody>
          <a:bodyPr wrap="square" lIns="106675" tIns="106675" rIns="106675" bIns="106675"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defTabSz="5120530">
              <a:defRPr/>
            </a:pPr>
            <a:r>
              <a:rPr lang="en-US" sz="5600" u="none" dirty="0">
                <a:solidFill>
                  <a:schemeClr val="accent5">
                    <a:lumMod val="75000"/>
                  </a:schemeClr>
                </a:solidFill>
                <a:latin typeface="Arial" panose="020B0604020202020204" pitchFamily="34" charset="0"/>
                <a:cs typeface="Arial" panose="020B0604020202020204" pitchFamily="34" charset="0"/>
              </a:rPr>
              <a:t>RESULTS</a:t>
            </a:r>
          </a:p>
        </p:txBody>
      </p:sp>
      <p:sp>
        <p:nvSpPr>
          <p:cNvPr id="8" name="Text Placeholder 38">
            <a:extLst>
              <a:ext uri="{FF2B5EF4-FFF2-40B4-BE49-F238E27FC236}">
                <a16:creationId xmlns:a16="http://schemas.microsoft.com/office/drawing/2014/main" id="{177510CA-ADAE-4554-AAB4-72CBBC5D6C29}"/>
              </a:ext>
            </a:extLst>
          </p:cNvPr>
          <p:cNvSpPr txBox="1">
            <a:spLocks/>
          </p:cNvSpPr>
          <p:nvPr/>
        </p:nvSpPr>
        <p:spPr>
          <a:xfrm>
            <a:off x="17880715" y="16998929"/>
            <a:ext cx="16840610" cy="5838495"/>
          </a:xfrm>
          <a:prstGeom prst="rect">
            <a:avLst/>
          </a:prstGeom>
          <a:ln>
            <a:noFill/>
          </a:ln>
        </p:spPr>
        <p:txBody>
          <a:bodyPr wrap="square" lIns="266687" tIns="266687" rIns="266687" bIns="266687">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4200" dirty="0">
                <a:solidFill>
                  <a:sysClr val="windowText" lastClr="000000"/>
                </a:solidFill>
                <a:latin typeface="Arial" panose="020B0604020202020204" pitchFamily="34" charset="0"/>
                <a:cs typeface="Arial" panose="020B0604020202020204" pitchFamily="34" charset="0"/>
              </a:rPr>
              <a:t>Poor agreement was found between some crosswalk and EQ-VT value sets, suggesting that </a:t>
            </a:r>
            <a:r>
              <a:rPr lang="en-US" sz="4200" dirty="0">
                <a:solidFill>
                  <a:schemeClr val="tx1"/>
                </a:solidFill>
                <a:latin typeface="Arial" panose="020B0604020202020204" pitchFamily="34" charset="0"/>
                <a:cs typeface="Arial" panose="020B0604020202020204" pitchFamily="34" charset="0"/>
              </a:rPr>
              <a:t>these should not </a:t>
            </a:r>
            <a:r>
              <a:rPr lang="en-US" sz="4200" dirty="0">
                <a:solidFill>
                  <a:sysClr val="windowText" lastClr="000000"/>
                </a:solidFill>
                <a:latin typeface="Arial" panose="020B0604020202020204" pitchFamily="34" charset="0"/>
                <a:cs typeface="Arial" panose="020B0604020202020204" pitchFamily="34" charset="0"/>
              </a:rPr>
              <a:t>be used interchangeably. Furthermore, the “confined to bed” label seems to be valued differently from “unable to walk”, which is reflected in the difference between crosswalk and EQ-VT value sets, which the crosswalk insufficiently takes into account. This has implications for transferability between 3L and 5L, the use of crosswalk sets, and for comparability of HTA results based on the two instruments.</a:t>
            </a:r>
          </a:p>
        </p:txBody>
      </p:sp>
      <p:sp>
        <p:nvSpPr>
          <p:cNvPr id="9" name="Text Placeholder 39">
            <a:extLst>
              <a:ext uri="{FF2B5EF4-FFF2-40B4-BE49-F238E27FC236}">
                <a16:creationId xmlns:a16="http://schemas.microsoft.com/office/drawing/2014/main" id="{92F81B87-E147-FC9D-1A86-E26C9F9A4F74}"/>
              </a:ext>
            </a:extLst>
          </p:cNvPr>
          <p:cNvSpPr txBox="1">
            <a:spLocks/>
          </p:cNvSpPr>
          <p:nvPr/>
        </p:nvSpPr>
        <p:spPr>
          <a:xfrm>
            <a:off x="18715791" y="16371989"/>
            <a:ext cx="15512084" cy="1077208"/>
          </a:xfrm>
          <a:prstGeom prst="rect">
            <a:avLst/>
          </a:prstGeom>
          <a:noFill/>
        </p:spPr>
        <p:txBody>
          <a:bodyPr wrap="square" lIns="106675" tIns="106675" rIns="106675" bIns="106675"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defTabSz="5120530">
              <a:defRPr/>
            </a:pPr>
            <a:r>
              <a:rPr lang="en-US" sz="5600" u="none" dirty="0">
                <a:solidFill>
                  <a:schemeClr val="accent5">
                    <a:lumMod val="75000"/>
                  </a:schemeClr>
                </a:solidFill>
                <a:latin typeface="Arial" panose="020B0604020202020204" pitchFamily="34" charset="0"/>
                <a:cs typeface="Arial" panose="020B0604020202020204" pitchFamily="34" charset="0"/>
              </a:rPr>
              <a:t>CONCLUSION</a:t>
            </a:r>
          </a:p>
        </p:txBody>
      </p:sp>
      <p:sp>
        <p:nvSpPr>
          <p:cNvPr id="13" name="Text Placeholder 39">
            <a:extLst>
              <a:ext uri="{FF2B5EF4-FFF2-40B4-BE49-F238E27FC236}">
                <a16:creationId xmlns:a16="http://schemas.microsoft.com/office/drawing/2014/main" id="{B5F3AF43-099E-8824-6D87-8A755E2407F6}"/>
              </a:ext>
            </a:extLst>
          </p:cNvPr>
          <p:cNvSpPr txBox="1">
            <a:spLocks/>
          </p:cNvSpPr>
          <p:nvPr/>
        </p:nvSpPr>
        <p:spPr>
          <a:xfrm>
            <a:off x="620617" y="22217537"/>
            <a:ext cx="33698176" cy="861764"/>
          </a:xfrm>
          <a:prstGeom prst="rect">
            <a:avLst/>
          </a:prstGeom>
          <a:noFill/>
        </p:spPr>
        <p:txBody>
          <a:bodyPr wrap="square" lIns="106675" tIns="106675" rIns="106675" bIns="106675"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l" defTabSz="5120530">
              <a:defRPr/>
            </a:pPr>
            <a:r>
              <a:rPr lang="en-US" sz="4200" dirty="0">
                <a:solidFill>
                  <a:srgbClr val="0070C0"/>
                </a:solidFill>
                <a:latin typeface="Arial" panose="020B0604020202020204" pitchFamily="34" charset="0"/>
                <a:cs typeface="Arial" panose="020B0604020202020204" pitchFamily="34" charset="0"/>
              </a:rPr>
              <a:t>Fig 1:  Bland Altman Plots for EQ-VT vs crosswalk for 6 countries </a:t>
            </a:r>
          </a:p>
        </p:txBody>
      </p:sp>
      <p:pic>
        <p:nvPicPr>
          <p:cNvPr id="6" name="Picture 5">
            <a:extLst>
              <a:ext uri="{FF2B5EF4-FFF2-40B4-BE49-F238E27FC236}">
                <a16:creationId xmlns:a16="http://schemas.microsoft.com/office/drawing/2014/main" id="{002E38A5-D3AD-D690-04E3-D88BD1239D47}"/>
              </a:ext>
            </a:extLst>
          </p:cNvPr>
          <p:cNvPicPr>
            <a:picLocks noChangeAspect="1"/>
          </p:cNvPicPr>
          <p:nvPr/>
        </p:nvPicPr>
        <p:blipFill>
          <a:blip r:embed="rId3"/>
          <a:stretch>
            <a:fillRect/>
          </a:stretch>
        </p:blipFill>
        <p:spPr>
          <a:xfrm>
            <a:off x="568236" y="23387806"/>
            <a:ext cx="7491869" cy="5220990"/>
          </a:xfrm>
          <a:prstGeom prst="rect">
            <a:avLst/>
          </a:prstGeom>
          <a:ln w="31750">
            <a:solidFill>
              <a:srgbClr val="FF0000"/>
            </a:solidFill>
          </a:ln>
        </p:spPr>
      </p:pic>
      <p:pic>
        <p:nvPicPr>
          <p:cNvPr id="16" name="Picture 15">
            <a:extLst>
              <a:ext uri="{FF2B5EF4-FFF2-40B4-BE49-F238E27FC236}">
                <a16:creationId xmlns:a16="http://schemas.microsoft.com/office/drawing/2014/main" id="{746461F9-EC0F-C2BC-5738-DB15FB594E4C}"/>
              </a:ext>
            </a:extLst>
          </p:cNvPr>
          <p:cNvPicPr>
            <a:picLocks noChangeAspect="1"/>
          </p:cNvPicPr>
          <p:nvPr/>
        </p:nvPicPr>
        <p:blipFill>
          <a:blip r:embed="rId4"/>
          <a:stretch>
            <a:fillRect/>
          </a:stretch>
        </p:blipFill>
        <p:spPr>
          <a:xfrm>
            <a:off x="17706235" y="23372966"/>
            <a:ext cx="7485484" cy="5237447"/>
          </a:xfrm>
          <a:prstGeom prst="rect">
            <a:avLst/>
          </a:prstGeom>
          <a:ln w="31750">
            <a:solidFill>
              <a:srgbClr val="FF0000"/>
            </a:solidFill>
          </a:ln>
        </p:spPr>
      </p:pic>
      <p:pic>
        <p:nvPicPr>
          <p:cNvPr id="3" name="Picture 2">
            <a:extLst>
              <a:ext uri="{FF2B5EF4-FFF2-40B4-BE49-F238E27FC236}">
                <a16:creationId xmlns:a16="http://schemas.microsoft.com/office/drawing/2014/main" id="{8B7065C9-C849-D038-EBBB-4E573BEF40C8}"/>
              </a:ext>
            </a:extLst>
          </p:cNvPr>
          <p:cNvPicPr>
            <a:picLocks noChangeAspect="1"/>
          </p:cNvPicPr>
          <p:nvPr/>
        </p:nvPicPr>
        <p:blipFill>
          <a:blip r:embed="rId5"/>
          <a:stretch>
            <a:fillRect/>
          </a:stretch>
        </p:blipFill>
        <p:spPr>
          <a:xfrm>
            <a:off x="9177102" y="23374916"/>
            <a:ext cx="7380582" cy="5220990"/>
          </a:xfrm>
          <a:prstGeom prst="rect">
            <a:avLst/>
          </a:prstGeom>
          <a:ln w="31750">
            <a:solidFill>
              <a:srgbClr val="FF0000"/>
            </a:solidFill>
          </a:ln>
        </p:spPr>
      </p:pic>
      <p:sp>
        <p:nvSpPr>
          <p:cNvPr id="7" name="Text Placeholder 39">
            <a:extLst>
              <a:ext uri="{FF2B5EF4-FFF2-40B4-BE49-F238E27FC236}">
                <a16:creationId xmlns:a16="http://schemas.microsoft.com/office/drawing/2014/main" id="{9068437C-795E-5CD0-59B0-5B03ADFA0BD0}"/>
              </a:ext>
            </a:extLst>
          </p:cNvPr>
          <p:cNvSpPr txBox="1">
            <a:spLocks/>
          </p:cNvSpPr>
          <p:nvPr/>
        </p:nvSpPr>
        <p:spPr>
          <a:xfrm>
            <a:off x="36222751" y="3612813"/>
            <a:ext cx="14363030" cy="874867"/>
          </a:xfrm>
          <a:prstGeom prst="rect">
            <a:avLst/>
          </a:prstGeom>
          <a:noFill/>
        </p:spPr>
        <p:txBody>
          <a:bodyPr wrap="square" lIns="106675" tIns="106675" rIns="106675" bIns="106675"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l" defTabSz="5120530">
              <a:defRPr/>
            </a:pPr>
            <a:r>
              <a:rPr lang="en-US" sz="4200" dirty="0">
                <a:solidFill>
                  <a:srgbClr val="0070C0"/>
                </a:solidFill>
                <a:latin typeface="Arial" panose="020B0604020202020204" pitchFamily="34" charset="0"/>
                <a:cs typeface="Arial" panose="020B0604020202020204" pitchFamily="34" charset="0"/>
              </a:rPr>
              <a:t>Table 1:  Comparison of valuation vs crosswalk sets.</a:t>
            </a:r>
          </a:p>
        </p:txBody>
      </p:sp>
      <p:sp>
        <p:nvSpPr>
          <p:cNvPr id="22" name="Text Placeholder 38">
            <a:extLst>
              <a:ext uri="{FF2B5EF4-FFF2-40B4-BE49-F238E27FC236}">
                <a16:creationId xmlns:a16="http://schemas.microsoft.com/office/drawing/2014/main" id="{D67AC7D1-AEBF-ED3E-3AFE-6174C0B322B7}"/>
              </a:ext>
            </a:extLst>
          </p:cNvPr>
          <p:cNvSpPr txBox="1">
            <a:spLocks/>
          </p:cNvSpPr>
          <p:nvPr/>
        </p:nvSpPr>
        <p:spPr>
          <a:xfrm>
            <a:off x="35776210" y="22546819"/>
            <a:ext cx="14636170" cy="1031025"/>
          </a:xfrm>
          <a:prstGeom prst="rect">
            <a:avLst/>
          </a:prstGeom>
        </p:spPr>
        <p:txBody>
          <a:bodyPr wrap="square" lIns="266687" tIns="266687" rIns="266687" bIns="266687">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3200" dirty="0">
                <a:solidFill>
                  <a:sysClr val="windowText" lastClr="000000"/>
                </a:solidFill>
                <a:latin typeface="Arial" panose="020B0604020202020204" pitchFamily="34" charset="0"/>
                <a:cs typeface="Arial" panose="020B0604020202020204" pitchFamily="34" charset="0"/>
              </a:rPr>
              <a:t>* Indicates EQ-5D-3L and EQ-5D-5L valuation data for the same respondents </a:t>
            </a:r>
          </a:p>
        </p:txBody>
      </p:sp>
      <p:pic>
        <p:nvPicPr>
          <p:cNvPr id="23" name="Picture 22">
            <a:extLst>
              <a:ext uri="{FF2B5EF4-FFF2-40B4-BE49-F238E27FC236}">
                <a16:creationId xmlns:a16="http://schemas.microsoft.com/office/drawing/2014/main" id="{AA9098E5-953F-9009-C038-C539D4B84911}"/>
              </a:ext>
            </a:extLst>
          </p:cNvPr>
          <p:cNvPicPr>
            <a:picLocks noChangeAspect="1"/>
          </p:cNvPicPr>
          <p:nvPr/>
        </p:nvPicPr>
        <p:blipFill>
          <a:blip r:embed="rId6"/>
          <a:stretch>
            <a:fillRect/>
          </a:stretch>
        </p:blipFill>
        <p:spPr>
          <a:xfrm>
            <a:off x="43057539" y="23376752"/>
            <a:ext cx="7147756" cy="5198368"/>
          </a:xfrm>
          <a:prstGeom prst="rect">
            <a:avLst/>
          </a:prstGeom>
          <a:ln w="34925">
            <a:solidFill>
              <a:srgbClr val="FF0000"/>
            </a:solidFill>
          </a:ln>
        </p:spPr>
      </p:pic>
      <p:pic>
        <p:nvPicPr>
          <p:cNvPr id="24" name="Picture 23">
            <a:extLst>
              <a:ext uri="{FF2B5EF4-FFF2-40B4-BE49-F238E27FC236}">
                <a16:creationId xmlns:a16="http://schemas.microsoft.com/office/drawing/2014/main" id="{BBB0657A-2FC5-88EE-7D12-0A20FCD4A013}"/>
              </a:ext>
            </a:extLst>
          </p:cNvPr>
          <p:cNvPicPr>
            <a:picLocks noChangeAspect="1"/>
          </p:cNvPicPr>
          <p:nvPr/>
        </p:nvPicPr>
        <p:blipFill>
          <a:blip r:embed="rId7"/>
          <a:stretch>
            <a:fillRect/>
          </a:stretch>
        </p:blipFill>
        <p:spPr>
          <a:xfrm>
            <a:off x="34733504" y="23385909"/>
            <a:ext cx="7147757" cy="5198369"/>
          </a:xfrm>
          <a:prstGeom prst="rect">
            <a:avLst/>
          </a:prstGeom>
          <a:ln w="34925">
            <a:solidFill>
              <a:srgbClr val="FF0000"/>
            </a:solidFill>
          </a:ln>
        </p:spPr>
      </p:pic>
      <p:pic>
        <p:nvPicPr>
          <p:cNvPr id="25" name="Picture 24">
            <a:extLst>
              <a:ext uri="{FF2B5EF4-FFF2-40B4-BE49-F238E27FC236}">
                <a16:creationId xmlns:a16="http://schemas.microsoft.com/office/drawing/2014/main" id="{C51F1CFD-519C-D926-D8E2-CE09FBBDA6C2}"/>
              </a:ext>
            </a:extLst>
          </p:cNvPr>
          <p:cNvPicPr>
            <a:picLocks noChangeAspect="1"/>
          </p:cNvPicPr>
          <p:nvPr/>
        </p:nvPicPr>
        <p:blipFill>
          <a:blip r:embed="rId8"/>
          <a:stretch>
            <a:fillRect/>
          </a:stretch>
        </p:blipFill>
        <p:spPr>
          <a:xfrm>
            <a:off x="26340271" y="23390089"/>
            <a:ext cx="7147756" cy="5198368"/>
          </a:xfrm>
          <a:prstGeom prst="rect">
            <a:avLst/>
          </a:prstGeom>
          <a:noFill/>
          <a:ln w="34925">
            <a:solidFill>
              <a:srgbClr val="FF0000"/>
            </a:solidFill>
          </a:ln>
        </p:spPr>
      </p:pic>
      <p:graphicFrame>
        <p:nvGraphicFramePr>
          <p:cNvPr id="4" name="Object 3">
            <a:extLst>
              <a:ext uri="{FF2B5EF4-FFF2-40B4-BE49-F238E27FC236}">
                <a16:creationId xmlns:a16="http://schemas.microsoft.com/office/drawing/2014/main" id="{C1DF88C9-1936-BBF3-52F9-0DD7803A8293}"/>
              </a:ext>
            </a:extLst>
          </p:cNvPr>
          <p:cNvGraphicFramePr>
            <a:graphicFrameLocks noChangeAspect="1"/>
          </p:cNvGraphicFramePr>
          <p:nvPr>
            <p:extLst>
              <p:ext uri="{D42A27DB-BD31-4B8C-83A1-F6EECF244321}">
                <p14:modId xmlns:p14="http://schemas.microsoft.com/office/powerpoint/2010/main" val="2708713096"/>
              </p:ext>
            </p:extLst>
          </p:nvPr>
        </p:nvGraphicFramePr>
        <p:xfrm>
          <a:off x="35685292" y="4721956"/>
          <a:ext cx="14291403" cy="17856785"/>
        </p:xfrm>
        <a:graphic>
          <a:graphicData uri="http://schemas.openxmlformats.org/presentationml/2006/ole">
            <mc:AlternateContent xmlns:mc="http://schemas.openxmlformats.org/markup-compatibility/2006">
              <mc:Choice xmlns:v="urn:schemas-microsoft-com:vml" Requires="v">
                <p:oleObj name="Worksheet" r:id="rId9" imgW="6007100" imgH="7835900" progId="Excel.Sheet.12">
                  <p:embed/>
                </p:oleObj>
              </mc:Choice>
              <mc:Fallback>
                <p:oleObj name="Worksheet" r:id="rId9" imgW="6007100" imgH="7835900" progId="Excel.Sheet.12">
                  <p:embed/>
                  <p:pic>
                    <p:nvPicPr>
                      <p:cNvPr id="0" name=""/>
                      <p:cNvPicPr/>
                      <p:nvPr/>
                    </p:nvPicPr>
                    <p:blipFill>
                      <a:blip r:embed="rId10"/>
                      <a:stretch>
                        <a:fillRect/>
                      </a:stretch>
                    </p:blipFill>
                    <p:spPr>
                      <a:xfrm>
                        <a:off x="35685292" y="4721956"/>
                        <a:ext cx="14291403" cy="17856785"/>
                      </a:xfrm>
                      <a:prstGeom prst="rect">
                        <a:avLst/>
                      </a:prstGeom>
                    </p:spPr>
                  </p:pic>
                </p:oleObj>
              </mc:Fallback>
            </mc:AlternateContent>
          </a:graphicData>
        </a:graphic>
      </p:graphicFrame>
    </p:spTree>
    <p:extLst>
      <p:ext uri="{BB962C8B-B14F-4D97-AF65-F5344CB8AC3E}">
        <p14:creationId xmlns:p14="http://schemas.microsoft.com/office/powerpoint/2010/main" val="9883428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296E15BAF57041A774F4D5316366FF" ma:contentTypeVersion="14" ma:contentTypeDescription="Create a new document." ma:contentTypeScope="" ma:versionID="5b3d31f9406923266e19a251e7e1925f">
  <xsd:schema xmlns:xsd="http://www.w3.org/2001/XMLSchema" xmlns:xs="http://www.w3.org/2001/XMLSchema" xmlns:p="http://schemas.microsoft.com/office/2006/metadata/properties" xmlns:ns2="d7e201e0-7ba1-4fd0-b022-03ac33d052c0" xmlns:ns3="e25f615b-eebd-4e2a-b1e3-b3bb6a011368" targetNamespace="http://schemas.microsoft.com/office/2006/metadata/properties" ma:root="true" ma:fieldsID="4218752b27ed29a11fa65fc7df10aeab" ns2:_="" ns3:_="">
    <xsd:import namespace="d7e201e0-7ba1-4fd0-b022-03ac33d052c0"/>
    <xsd:import namespace="e25f615b-eebd-4e2a-b1e3-b3bb6a0113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e201e0-7ba1-4fd0-b022-03ac33d05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f72f27b-f989-48c3-999a-f20f870c1ee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f615b-eebd-4e2a-b1e3-b3bb6a01136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28c4e3b-88eb-4c14-8dcb-be66e22babc3}" ma:internalName="TaxCatchAll" ma:showField="CatchAllData" ma:web="e25f615b-eebd-4e2a-b1e3-b3bb6a0113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e201e0-7ba1-4fd0-b022-03ac33d052c0">
      <Terms xmlns="http://schemas.microsoft.com/office/infopath/2007/PartnerControls"/>
    </lcf76f155ced4ddcb4097134ff3c332f>
    <TaxCatchAll xmlns="e25f615b-eebd-4e2a-b1e3-b3bb6a0113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2F10FD-5BCA-41AA-9279-A7F98DF1F5B9}"/>
</file>

<file path=customXml/itemProps2.xml><?xml version="1.0" encoding="utf-8"?>
<ds:datastoreItem xmlns:ds="http://schemas.openxmlformats.org/officeDocument/2006/customXml" ds:itemID="{8BBA4A3B-9917-4C5A-A0E2-CC1E4AB4F1E3}">
  <ds:schemaRefs>
    <ds:schemaRef ds:uri="http://purl.org/dc/dcmitype/"/>
    <ds:schemaRef ds:uri="http://schemas.openxmlformats.org/package/2006/metadata/core-properties"/>
    <ds:schemaRef ds:uri="http://purl.org/dc/elements/1.1/"/>
    <ds:schemaRef ds:uri="http://www.w3.org/XML/1998/namespace"/>
    <ds:schemaRef ds:uri="460532fb-0e1d-4764-b80f-df33202df358"/>
    <ds:schemaRef ds:uri="http://purl.org/dc/terms/"/>
    <ds:schemaRef ds:uri="http://schemas.microsoft.com/office/2006/documentManagement/types"/>
    <ds:schemaRef ds:uri="http://schemas.microsoft.com/office/2006/metadata/properties"/>
    <ds:schemaRef ds:uri="http://schemas.microsoft.com/office/infopath/2007/PartnerControls"/>
    <ds:schemaRef ds:uri="0e116d4f-ff45-42b5-a34d-bd43547b2bc7"/>
  </ds:schemaRefs>
</ds:datastoreItem>
</file>

<file path=customXml/itemProps3.xml><?xml version="1.0" encoding="utf-8"?>
<ds:datastoreItem xmlns:ds="http://schemas.openxmlformats.org/officeDocument/2006/customXml" ds:itemID="{A1102A74-DB06-40F4-B123-61034B4749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981</TotalTime>
  <Words>638</Words>
  <Application>Microsoft Macintosh PowerPoint</Application>
  <PresentationFormat>Custom</PresentationFormat>
  <Paragraphs>16</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Office Theme</vt:lpstr>
      <vt:lpstr>Worksheet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Kershelle Hilaire</dc:creator>
  <cp:lastModifiedBy>henry bailey</cp:lastModifiedBy>
  <cp:revision>40</cp:revision>
  <dcterms:created xsi:type="dcterms:W3CDTF">2020-10-01T17:02:39Z</dcterms:created>
  <dcterms:modified xsi:type="dcterms:W3CDTF">2024-07-08T14:40:08Z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0x010100EC4D55FD6CBF3D4E879739E9CBDF2C22</vt:lpwstr>
  </property>
  <property fmtid="{D5CDD505-2E9C-101B-9397-08002B2CF9AE}" pid="3" name="MediaServiceImageTags">
    <vt:lpwstr/>
  </property>
</Properties>
</file>