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3">
  <p:sldMasterIdLst>
    <p:sldMasterId id="2147483648" r:id="rId1"/>
  </p:sldMasterIdLst>
  <p:notesMasterIdLst>
    <p:notesMasterId r:id="rId3"/>
  </p:notesMasterIdLst>
  <p:sldIdLst>
    <p:sldId id="26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597"/>
    <a:srgbClr val="0B3572"/>
    <a:srgbClr val="3260AE"/>
    <a:srgbClr val="0957C3"/>
    <a:srgbClr val="1D407B"/>
    <a:srgbClr val="004282"/>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96" autoAdjust="0"/>
    <p:restoredTop sz="94660"/>
  </p:normalViewPr>
  <p:slideViewPr>
    <p:cSldViewPr snapToGrid="0">
      <p:cViewPr varScale="1">
        <p:scale>
          <a:sx n="109" d="100"/>
          <a:sy n="109" d="100"/>
        </p:scale>
        <p:origin x="1048" y="1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SG"/>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5542E8-5F46-4DA3-88E6-B958B7F2B69F}" type="datetimeFigureOut">
              <a:rPr lang="en-SG" smtClean="0"/>
              <a:t>1/7/24</a:t>
            </a:fld>
            <a:endParaRPr lang="en-SG"/>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SG"/>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SG"/>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SG"/>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74B303-0A6A-47BA-8FB6-A443E400D2D5}" type="slidenum">
              <a:rPr lang="en-SG" smtClean="0"/>
              <a:t>‹#›</a:t>
            </a:fld>
            <a:endParaRPr lang="en-SG"/>
          </a:p>
        </p:txBody>
      </p:sp>
    </p:spTree>
    <p:extLst>
      <p:ext uri="{BB962C8B-B14F-4D97-AF65-F5344CB8AC3E}">
        <p14:creationId xmlns:p14="http://schemas.microsoft.com/office/powerpoint/2010/main" val="261661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SG" dirty="0"/>
              <a:t>Clean version 2</a:t>
            </a:r>
          </a:p>
        </p:txBody>
      </p:sp>
      <p:sp>
        <p:nvSpPr>
          <p:cNvPr id="4" name="灯片编号占位符 3"/>
          <p:cNvSpPr>
            <a:spLocks noGrp="1"/>
          </p:cNvSpPr>
          <p:nvPr>
            <p:ph type="sldNum" sz="quarter" idx="5"/>
          </p:nvPr>
        </p:nvSpPr>
        <p:spPr/>
        <p:txBody>
          <a:bodyPr/>
          <a:lstStyle/>
          <a:p>
            <a:fld id="{21B2DB7E-7FEC-4916-B473-A45BCA32FD86}" type="slidenum">
              <a:rPr lang="en-SG" smtClean="0"/>
              <a:t>1</a:t>
            </a:fld>
            <a:endParaRPr lang="en-SG"/>
          </a:p>
        </p:txBody>
      </p:sp>
    </p:spTree>
    <p:extLst>
      <p:ext uri="{BB962C8B-B14F-4D97-AF65-F5344CB8AC3E}">
        <p14:creationId xmlns:p14="http://schemas.microsoft.com/office/powerpoint/2010/main" val="3479003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C919203-C2D7-4CB7-831E-1E4B4457D140}"/>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en-SG"/>
          </a:p>
        </p:txBody>
      </p:sp>
      <p:sp>
        <p:nvSpPr>
          <p:cNvPr id="3" name="副标题 2">
            <a:extLst>
              <a:ext uri="{FF2B5EF4-FFF2-40B4-BE49-F238E27FC236}">
                <a16:creationId xmlns:a16="http://schemas.microsoft.com/office/drawing/2014/main" id="{A7CB3FD6-1831-4F23-87CE-425E3727F7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SG"/>
          </a:p>
        </p:txBody>
      </p:sp>
      <p:sp>
        <p:nvSpPr>
          <p:cNvPr id="4" name="日期占位符 3">
            <a:extLst>
              <a:ext uri="{FF2B5EF4-FFF2-40B4-BE49-F238E27FC236}">
                <a16:creationId xmlns:a16="http://schemas.microsoft.com/office/drawing/2014/main" id="{7B96A0D8-D407-460B-84A8-8E5C1E92F8A6}"/>
              </a:ext>
            </a:extLst>
          </p:cNvPr>
          <p:cNvSpPr>
            <a:spLocks noGrp="1"/>
          </p:cNvSpPr>
          <p:nvPr>
            <p:ph type="dt" sz="half" idx="10"/>
          </p:nvPr>
        </p:nvSpPr>
        <p:spPr/>
        <p:txBody>
          <a:bodyPr/>
          <a:lstStyle/>
          <a:p>
            <a:fld id="{ACE4B047-A2A0-42E8-B573-DC85A8ABC72E}" type="datetimeFigureOut">
              <a:rPr lang="en-SG" smtClean="0"/>
              <a:t>1/7/24</a:t>
            </a:fld>
            <a:endParaRPr lang="en-SG"/>
          </a:p>
        </p:txBody>
      </p:sp>
      <p:sp>
        <p:nvSpPr>
          <p:cNvPr id="5" name="页脚占位符 4">
            <a:extLst>
              <a:ext uri="{FF2B5EF4-FFF2-40B4-BE49-F238E27FC236}">
                <a16:creationId xmlns:a16="http://schemas.microsoft.com/office/drawing/2014/main" id="{E846D0E7-68F1-47F8-8FE6-AC79A0236D26}"/>
              </a:ext>
            </a:extLst>
          </p:cNvPr>
          <p:cNvSpPr>
            <a:spLocks noGrp="1"/>
          </p:cNvSpPr>
          <p:nvPr>
            <p:ph type="ftr" sz="quarter" idx="11"/>
          </p:nvPr>
        </p:nvSpPr>
        <p:spPr/>
        <p:txBody>
          <a:bodyPr/>
          <a:lstStyle/>
          <a:p>
            <a:endParaRPr lang="en-SG"/>
          </a:p>
        </p:txBody>
      </p:sp>
      <p:sp>
        <p:nvSpPr>
          <p:cNvPr id="6" name="灯片编号占位符 5">
            <a:extLst>
              <a:ext uri="{FF2B5EF4-FFF2-40B4-BE49-F238E27FC236}">
                <a16:creationId xmlns:a16="http://schemas.microsoft.com/office/drawing/2014/main" id="{06B6DE3C-D08A-4957-A47C-6B265C4EE8AA}"/>
              </a:ext>
            </a:extLst>
          </p:cNvPr>
          <p:cNvSpPr>
            <a:spLocks noGrp="1"/>
          </p:cNvSpPr>
          <p:nvPr>
            <p:ph type="sldNum" sz="quarter" idx="12"/>
          </p:nvPr>
        </p:nvSpPr>
        <p:spPr/>
        <p:txBody>
          <a:bodyPr/>
          <a:lstStyle/>
          <a:p>
            <a:fld id="{A178AB0A-7DD3-47BD-A804-C1E68A26EFCA}" type="slidenum">
              <a:rPr lang="en-SG" smtClean="0"/>
              <a:t>‹#›</a:t>
            </a:fld>
            <a:endParaRPr lang="en-SG"/>
          </a:p>
        </p:txBody>
      </p:sp>
    </p:spTree>
    <p:extLst>
      <p:ext uri="{BB962C8B-B14F-4D97-AF65-F5344CB8AC3E}">
        <p14:creationId xmlns:p14="http://schemas.microsoft.com/office/powerpoint/2010/main" val="1075684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A6D5871-ED3D-4623-9506-9BD877136411}"/>
              </a:ext>
            </a:extLst>
          </p:cNvPr>
          <p:cNvSpPr>
            <a:spLocks noGrp="1"/>
          </p:cNvSpPr>
          <p:nvPr>
            <p:ph type="title"/>
          </p:nvPr>
        </p:nvSpPr>
        <p:spPr/>
        <p:txBody>
          <a:bodyPr/>
          <a:lstStyle/>
          <a:p>
            <a:r>
              <a:rPr lang="zh-CN" altLang="en-US"/>
              <a:t>单击此处编辑母版标题样式</a:t>
            </a:r>
            <a:endParaRPr lang="en-SG"/>
          </a:p>
        </p:txBody>
      </p:sp>
      <p:sp>
        <p:nvSpPr>
          <p:cNvPr id="3" name="竖排文字占位符 2">
            <a:extLst>
              <a:ext uri="{FF2B5EF4-FFF2-40B4-BE49-F238E27FC236}">
                <a16:creationId xmlns:a16="http://schemas.microsoft.com/office/drawing/2014/main" id="{71B32018-6D03-420F-8972-472979397D26}"/>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SG"/>
          </a:p>
        </p:txBody>
      </p:sp>
      <p:sp>
        <p:nvSpPr>
          <p:cNvPr id="4" name="日期占位符 3">
            <a:extLst>
              <a:ext uri="{FF2B5EF4-FFF2-40B4-BE49-F238E27FC236}">
                <a16:creationId xmlns:a16="http://schemas.microsoft.com/office/drawing/2014/main" id="{47BCA560-BFEF-40EC-9408-1970ECB7ADEC}"/>
              </a:ext>
            </a:extLst>
          </p:cNvPr>
          <p:cNvSpPr>
            <a:spLocks noGrp="1"/>
          </p:cNvSpPr>
          <p:nvPr>
            <p:ph type="dt" sz="half" idx="10"/>
          </p:nvPr>
        </p:nvSpPr>
        <p:spPr/>
        <p:txBody>
          <a:bodyPr/>
          <a:lstStyle/>
          <a:p>
            <a:fld id="{ACE4B047-A2A0-42E8-B573-DC85A8ABC72E}" type="datetimeFigureOut">
              <a:rPr lang="en-SG" smtClean="0"/>
              <a:t>1/7/24</a:t>
            </a:fld>
            <a:endParaRPr lang="en-SG"/>
          </a:p>
        </p:txBody>
      </p:sp>
      <p:sp>
        <p:nvSpPr>
          <p:cNvPr id="5" name="页脚占位符 4">
            <a:extLst>
              <a:ext uri="{FF2B5EF4-FFF2-40B4-BE49-F238E27FC236}">
                <a16:creationId xmlns:a16="http://schemas.microsoft.com/office/drawing/2014/main" id="{7A62EE9D-994F-4791-8C84-4F145DFEAACE}"/>
              </a:ext>
            </a:extLst>
          </p:cNvPr>
          <p:cNvSpPr>
            <a:spLocks noGrp="1"/>
          </p:cNvSpPr>
          <p:nvPr>
            <p:ph type="ftr" sz="quarter" idx="11"/>
          </p:nvPr>
        </p:nvSpPr>
        <p:spPr/>
        <p:txBody>
          <a:bodyPr/>
          <a:lstStyle/>
          <a:p>
            <a:endParaRPr lang="en-SG"/>
          </a:p>
        </p:txBody>
      </p:sp>
      <p:sp>
        <p:nvSpPr>
          <p:cNvPr id="6" name="灯片编号占位符 5">
            <a:extLst>
              <a:ext uri="{FF2B5EF4-FFF2-40B4-BE49-F238E27FC236}">
                <a16:creationId xmlns:a16="http://schemas.microsoft.com/office/drawing/2014/main" id="{7BBAFD98-FDFF-4819-9553-EE708C420070}"/>
              </a:ext>
            </a:extLst>
          </p:cNvPr>
          <p:cNvSpPr>
            <a:spLocks noGrp="1"/>
          </p:cNvSpPr>
          <p:nvPr>
            <p:ph type="sldNum" sz="quarter" idx="12"/>
          </p:nvPr>
        </p:nvSpPr>
        <p:spPr/>
        <p:txBody>
          <a:bodyPr/>
          <a:lstStyle/>
          <a:p>
            <a:fld id="{A178AB0A-7DD3-47BD-A804-C1E68A26EFCA}" type="slidenum">
              <a:rPr lang="en-SG" smtClean="0"/>
              <a:t>‹#›</a:t>
            </a:fld>
            <a:endParaRPr lang="en-SG"/>
          </a:p>
        </p:txBody>
      </p:sp>
    </p:spTree>
    <p:extLst>
      <p:ext uri="{BB962C8B-B14F-4D97-AF65-F5344CB8AC3E}">
        <p14:creationId xmlns:p14="http://schemas.microsoft.com/office/powerpoint/2010/main" val="2667564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CFFE027B-6C06-4064-8F0B-F3DC0E69DCA0}"/>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en-SG"/>
          </a:p>
        </p:txBody>
      </p:sp>
      <p:sp>
        <p:nvSpPr>
          <p:cNvPr id="3" name="竖排文字占位符 2">
            <a:extLst>
              <a:ext uri="{FF2B5EF4-FFF2-40B4-BE49-F238E27FC236}">
                <a16:creationId xmlns:a16="http://schemas.microsoft.com/office/drawing/2014/main" id="{05F7F241-EDF6-42E0-9F18-56E27CA42612}"/>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SG"/>
          </a:p>
        </p:txBody>
      </p:sp>
      <p:sp>
        <p:nvSpPr>
          <p:cNvPr id="4" name="日期占位符 3">
            <a:extLst>
              <a:ext uri="{FF2B5EF4-FFF2-40B4-BE49-F238E27FC236}">
                <a16:creationId xmlns:a16="http://schemas.microsoft.com/office/drawing/2014/main" id="{6EE71CFE-8785-4BA8-9113-404BFA415406}"/>
              </a:ext>
            </a:extLst>
          </p:cNvPr>
          <p:cNvSpPr>
            <a:spLocks noGrp="1"/>
          </p:cNvSpPr>
          <p:nvPr>
            <p:ph type="dt" sz="half" idx="10"/>
          </p:nvPr>
        </p:nvSpPr>
        <p:spPr/>
        <p:txBody>
          <a:bodyPr/>
          <a:lstStyle/>
          <a:p>
            <a:fld id="{ACE4B047-A2A0-42E8-B573-DC85A8ABC72E}" type="datetimeFigureOut">
              <a:rPr lang="en-SG" smtClean="0"/>
              <a:t>1/7/24</a:t>
            </a:fld>
            <a:endParaRPr lang="en-SG"/>
          </a:p>
        </p:txBody>
      </p:sp>
      <p:sp>
        <p:nvSpPr>
          <p:cNvPr id="5" name="页脚占位符 4">
            <a:extLst>
              <a:ext uri="{FF2B5EF4-FFF2-40B4-BE49-F238E27FC236}">
                <a16:creationId xmlns:a16="http://schemas.microsoft.com/office/drawing/2014/main" id="{1F06E37C-3E95-4C16-805A-A9DB7A9FBBED}"/>
              </a:ext>
            </a:extLst>
          </p:cNvPr>
          <p:cNvSpPr>
            <a:spLocks noGrp="1"/>
          </p:cNvSpPr>
          <p:nvPr>
            <p:ph type="ftr" sz="quarter" idx="11"/>
          </p:nvPr>
        </p:nvSpPr>
        <p:spPr/>
        <p:txBody>
          <a:bodyPr/>
          <a:lstStyle/>
          <a:p>
            <a:endParaRPr lang="en-SG"/>
          </a:p>
        </p:txBody>
      </p:sp>
      <p:sp>
        <p:nvSpPr>
          <p:cNvPr id="6" name="灯片编号占位符 5">
            <a:extLst>
              <a:ext uri="{FF2B5EF4-FFF2-40B4-BE49-F238E27FC236}">
                <a16:creationId xmlns:a16="http://schemas.microsoft.com/office/drawing/2014/main" id="{F97B8F10-C6B1-4C75-B515-E133E170E584}"/>
              </a:ext>
            </a:extLst>
          </p:cNvPr>
          <p:cNvSpPr>
            <a:spLocks noGrp="1"/>
          </p:cNvSpPr>
          <p:nvPr>
            <p:ph type="sldNum" sz="quarter" idx="12"/>
          </p:nvPr>
        </p:nvSpPr>
        <p:spPr/>
        <p:txBody>
          <a:bodyPr/>
          <a:lstStyle/>
          <a:p>
            <a:fld id="{A178AB0A-7DD3-47BD-A804-C1E68A26EFCA}" type="slidenum">
              <a:rPr lang="en-SG" smtClean="0"/>
              <a:t>‹#›</a:t>
            </a:fld>
            <a:endParaRPr lang="en-SG"/>
          </a:p>
        </p:txBody>
      </p:sp>
    </p:spTree>
    <p:extLst>
      <p:ext uri="{BB962C8B-B14F-4D97-AF65-F5344CB8AC3E}">
        <p14:creationId xmlns:p14="http://schemas.microsoft.com/office/powerpoint/2010/main" val="1336184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632E47E-0AD0-4E53-9C63-9A6637A133B1}"/>
              </a:ext>
            </a:extLst>
          </p:cNvPr>
          <p:cNvSpPr>
            <a:spLocks noGrp="1"/>
          </p:cNvSpPr>
          <p:nvPr>
            <p:ph type="title"/>
          </p:nvPr>
        </p:nvSpPr>
        <p:spPr/>
        <p:txBody>
          <a:bodyPr/>
          <a:lstStyle/>
          <a:p>
            <a:r>
              <a:rPr lang="zh-CN" altLang="en-US"/>
              <a:t>单击此处编辑母版标题样式</a:t>
            </a:r>
            <a:endParaRPr lang="en-SG"/>
          </a:p>
        </p:txBody>
      </p:sp>
      <p:sp>
        <p:nvSpPr>
          <p:cNvPr id="3" name="内容占位符 2">
            <a:extLst>
              <a:ext uri="{FF2B5EF4-FFF2-40B4-BE49-F238E27FC236}">
                <a16:creationId xmlns:a16="http://schemas.microsoft.com/office/drawing/2014/main" id="{53FFB516-CBAA-47D9-B68B-A190023C6590}"/>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SG"/>
          </a:p>
        </p:txBody>
      </p:sp>
      <p:sp>
        <p:nvSpPr>
          <p:cNvPr id="4" name="日期占位符 3">
            <a:extLst>
              <a:ext uri="{FF2B5EF4-FFF2-40B4-BE49-F238E27FC236}">
                <a16:creationId xmlns:a16="http://schemas.microsoft.com/office/drawing/2014/main" id="{85F07779-84DA-48D4-A439-AEBA77E5AD0D}"/>
              </a:ext>
            </a:extLst>
          </p:cNvPr>
          <p:cNvSpPr>
            <a:spLocks noGrp="1"/>
          </p:cNvSpPr>
          <p:nvPr>
            <p:ph type="dt" sz="half" idx="10"/>
          </p:nvPr>
        </p:nvSpPr>
        <p:spPr/>
        <p:txBody>
          <a:bodyPr/>
          <a:lstStyle/>
          <a:p>
            <a:fld id="{ACE4B047-A2A0-42E8-B573-DC85A8ABC72E}" type="datetimeFigureOut">
              <a:rPr lang="en-SG" smtClean="0"/>
              <a:t>1/7/24</a:t>
            </a:fld>
            <a:endParaRPr lang="en-SG"/>
          </a:p>
        </p:txBody>
      </p:sp>
      <p:sp>
        <p:nvSpPr>
          <p:cNvPr id="5" name="页脚占位符 4">
            <a:extLst>
              <a:ext uri="{FF2B5EF4-FFF2-40B4-BE49-F238E27FC236}">
                <a16:creationId xmlns:a16="http://schemas.microsoft.com/office/drawing/2014/main" id="{E562B852-C30A-4548-A410-EE000A9F5D71}"/>
              </a:ext>
            </a:extLst>
          </p:cNvPr>
          <p:cNvSpPr>
            <a:spLocks noGrp="1"/>
          </p:cNvSpPr>
          <p:nvPr>
            <p:ph type="ftr" sz="quarter" idx="11"/>
          </p:nvPr>
        </p:nvSpPr>
        <p:spPr/>
        <p:txBody>
          <a:bodyPr/>
          <a:lstStyle/>
          <a:p>
            <a:endParaRPr lang="en-SG"/>
          </a:p>
        </p:txBody>
      </p:sp>
      <p:sp>
        <p:nvSpPr>
          <p:cNvPr id="6" name="灯片编号占位符 5">
            <a:extLst>
              <a:ext uri="{FF2B5EF4-FFF2-40B4-BE49-F238E27FC236}">
                <a16:creationId xmlns:a16="http://schemas.microsoft.com/office/drawing/2014/main" id="{83D59976-B48B-4517-B977-F34615BC1BE7}"/>
              </a:ext>
            </a:extLst>
          </p:cNvPr>
          <p:cNvSpPr>
            <a:spLocks noGrp="1"/>
          </p:cNvSpPr>
          <p:nvPr>
            <p:ph type="sldNum" sz="quarter" idx="12"/>
          </p:nvPr>
        </p:nvSpPr>
        <p:spPr/>
        <p:txBody>
          <a:bodyPr/>
          <a:lstStyle/>
          <a:p>
            <a:fld id="{A178AB0A-7DD3-47BD-A804-C1E68A26EFCA}" type="slidenum">
              <a:rPr lang="en-SG" smtClean="0"/>
              <a:t>‹#›</a:t>
            </a:fld>
            <a:endParaRPr lang="en-SG"/>
          </a:p>
        </p:txBody>
      </p:sp>
    </p:spTree>
    <p:extLst>
      <p:ext uri="{BB962C8B-B14F-4D97-AF65-F5344CB8AC3E}">
        <p14:creationId xmlns:p14="http://schemas.microsoft.com/office/powerpoint/2010/main" val="4812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1EE16C3-B964-4089-BCD7-FA83A1F97FAA}"/>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en-SG"/>
          </a:p>
        </p:txBody>
      </p:sp>
      <p:sp>
        <p:nvSpPr>
          <p:cNvPr id="3" name="文本占位符 2">
            <a:extLst>
              <a:ext uri="{FF2B5EF4-FFF2-40B4-BE49-F238E27FC236}">
                <a16:creationId xmlns:a16="http://schemas.microsoft.com/office/drawing/2014/main" id="{FD68FCEC-AB64-43E3-8FB1-5E5F39C0492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E2129619-81DD-4AFD-A9F4-C6FFDFFC2D59}"/>
              </a:ext>
            </a:extLst>
          </p:cNvPr>
          <p:cNvSpPr>
            <a:spLocks noGrp="1"/>
          </p:cNvSpPr>
          <p:nvPr>
            <p:ph type="dt" sz="half" idx="10"/>
          </p:nvPr>
        </p:nvSpPr>
        <p:spPr/>
        <p:txBody>
          <a:bodyPr/>
          <a:lstStyle/>
          <a:p>
            <a:fld id="{ACE4B047-A2A0-42E8-B573-DC85A8ABC72E}" type="datetimeFigureOut">
              <a:rPr lang="en-SG" smtClean="0"/>
              <a:t>1/7/24</a:t>
            </a:fld>
            <a:endParaRPr lang="en-SG"/>
          </a:p>
        </p:txBody>
      </p:sp>
      <p:sp>
        <p:nvSpPr>
          <p:cNvPr id="5" name="页脚占位符 4">
            <a:extLst>
              <a:ext uri="{FF2B5EF4-FFF2-40B4-BE49-F238E27FC236}">
                <a16:creationId xmlns:a16="http://schemas.microsoft.com/office/drawing/2014/main" id="{8911B5FD-E746-4DA0-997D-743D054363B9}"/>
              </a:ext>
            </a:extLst>
          </p:cNvPr>
          <p:cNvSpPr>
            <a:spLocks noGrp="1"/>
          </p:cNvSpPr>
          <p:nvPr>
            <p:ph type="ftr" sz="quarter" idx="11"/>
          </p:nvPr>
        </p:nvSpPr>
        <p:spPr/>
        <p:txBody>
          <a:bodyPr/>
          <a:lstStyle/>
          <a:p>
            <a:endParaRPr lang="en-SG"/>
          </a:p>
        </p:txBody>
      </p:sp>
      <p:sp>
        <p:nvSpPr>
          <p:cNvPr id="6" name="灯片编号占位符 5">
            <a:extLst>
              <a:ext uri="{FF2B5EF4-FFF2-40B4-BE49-F238E27FC236}">
                <a16:creationId xmlns:a16="http://schemas.microsoft.com/office/drawing/2014/main" id="{266EC88F-C5C6-4750-8F23-204C28547D4E}"/>
              </a:ext>
            </a:extLst>
          </p:cNvPr>
          <p:cNvSpPr>
            <a:spLocks noGrp="1"/>
          </p:cNvSpPr>
          <p:nvPr>
            <p:ph type="sldNum" sz="quarter" idx="12"/>
          </p:nvPr>
        </p:nvSpPr>
        <p:spPr/>
        <p:txBody>
          <a:bodyPr/>
          <a:lstStyle/>
          <a:p>
            <a:fld id="{A178AB0A-7DD3-47BD-A804-C1E68A26EFCA}" type="slidenum">
              <a:rPr lang="en-SG" smtClean="0"/>
              <a:t>‹#›</a:t>
            </a:fld>
            <a:endParaRPr lang="en-SG"/>
          </a:p>
        </p:txBody>
      </p:sp>
    </p:spTree>
    <p:extLst>
      <p:ext uri="{BB962C8B-B14F-4D97-AF65-F5344CB8AC3E}">
        <p14:creationId xmlns:p14="http://schemas.microsoft.com/office/powerpoint/2010/main" val="751353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FFD762F-C28E-4C8E-9223-AA3134ACFD11}"/>
              </a:ext>
            </a:extLst>
          </p:cNvPr>
          <p:cNvSpPr>
            <a:spLocks noGrp="1"/>
          </p:cNvSpPr>
          <p:nvPr>
            <p:ph type="title"/>
          </p:nvPr>
        </p:nvSpPr>
        <p:spPr/>
        <p:txBody>
          <a:bodyPr/>
          <a:lstStyle/>
          <a:p>
            <a:r>
              <a:rPr lang="zh-CN" altLang="en-US"/>
              <a:t>单击此处编辑母版标题样式</a:t>
            </a:r>
            <a:endParaRPr lang="en-SG"/>
          </a:p>
        </p:txBody>
      </p:sp>
      <p:sp>
        <p:nvSpPr>
          <p:cNvPr id="3" name="内容占位符 2">
            <a:extLst>
              <a:ext uri="{FF2B5EF4-FFF2-40B4-BE49-F238E27FC236}">
                <a16:creationId xmlns:a16="http://schemas.microsoft.com/office/drawing/2014/main" id="{87D931C3-684A-48FB-B191-89201CB3140B}"/>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SG"/>
          </a:p>
        </p:txBody>
      </p:sp>
      <p:sp>
        <p:nvSpPr>
          <p:cNvPr id="4" name="内容占位符 3">
            <a:extLst>
              <a:ext uri="{FF2B5EF4-FFF2-40B4-BE49-F238E27FC236}">
                <a16:creationId xmlns:a16="http://schemas.microsoft.com/office/drawing/2014/main" id="{DD7A23C1-D385-496A-BE3E-CAC4E8120608}"/>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SG"/>
          </a:p>
        </p:txBody>
      </p:sp>
      <p:sp>
        <p:nvSpPr>
          <p:cNvPr id="5" name="日期占位符 4">
            <a:extLst>
              <a:ext uri="{FF2B5EF4-FFF2-40B4-BE49-F238E27FC236}">
                <a16:creationId xmlns:a16="http://schemas.microsoft.com/office/drawing/2014/main" id="{0945B091-F847-4D10-9F60-2A8683DB1EDE}"/>
              </a:ext>
            </a:extLst>
          </p:cNvPr>
          <p:cNvSpPr>
            <a:spLocks noGrp="1"/>
          </p:cNvSpPr>
          <p:nvPr>
            <p:ph type="dt" sz="half" idx="10"/>
          </p:nvPr>
        </p:nvSpPr>
        <p:spPr/>
        <p:txBody>
          <a:bodyPr/>
          <a:lstStyle/>
          <a:p>
            <a:fld id="{ACE4B047-A2A0-42E8-B573-DC85A8ABC72E}" type="datetimeFigureOut">
              <a:rPr lang="en-SG" smtClean="0"/>
              <a:t>1/7/24</a:t>
            </a:fld>
            <a:endParaRPr lang="en-SG"/>
          </a:p>
        </p:txBody>
      </p:sp>
      <p:sp>
        <p:nvSpPr>
          <p:cNvPr id="6" name="页脚占位符 5">
            <a:extLst>
              <a:ext uri="{FF2B5EF4-FFF2-40B4-BE49-F238E27FC236}">
                <a16:creationId xmlns:a16="http://schemas.microsoft.com/office/drawing/2014/main" id="{CD863A8F-4A78-4C22-88F5-792E0F64A61C}"/>
              </a:ext>
            </a:extLst>
          </p:cNvPr>
          <p:cNvSpPr>
            <a:spLocks noGrp="1"/>
          </p:cNvSpPr>
          <p:nvPr>
            <p:ph type="ftr" sz="quarter" idx="11"/>
          </p:nvPr>
        </p:nvSpPr>
        <p:spPr/>
        <p:txBody>
          <a:bodyPr/>
          <a:lstStyle/>
          <a:p>
            <a:endParaRPr lang="en-SG"/>
          </a:p>
        </p:txBody>
      </p:sp>
      <p:sp>
        <p:nvSpPr>
          <p:cNvPr id="7" name="灯片编号占位符 6">
            <a:extLst>
              <a:ext uri="{FF2B5EF4-FFF2-40B4-BE49-F238E27FC236}">
                <a16:creationId xmlns:a16="http://schemas.microsoft.com/office/drawing/2014/main" id="{1FC3156C-6B80-4E61-A991-5E71A5468FCC}"/>
              </a:ext>
            </a:extLst>
          </p:cNvPr>
          <p:cNvSpPr>
            <a:spLocks noGrp="1"/>
          </p:cNvSpPr>
          <p:nvPr>
            <p:ph type="sldNum" sz="quarter" idx="12"/>
          </p:nvPr>
        </p:nvSpPr>
        <p:spPr/>
        <p:txBody>
          <a:bodyPr/>
          <a:lstStyle/>
          <a:p>
            <a:fld id="{A178AB0A-7DD3-47BD-A804-C1E68A26EFCA}" type="slidenum">
              <a:rPr lang="en-SG" smtClean="0"/>
              <a:t>‹#›</a:t>
            </a:fld>
            <a:endParaRPr lang="en-SG"/>
          </a:p>
        </p:txBody>
      </p:sp>
    </p:spTree>
    <p:extLst>
      <p:ext uri="{BB962C8B-B14F-4D97-AF65-F5344CB8AC3E}">
        <p14:creationId xmlns:p14="http://schemas.microsoft.com/office/powerpoint/2010/main" val="2440947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D886D48-8D1A-4018-93B6-F166F9BE292A}"/>
              </a:ext>
            </a:extLst>
          </p:cNvPr>
          <p:cNvSpPr>
            <a:spLocks noGrp="1"/>
          </p:cNvSpPr>
          <p:nvPr>
            <p:ph type="title"/>
          </p:nvPr>
        </p:nvSpPr>
        <p:spPr>
          <a:xfrm>
            <a:off x="839788" y="365125"/>
            <a:ext cx="10515600" cy="1325563"/>
          </a:xfrm>
        </p:spPr>
        <p:txBody>
          <a:bodyPr/>
          <a:lstStyle/>
          <a:p>
            <a:r>
              <a:rPr lang="zh-CN" altLang="en-US"/>
              <a:t>单击此处编辑母版标题样式</a:t>
            </a:r>
            <a:endParaRPr lang="en-SG"/>
          </a:p>
        </p:txBody>
      </p:sp>
      <p:sp>
        <p:nvSpPr>
          <p:cNvPr id="3" name="文本占位符 2">
            <a:extLst>
              <a:ext uri="{FF2B5EF4-FFF2-40B4-BE49-F238E27FC236}">
                <a16:creationId xmlns:a16="http://schemas.microsoft.com/office/drawing/2014/main" id="{F6E5E13B-EF20-4247-806A-4BD0549E3F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02760EDB-80FE-47E7-AE2D-467B09321451}"/>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SG"/>
          </a:p>
        </p:txBody>
      </p:sp>
      <p:sp>
        <p:nvSpPr>
          <p:cNvPr id="5" name="文本占位符 4">
            <a:extLst>
              <a:ext uri="{FF2B5EF4-FFF2-40B4-BE49-F238E27FC236}">
                <a16:creationId xmlns:a16="http://schemas.microsoft.com/office/drawing/2014/main" id="{06BDF9BE-3418-4DE2-893F-0863415E1F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FAB3D901-A26F-4FDC-89D5-EC6CC5D6AEEB}"/>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SG"/>
          </a:p>
        </p:txBody>
      </p:sp>
      <p:sp>
        <p:nvSpPr>
          <p:cNvPr id="7" name="日期占位符 6">
            <a:extLst>
              <a:ext uri="{FF2B5EF4-FFF2-40B4-BE49-F238E27FC236}">
                <a16:creationId xmlns:a16="http://schemas.microsoft.com/office/drawing/2014/main" id="{D9146583-E253-4458-8A57-DAE808373351}"/>
              </a:ext>
            </a:extLst>
          </p:cNvPr>
          <p:cNvSpPr>
            <a:spLocks noGrp="1"/>
          </p:cNvSpPr>
          <p:nvPr>
            <p:ph type="dt" sz="half" idx="10"/>
          </p:nvPr>
        </p:nvSpPr>
        <p:spPr/>
        <p:txBody>
          <a:bodyPr/>
          <a:lstStyle/>
          <a:p>
            <a:fld id="{ACE4B047-A2A0-42E8-B573-DC85A8ABC72E}" type="datetimeFigureOut">
              <a:rPr lang="en-SG" smtClean="0"/>
              <a:t>1/7/24</a:t>
            </a:fld>
            <a:endParaRPr lang="en-SG"/>
          </a:p>
        </p:txBody>
      </p:sp>
      <p:sp>
        <p:nvSpPr>
          <p:cNvPr id="8" name="页脚占位符 7">
            <a:extLst>
              <a:ext uri="{FF2B5EF4-FFF2-40B4-BE49-F238E27FC236}">
                <a16:creationId xmlns:a16="http://schemas.microsoft.com/office/drawing/2014/main" id="{436EE48A-E52C-4322-9889-A662A5280344}"/>
              </a:ext>
            </a:extLst>
          </p:cNvPr>
          <p:cNvSpPr>
            <a:spLocks noGrp="1"/>
          </p:cNvSpPr>
          <p:nvPr>
            <p:ph type="ftr" sz="quarter" idx="11"/>
          </p:nvPr>
        </p:nvSpPr>
        <p:spPr/>
        <p:txBody>
          <a:bodyPr/>
          <a:lstStyle/>
          <a:p>
            <a:endParaRPr lang="en-SG"/>
          </a:p>
        </p:txBody>
      </p:sp>
      <p:sp>
        <p:nvSpPr>
          <p:cNvPr id="9" name="灯片编号占位符 8">
            <a:extLst>
              <a:ext uri="{FF2B5EF4-FFF2-40B4-BE49-F238E27FC236}">
                <a16:creationId xmlns:a16="http://schemas.microsoft.com/office/drawing/2014/main" id="{A8FD164A-C449-40CF-B6EC-9191E2334B3E}"/>
              </a:ext>
            </a:extLst>
          </p:cNvPr>
          <p:cNvSpPr>
            <a:spLocks noGrp="1"/>
          </p:cNvSpPr>
          <p:nvPr>
            <p:ph type="sldNum" sz="quarter" idx="12"/>
          </p:nvPr>
        </p:nvSpPr>
        <p:spPr/>
        <p:txBody>
          <a:bodyPr/>
          <a:lstStyle/>
          <a:p>
            <a:fld id="{A178AB0A-7DD3-47BD-A804-C1E68A26EFCA}" type="slidenum">
              <a:rPr lang="en-SG" smtClean="0"/>
              <a:t>‹#›</a:t>
            </a:fld>
            <a:endParaRPr lang="en-SG"/>
          </a:p>
        </p:txBody>
      </p:sp>
    </p:spTree>
    <p:extLst>
      <p:ext uri="{BB962C8B-B14F-4D97-AF65-F5344CB8AC3E}">
        <p14:creationId xmlns:p14="http://schemas.microsoft.com/office/powerpoint/2010/main" val="504128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661FDE3-B7F0-44B6-8763-5D8ACA16261C}"/>
              </a:ext>
            </a:extLst>
          </p:cNvPr>
          <p:cNvSpPr>
            <a:spLocks noGrp="1"/>
          </p:cNvSpPr>
          <p:nvPr>
            <p:ph type="title"/>
          </p:nvPr>
        </p:nvSpPr>
        <p:spPr/>
        <p:txBody>
          <a:bodyPr/>
          <a:lstStyle/>
          <a:p>
            <a:r>
              <a:rPr lang="zh-CN" altLang="en-US"/>
              <a:t>单击此处编辑母版标题样式</a:t>
            </a:r>
            <a:endParaRPr lang="en-SG"/>
          </a:p>
        </p:txBody>
      </p:sp>
      <p:sp>
        <p:nvSpPr>
          <p:cNvPr id="3" name="日期占位符 2">
            <a:extLst>
              <a:ext uri="{FF2B5EF4-FFF2-40B4-BE49-F238E27FC236}">
                <a16:creationId xmlns:a16="http://schemas.microsoft.com/office/drawing/2014/main" id="{614721C7-63F0-40E2-BEDC-9827C2CE1404}"/>
              </a:ext>
            </a:extLst>
          </p:cNvPr>
          <p:cNvSpPr>
            <a:spLocks noGrp="1"/>
          </p:cNvSpPr>
          <p:nvPr>
            <p:ph type="dt" sz="half" idx="10"/>
          </p:nvPr>
        </p:nvSpPr>
        <p:spPr/>
        <p:txBody>
          <a:bodyPr/>
          <a:lstStyle/>
          <a:p>
            <a:fld id="{ACE4B047-A2A0-42E8-B573-DC85A8ABC72E}" type="datetimeFigureOut">
              <a:rPr lang="en-SG" smtClean="0"/>
              <a:t>1/7/24</a:t>
            </a:fld>
            <a:endParaRPr lang="en-SG"/>
          </a:p>
        </p:txBody>
      </p:sp>
      <p:sp>
        <p:nvSpPr>
          <p:cNvPr id="4" name="页脚占位符 3">
            <a:extLst>
              <a:ext uri="{FF2B5EF4-FFF2-40B4-BE49-F238E27FC236}">
                <a16:creationId xmlns:a16="http://schemas.microsoft.com/office/drawing/2014/main" id="{0339C91E-D507-46B1-8549-D6C9519BB1F6}"/>
              </a:ext>
            </a:extLst>
          </p:cNvPr>
          <p:cNvSpPr>
            <a:spLocks noGrp="1"/>
          </p:cNvSpPr>
          <p:nvPr>
            <p:ph type="ftr" sz="quarter" idx="11"/>
          </p:nvPr>
        </p:nvSpPr>
        <p:spPr/>
        <p:txBody>
          <a:bodyPr/>
          <a:lstStyle/>
          <a:p>
            <a:endParaRPr lang="en-SG"/>
          </a:p>
        </p:txBody>
      </p:sp>
      <p:sp>
        <p:nvSpPr>
          <p:cNvPr id="5" name="灯片编号占位符 4">
            <a:extLst>
              <a:ext uri="{FF2B5EF4-FFF2-40B4-BE49-F238E27FC236}">
                <a16:creationId xmlns:a16="http://schemas.microsoft.com/office/drawing/2014/main" id="{9C974F15-7584-4F22-8D55-90EA704F76C1}"/>
              </a:ext>
            </a:extLst>
          </p:cNvPr>
          <p:cNvSpPr>
            <a:spLocks noGrp="1"/>
          </p:cNvSpPr>
          <p:nvPr>
            <p:ph type="sldNum" sz="quarter" idx="12"/>
          </p:nvPr>
        </p:nvSpPr>
        <p:spPr/>
        <p:txBody>
          <a:bodyPr/>
          <a:lstStyle/>
          <a:p>
            <a:fld id="{A178AB0A-7DD3-47BD-A804-C1E68A26EFCA}" type="slidenum">
              <a:rPr lang="en-SG" smtClean="0"/>
              <a:t>‹#›</a:t>
            </a:fld>
            <a:endParaRPr lang="en-SG"/>
          </a:p>
        </p:txBody>
      </p:sp>
    </p:spTree>
    <p:extLst>
      <p:ext uri="{BB962C8B-B14F-4D97-AF65-F5344CB8AC3E}">
        <p14:creationId xmlns:p14="http://schemas.microsoft.com/office/powerpoint/2010/main" val="3278743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AFBB9D9A-69A1-496F-89DB-D18B1AB9B5CC}"/>
              </a:ext>
            </a:extLst>
          </p:cNvPr>
          <p:cNvSpPr>
            <a:spLocks noGrp="1"/>
          </p:cNvSpPr>
          <p:nvPr>
            <p:ph type="dt" sz="half" idx="10"/>
          </p:nvPr>
        </p:nvSpPr>
        <p:spPr/>
        <p:txBody>
          <a:bodyPr/>
          <a:lstStyle/>
          <a:p>
            <a:fld id="{ACE4B047-A2A0-42E8-B573-DC85A8ABC72E}" type="datetimeFigureOut">
              <a:rPr lang="en-SG" smtClean="0"/>
              <a:t>1/7/24</a:t>
            </a:fld>
            <a:endParaRPr lang="en-SG"/>
          </a:p>
        </p:txBody>
      </p:sp>
      <p:sp>
        <p:nvSpPr>
          <p:cNvPr id="3" name="页脚占位符 2">
            <a:extLst>
              <a:ext uri="{FF2B5EF4-FFF2-40B4-BE49-F238E27FC236}">
                <a16:creationId xmlns:a16="http://schemas.microsoft.com/office/drawing/2014/main" id="{3B7E2118-53B1-428A-BEF5-A7D510BF8408}"/>
              </a:ext>
            </a:extLst>
          </p:cNvPr>
          <p:cNvSpPr>
            <a:spLocks noGrp="1"/>
          </p:cNvSpPr>
          <p:nvPr>
            <p:ph type="ftr" sz="quarter" idx="11"/>
          </p:nvPr>
        </p:nvSpPr>
        <p:spPr/>
        <p:txBody>
          <a:bodyPr/>
          <a:lstStyle/>
          <a:p>
            <a:endParaRPr lang="en-SG"/>
          </a:p>
        </p:txBody>
      </p:sp>
      <p:sp>
        <p:nvSpPr>
          <p:cNvPr id="4" name="灯片编号占位符 3">
            <a:extLst>
              <a:ext uri="{FF2B5EF4-FFF2-40B4-BE49-F238E27FC236}">
                <a16:creationId xmlns:a16="http://schemas.microsoft.com/office/drawing/2014/main" id="{8FCF8AB0-9B3E-48B0-B422-33E9601F5FCD}"/>
              </a:ext>
            </a:extLst>
          </p:cNvPr>
          <p:cNvSpPr>
            <a:spLocks noGrp="1"/>
          </p:cNvSpPr>
          <p:nvPr>
            <p:ph type="sldNum" sz="quarter" idx="12"/>
          </p:nvPr>
        </p:nvSpPr>
        <p:spPr/>
        <p:txBody>
          <a:bodyPr/>
          <a:lstStyle/>
          <a:p>
            <a:fld id="{A178AB0A-7DD3-47BD-A804-C1E68A26EFCA}" type="slidenum">
              <a:rPr lang="en-SG" smtClean="0"/>
              <a:t>‹#›</a:t>
            </a:fld>
            <a:endParaRPr lang="en-SG"/>
          </a:p>
        </p:txBody>
      </p:sp>
    </p:spTree>
    <p:extLst>
      <p:ext uri="{BB962C8B-B14F-4D97-AF65-F5344CB8AC3E}">
        <p14:creationId xmlns:p14="http://schemas.microsoft.com/office/powerpoint/2010/main" val="1723778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15B2C3A-C7A3-42F3-99C7-636309A4ECFD}"/>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SG"/>
          </a:p>
        </p:txBody>
      </p:sp>
      <p:sp>
        <p:nvSpPr>
          <p:cNvPr id="3" name="内容占位符 2">
            <a:extLst>
              <a:ext uri="{FF2B5EF4-FFF2-40B4-BE49-F238E27FC236}">
                <a16:creationId xmlns:a16="http://schemas.microsoft.com/office/drawing/2014/main" id="{4AAFE00E-480E-40F6-9C51-6BF4229765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SG"/>
          </a:p>
        </p:txBody>
      </p:sp>
      <p:sp>
        <p:nvSpPr>
          <p:cNvPr id="4" name="文本占位符 3">
            <a:extLst>
              <a:ext uri="{FF2B5EF4-FFF2-40B4-BE49-F238E27FC236}">
                <a16:creationId xmlns:a16="http://schemas.microsoft.com/office/drawing/2014/main" id="{7F9168EA-B79D-421D-9F0A-CED03DBD5C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6AC69EE2-6500-4B6A-88B6-D6813679CE16}"/>
              </a:ext>
            </a:extLst>
          </p:cNvPr>
          <p:cNvSpPr>
            <a:spLocks noGrp="1"/>
          </p:cNvSpPr>
          <p:nvPr>
            <p:ph type="dt" sz="half" idx="10"/>
          </p:nvPr>
        </p:nvSpPr>
        <p:spPr/>
        <p:txBody>
          <a:bodyPr/>
          <a:lstStyle/>
          <a:p>
            <a:fld id="{ACE4B047-A2A0-42E8-B573-DC85A8ABC72E}" type="datetimeFigureOut">
              <a:rPr lang="en-SG" smtClean="0"/>
              <a:t>1/7/24</a:t>
            </a:fld>
            <a:endParaRPr lang="en-SG"/>
          </a:p>
        </p:txBody>
      </p:sp>
      <p:sp>
        <p:nvSpPr>
          <p:cNvPr id="6" name="页脚占位符 5">
            <a:extLst>
              <a:ext uri="{FF2B5EF4-FFF2-40B4-BE49-F238E27FC236}">
                <a16:creationId xmlns:a16="http://schemas.microsoft.com/office/drawing/2014/main" id="{061193F5-C810-47B0-9EDD-3DCAF57FF1DC}"/>
              </a:ext>
            </a:extLst>
          </p:cNvPr>
          <p:cNvSpPr>
            <a:spLocks noGrp="1"/>
          </p:cNvSpPr>
          <p:nvPr>
            <p:ph type="ftr" sz="quarter" idx="11"/>
          </p:nvPr>
        </p:nvSpPr>
        <p:spPr/>
        <p:txBody>
          <a:bodyPr/>
          <a:lstStyle/>
          <a:p>
            <a:endParaRPr lang="en-SG"/>
          </a:p>
        </p:txBody>
      </p:sp>
      <p:sp>
        <p:nvSpPr>
          <p:cNvPr id="7" name="灯片编号占位符 6">
            <a:extLst>
              <a:ext uri="{FF2B5EF4-FFF2-40B4-BE49-F238E27FC236}">
                <a16:creationId xmlns:a16="http://schemas.microsoft.com/office/drawing/2014/main" id="{A8156197-E1FC-4429-AB38-DAD43D8EC082}"/>
              </a:ext>
            </a:extLst>
          </p:cNvPr>
          <p:cNvSpPr>
            <a:spLocks noGrp="1"/>
          </p:cNvSpPr>
          <p:nvPr>
            <p:ph type="sldNum" sz="quarter" idx="12"/>
          </p:nvPr>
        </p:nvSpPr>
        <p:spPr/>
        <p:txBody>
          <a:bodyPr/>
          <a:lstStyle/>
          <a:p>
            <a:fld id="{A178AB0A-7DD3-47BD-A804-C1E68A26EFCA}" type="slidenum">
              <a:rPr lang="en-SG" smtClean="0"/>
              <a:t>‹#›</a:t>
            </a:fld>
            <a:endParaRPr lang="en-SG"/>
          </a:p>
        </p:txBody>
      </p:sp>
    </p:spTree>
    <p:extLst>
      <p:ext uri="{BB962C8B-B14F-4D97-AF65-F5344CB8AC3E}">
        <p14:creationId xmlns:p14="http://schemas.microsoft.com/office/powerpoint/2010/main" val="3597310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5C12975-F423-4E5A-9838-49DF2AE0929F}"/>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SG"/>
          </a:p>
        </p:txBody>
      </p:sp>
      <p:sp>
        <p:nvSpPr>
          <p:cNvPr id="3" name="图片占位符 2">
            <a:extLst>
              <a:ext uri="{FF2B5EF4-FFF2-40B4-BE49-F238E27FC236}">
                <a16:creationId xmlns:a16="http://schemas.microsoft.com/office/drawing/2014/main" id="{0C29DFEB-FF73-4455-BBB9-FF23A4D49D9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文本占位符 3">
            <a:extLst>
              <a:ext uri="{FF2B5EF4-FFF2-40B4-BE49-F238E27FC236}">
                <a16:creationId xmlns:a16="http://schemas.microsoft.com/office/drawing/2014/main" id="{5C43A764-C01B-4A00-B8F1-F3621C86B0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E8120ECA-949A-420D-A792-BA6EF5B3BA05}"/>
              </a:ext>
            </a:extLst>
          </p:cNvPr>
          <p:cNvSpPr>
            <a:spLocks noGrp="1"/>
          </p:cNvSpPr>
          <p:nvPr>
            <p:ph type="dt" sz="half" idx="10"/>
          </p:nvPr>
        </p:nvSpPr>
        <p:spPr/>
        <p:txBody>
          <a:bodyPr/>
          <a:lstStyle/>
          <a:p>
            <a:fld id="{ACE4B047-A2A0-42E8-B573-DC85A8ABC72E}" type="datetimeFigureOut">
              <a:rPr lang="en-SG" smtClean="0"/>
              <a:t>1/7/24</a:t>
            </a:fld>
            <a:endParaRPr lang="en-SG"/>
          </a:p>
        </p:txBody>
      </p:sp>
      <p:sp>
        <p:nvSpPr>
          <p:cNvPr id="6" name="页脚占位符 5">
            <a:extLst>
              <a:ext uri="{FF2B5EF4-FFF2-40B4-BE49-F238E27FC236}">
                <a16:creationId xmlns:a16="http://schemas.microsoft.com/office/drawing/2014/main" id="{A542402C-22D9-408D-9DE4-A68BF79968F1}"/>
              </a:ext>
            </a:extLst>
          </p:cNvPr>
          <p:cNvSpPr>
            <a:spLocks noGrp="1"/>
          </p:cNvSpPr>
          <p:nvPr>
            <p:ph type="ftr" sz="quarter" idx="11"/>
          </p:nvPr>
        </p:nvSpPr>
        <p:spPr/>
        <p:txBody>
          <a:bodyPr/>
          <a:lstStyle/>
          <a:p>
            <a:endParaRPr lang="en-SG"/>
          </a:p>
        </p:txBody>
      </p:sp>
      <p:sp>
        <p:nvSpPr>
          <p:cNvPr id="7" name="灯片编号占位符 6">
            <a:extLst>
              <a:ext uri="{FF2B5EF4-FFF2-40B4-BE49-F238E27FC236}">
                <a16:creationId xmlns:a16="http://schemas.microsoft.com/office/drawing/2014/main" id="{E35C364E-1887-4710-9E01-956680AC36C3}"/>
              </a:ext>
            </a:extLst>
          </p:cNvPr>
          <p:cNvSpPr>
            <a:spLocks noGrp="1"/>
          </p:cNvSpPr>
          <p:nvPr>
            <p:ph type="sldNum" sz="quarter" idx="12"/>
          </p:nvPr>
        </p:nvSpPr>
        <p:spPr/>
        <p:txBody>
          <a:bodyPr/>
          <a:lstStyle/>
          <a:p>
            <a:fld id="{A178AB0A-7DD3-47BD-A804-C1E68A26EFCA}" type="slidenum">
              <a:rPr lang="en-SG" smtClean="0"/>
              <a:t>‹#›</a:t>
            </a:fld>
            <a:endParaRPr lang="en-SG"/>
          </a:p>
        </p:txBody>
      </p:sp>
    </p:spTree>
    <p:extLst>
      <p:ext uri="{BB962C8B-B14F-4D97-AF65-F5344CB8AC3E}">
        <p14:creationId xmlns:p14="http://schemas.microsoft.com/office/powerpoint/2010/main" val="4148807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9E2C2A80-F15C-4ADA-AC58-D0AF39B4CA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en-SG"/>
          </a:p>
        </p:txBody>
      </p:sp>
      <p:sp>
        <p:nvSpPr>
          <p:cNvPr id="3" name="文本占位符 2">
            <a:extLst>
              <a:ext uri="{FF2B5EF4-FFF2-40B4-BE49-F238E27FC236}">
                <a16:creationId xmlns:a16="http://schemas.microsoft.com/office/drawing/2014/main" id="{8D3720A8-84A2-4A85-96E9-0C1C8EC674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SG"/>
          </a:p>
        </p:txBody>
      </p:sp>
      <p:sp>
        <p:nvSpPr>
          <p:cNvPr id="4" name="日期占位符 3">
            <a:extLst>
              <a:ext uri="{FF2B5EF4-FFF2-40B4-BE49-F238E27FC236}">
                <a16:creationId xmlns:a16="http://schemas.microsoft.com/office/drawing/2014/main" id="{E18DA91E-BE21-4444-A0CC-8BC8B194EF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E4B047-A2A0-42E8-B573-DC85A8ABC72E}" type="datetimeFigureOut">
              <a:rPr lang="en-SG" smtClean="0"/>
              <a:t>1/7/24</a:t>
            </a:fld>
            <a:endParaRPr lang="en-SG"/>
          </a:p>
        </p:txBody>
      </p:sp>
      <p:sp>
        <p:nvSpPr>
          <p:cNvPr id="5" name="页脚占位符 4">
            <a:extLst>
              <a:ext uri="{FF2B5EF4-FFF2-40B4-BE49-F238E27FC236}">
                <a16:creationId xmlns:a16="http://schemas.microsoft.com/office/drawing/2014/main" id="{C71A0AF4-7555-49D9-B350-1BC6EA8C7C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灯片编号占位符 5">
            <a:extLst>
              <a:ext uri="{FF2B5EF4-FFF2-40B4-BE49-F238E27FC236}">
                <a16:creationId xmlns:a16="http://schemas.microsoft.com/office/drawing/2014/main" id="{7BFA6B62-39ED-4870-842D-61B79A05F6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78AB0A-7DD3-47BD-A804-C1E68A26EFCA}" type="slidenum">
              <a:rPr lang="en-SG" smtClean="0"/>
              <a:t>‹#›</a:t>
            </a:fld>
            <a:endParaRPr lang="en-SG"/>
          </a:p>
        </p:txBody>
      </p:sp>
    </p:spTree>
    <p:extLst>
      <p:ext uri="{BB962C8B-B14F-4D97-AF65-F5344CB8AC3E}">
        <p14:creationId xmlns:p14="http://schemas.microsoft.com/office/powerpoint/2010/main" val="20964881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24325B0-328E-EF9B-4334-EF455559CCBC}"/>
              </a:ext>
            </a:extLst>
          </p:cNvPr>
          <p:cNvGraphicFramePr>
            <a:graphicFrameLocks noGrp="1"/>
          </p:cNvGraphicFramePr>
          <p:nvPr>
            <p:extLst>
              <p:ext uri="{D42A27DB-BD31-4B8C-83A1-F6EECF244321}">
                <p14:modId xmlns:p14="http://schemas.microsoft.com/office/powerpoint/2010/main" val="488576014"/>
              </p:ext>
            </p:extLst>
          </p:nvPr>
        </p:nvGraphicFramePr>
        <p:xfrm>
          <a:off x="6611815" y="3382812"/>
          <a:ext cx="3332806" cy="3471637"/>
        </p:xfrm>
        <a:graphic>
          <a:graphicData uri="http://schemas.openxmlformats.org/drawingml/2006/table">
            <a:tbl>
              <a:tblPr firstRow="1" bandRow="1">
                <a:tableStyleId>{6E25E649-3F16-4E02-A733-19D2CDBF48F0}</a:tableStyleId>
              </a:tblPr>
              <a:tblGrid>
                <a:gridCol w="3332806">
                  <a:extLst>
                    <a:ext uri="{9D8B030D-6E8A-4147-A177-3AD203B41FA5}">
                      <a16:colId xmlns:a16="http://schemas.microsoft.com/office/drawing/2014/main" val="329024701"/>
                    </a:ext>
                  </a:extLst>
                </a:gridCol>
              </a:tblGrid>
              <a:tr h="248400">
                <a:tc>
                  <a:txBody>
                    <a:bodyPr/>
                    <a:lstStyle/>
                    <a:p>
                      <a:endParaRPr lang="en-NL" sz="1000" dirty="0">
                        <a:latin typeface="Times New Roman" panose="02020603050405020304" pitchFamily="18" charset="0"/>
                        <a:cs typeface="Times New Roman" panose="02020603050405020304" pitchFamily="18" charset="0"/>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2F5597"/>
                    </a:solidFill>
                  </a:tcPr>
                </a:tc>
                <a:extLst>
                  <a:ext uri="{0D108BD9-81ED-4DB2-BD59-A6C34878D82A}">
                    <a16:rowId xmlns:a16="http://schemas.microsoft.com/office/drawing/2014/main" val="2861025427"/>
                  </a:ext>
                </a:extLst>
              </a:tr>
              <a:tr h="3223237">
                <a:tc>
                  <a:txBody>
                    <a:bodyPr/>
                    <a:lstStyle/>
                    <a:p>
                      <a:pPr>
                        <a:spcBef>
                          <a:spcPts val="600"/>
                        </a:spcBef>
                      </a:pPr>
                      <a:r>
                        <a:rPr lang="en-US" altLang="zh-CN" sz="1000" b="1" dirty="0">
                          <a:solidFill>
                            <a:srgbClr val="000000"/>
                          </a:solidFill>
                          <a:latin typeface="Times New Roman" panose="02020603050405020304" pitchFamily="18" charset="0"/>
                          <a:ea typeface="DengXian" panose="02010600030101010101" pitchFamily="2" charset="-122"/>
                          <a:cs typeface="Times New Roman" panose="02020603050405020304" pitchFamily="18" charset="0"/>
                        </a:rPr>
                        <a:t>Respondents</a:t>
                      </a:r>
                      <a:r>
                        <a:rPr lang="zh-CN" altLang="en-US" sz="1000" b="1" dirty="0">
                          <a:solidFill>
                            <a:srgbClr val="000000"/>
                          </a:solidFill>
                          <a:latin typeface="Times New Roman" panose="02020603050405020304" pitchFamily="18" charset="0"/>
                          <a:ea typeface="DengXian" panose="02010600030101010101" pitchFamily="2" charset="-122"/>
                          <a:cs typeface="Times New Roman" panose="02020603050405020304" pitchFamily="18" charset="0"/>
                        </a:rPr>
                        <a:t> </a:t>
                      </a:r>
                      <a:r>
                        <a:rPr lang="en-US" altLang="zh-CN" sz="1000" b="1" dirty="0">
                          <a:solidFill>
                            <a:srgbClr val="000000"/>
                          </a:solidFill>
                          <a:latin typeface="Times New Roman" panose="02020603050405020304" pitchFamily="18" charset="0"/>
                          <a:ea typeface="DengXian" panose="02010600030101010101" pitchFamily="2" charset="-122"/>
                          <a:cs typeface="Times New Roman" panose="02020603050405020304" pitchFamily="18" charset="0"/>
                        </a:rPr>
                        <a:t>feedback</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kern="1200" dirty="0">
                          <a:solidFill>
                            <a:srgbClr val="000000"/>
                          </a:solidFill>
                          <a:latin typeface="Times New Roman" panose="02020603050405020304" pitchFamily="18" charset="0"/>
                          <a:ea typeface="DengXian" panose="02010600030101010101" pitchFamily="2" charset="-122"/>
                          <a:cs typeface="Times New Roman" panose="02020603050405020304" pitchFamily="18" charset="0"/>
                        </a:rPr>
                        <a:t>On a 5-point Likert scale (strongly agree=1, somewhat agree=2, neutral=3, somewhat disagree=4, and strongly disagree=5), the mean (SD) feedback scores of sTTO for the three questions were 2.01 (1.10) for “easy to understand”, 2.10 (1.07) for “easy to differentiate”, and 2.27 (1.14) for “difficulty to decide”.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kern="1200" dirty="0">
                          <a:solidFill>
                            <a:schemeClr val="dk1"/>
                          </a:solidFill>
                          <a:effectLst/>
                          <a:latin typeface="Times New Roman" panose="02020603050405020304" pitchFamily="18" charset="0"/>
                          <a:ea typeface="+mn-ea"/>
                          <a:cs typeface="Times New Roman" panose="02020603050405020304" pitchFamily="18" charset="0"/>
                        </a:rPr>
                        <a:t>In the study for generating new EQ-5D-5L China value set (unpublished), the mean (SD) feedback scores of cTTO were similar as sTTO for the first two questions which were 2.02 (0.66) and 2.08 (0.70); but higher than sTTO for the third question which was 3.25 (0.96).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NL" sz="1000" kern="1200" dirty="0">
                        <a:solidFill>
                          <a:srgbClr val="000000"/>
                        </a:solidFill>
                        <a:ea typeface="DengXian" panose="02010600030101010101" pitchFamily="2" charset="-122"/>
                        <a:cs typeface="Times New Roman" panose="02020603050405020304" pitchFamily="18" charset="0"/>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0072998"/>
                  </a:ext>
                </a:extLst>
              </a:tr>
            </a:tbl>
          </a:graphicData>
        </a:graphic>
      </p:graphicFrame>
      <p:sp>
        <p:nvSpPr>
          <p:cNvPr id="4" name="文本框 3">
            <a:extLst>
              <a:ext uri="{FF2B5EF4-FFF2-40B4-BE49-F238E27FC236}">
                <a16:creationId xmlns:a16="http://schemas.microsoft.com/office/drawing/2014/main" id="{97BA51CC-F82E-4BD9-A6B4-A864C943EDA3}"/>
              </a:ext>
            </a:extLst>
          </p:cNvPr>
          <p:cNvSpPr txBox="1"/>
          <p:nvPr/>
        </p:nvSpPr>
        <p:spPr>
          <a:xfrm>
            <a:off x="0" y="0"/>
            <a:ext cx="12192000" cy="843308"/>
          </a:xfrm>
          <a:prstGeom prst="rect">
            <a:avLst/>
          </a:prstGeom>
          <a:solidFill>
            <a:schemeClr val="bg1"/>
          </a:solidFill>
          <a:ln>
            <a:noFill/>
          </a:ln>
        </p:spPr>
        <p:txBody>
          <a:bodyPr wrap="square" rtlCol="0">
            <a:spAutoFit/>
          </a:bodyPr>
          <a:lstStyle/>
          <a:p>
            <a:pPr algn="ctr"/>
            <a:r>
              <a:rPr lang="en-US" sz="1400" b="1" dirty="0">
                <a:solidFill>
                  <a:sysClr val="windowText" lastClr="000000"/>
                </a:solidFill>
                <a:latin typeface="Times New Roman" panose="02020603050405020304" pitchFamily="18" charset="0"/>
                <a:ea typeface="Times New Roman" panose="02020603050405020304" pitchFamily="18" charset="0"/>
                <a:cs typeface="Times New Roman" panose="02020603050405020304" pitchFamily="18" charset="0"/>
              </a:rPr>
              <a:t>Exploring self-administered time trade‑off valuation</a:t>
            </a:r>
            <a:r>
              <a:rPr lang="en-NL" sz="1400" b="1" dirty="0">
                <a:solidFill>
                  <a:sysClr val="windowText" lastClr="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400" b="1" kern="0" dirty="0">
                <a:solidFill>
                  <a:sysClr val="windowText" lastClr="000000"/>
                </a:solidFill>
                <a:latin typeface="Times New Roman" panose="02020603050405020304" pitchFamily="18" charset="0"/>
                <a:ea typeface="Times New Roman" panose="02020603050405020304" pitchFamily="18" charset="0"/>
                <a:cs typeface="Times New Roman" panose="02020603050405020304" pitchFamily="18" charset="0"/>
              </a:rPr>
              <a:t>of EQ‑5D‑5L health states: Is it feasible and how is it compared with cTTO?</a:t>
            </a:r>
            <a:endParaRPr lang="en-US" sz="1200" b="1" dirty="0">
              <a:solidFill>
                <a:sysClr val="windowText" lastClr="000000"/>
              </a:solidFill>
              <a:latin typeface="Times New Roman" panose="02020603050405020304" pitchFamily="18" charset="0"/>
              <a:cs typeface="Times New Roman" panose="02020603050405020304" pitchFamily="18" charset="0"/>
            </a:endParaRPr>
          </a:p>
          <a:p>
            <a:pPr algn="ctr">
              <a:lnSpc>
                <a:spcPct val="115000"/>
              </a:lnSpc>
              <a:spcBef>
                <a:spcPts val="600"/>
              </a:spcBef>
            </a:pPr>
            <a:r>
              <a:rPr lang="en-US" sz="1200" dirty="0">
                <a:solidFill>
                  <a:sysClr val="windowText" lastClr="000000"/>
                </a:solidFill>
                <a:latin typeface="Times New Roman" panose="02020603050405020304" pitchFamily="18" charset="0"/>
                <a:cs typeface="Times New Roman" panose="02020603050405020304" pitchFamily="18" charset="0"/>
              </a:rPr>
              <a:t>Xin Zhang,</a:t>
            </a:r>
            <a:r>
              <a:rPr lang="en-US" sz="1200" baseline="30000" dirty="0">
                <a:solidFill>
                  <a:sysClr val="windowText" lastClr="000000"/>
                </a:solidFill>
                <a:latin typeface="Times New Roman" panose="02020603050405020304" pitchFamily="18" charset="0"/>
                <a:cs typeface="Times New Roman" panose="02020603050405020304" pitchFamily="18" charset="0"/>
              </a:rPr>
              <a:t>1</a:t>
            </a:r>
            <a:r>
              <a:rPr lang="en-US" sz="1200" dirty="0">
                <a:solidFill>
                  <a:sysClr val="windowText" lastClr="000000"/>
                </a:solidFill>
                <a:latin typeface="Times New Roman" panose="02020603050405020304" pitchFamily="18" charset="0"/>
                <a:cs typeface="Times New Roman" panose="02020603050405020304" pitchFamily="18" charset="0"/>
              </a:rPr>
              <a:t> </a:t>
            </a:r>
            <a:r>
              <a:rPr lang="en-US" sz="1200" dirty="0" err="1">
                <a:solidFill>
                  <a:sysClr val="windowText" lastClr="000000"/>
                </a:solidFill>
                <a:latin typeface="Times New Roman" panose="02020603050405020304" pitchFamily="18" charset="0"/>
                <a:cs typeface="Times New Roman" panose="02020603050405020304" pitchFamily="18" charset="0"/>
              </a:rPr>
              <a:t>Zhihao</a:t>
            </a:r>
            <a:r>
              <a:rPr lang="en-US" sz="1200" dirty="0">
                <a:solidFill>
                  <a:sysClr val="windowText" lastClr="000000"/>
                </a:solidFill>
                <a:latin typeface="Times New Roman" panose="02020603050405020304" pitchFamily="18" charset="0"/>
                <a:cs typeface="Times New Roman" panose="02020603050405020304" pitchFamily="18" charset="0"/>
              </a:rPr>
              <a:t> Yang,</a:t>
            </a:r>
            <a:r>
              <a:rPr lang="en-US" sz="1200" baseline="30000" dirty="0">
                <a:solidFill>
                  <a:sysClr val="windowText" lastClr="000000"/>
                </a:solidFill>
                <a:latin typeface="Times New Roman" panose="02020603050405020304" pitchFamily="18" charset="0"/>
                <a:cs typeface="Times New Roman" panose="02020603050405020304" pitchFamily="18" charset="0"/>
              </a:rPr>
              <a:t>2</a:t>
            </a:r>
            <a:r>
              <a:rPr lang="en-US" sz="1200" dirty="0">
                <a:solidFill>
                  <a:sysClr val="windowText" lastClr="000000"/>
                </a:solidFill>
                <a:latin typeface="Times New Roman" panose="02020603050405020304" pitchFamily="18" charset="0"/>
                <a:cs typeface="Times New Roman" panose="02020603050405020304" pitchFamily="18" charset="0"/>
              </a:rPr>
              <a:t> Nan Luo</a:t>
            </a:r>
            <a:r>
              <a:rPr lang="en-US" sz="1200" baseline="30000" dirty="0">
                <a:solidFill>
                  <a:sysClr val="windowText" lastClr="000000"/>
                </a:solidFill>
                <a:latin typeface="Times New Roman" panose="02020603050405020304" pitchFamily="18" charset="0"/>
                <a:cs typeface="Times New Roman" panose="02020603050405020304" pitchFamily="18" charset="0"/>
              </a:rPr>
              <a:t>1</a:t>
            </a:r>
            <a:endParaRPr lang="en-NL" sz="1200" baseline="30000" dirty="0">
              <a:latin typeface="Times New Roman" panose="02020603050405020304" pitchFamily="18" charset="0"/>
              <a:cs typeface="Times New Roman" panose="02020603050405020304" pitchFamily="18" charset="0"/>
            </a:endParaRPr>
          </a:p>
          <a:p>
            <a:pPr algn="ctr"/>
            <a:r>
              <a:rPr lang="en-US" sz="1200" baseline="30000" dirty="0">
                <a:latin typeface="Times New Roman" panose="02020603050405020304" pitchFamily="18" charset="0"/>
                <a:cs typeface="Times New Roman" panose="02020603050405020304" pitchFamily="18" charset="0"/>
              </a:rPr>
              <a:t>1</a:t>
            </a:r>
            <a:r>
              <a:rPr lang="en-GB" sz="1200" dirty="0">
                <a:latin typeface="Times New Roman" panose="02020603050405020304" pitchFamily="18" charset="0"/>
                <a:cs typeface="Times New Roman" panose="02020603050405020304" pitchFamily="18" charset="0"/>
              </a:rPr>
              <a:t>National University of Singapore, Singapore; </a:t>
            </a:r>
            <a:r>
              <a:rPr lang="en-US" sz="1200" baseline="30000" dirty="0">
                <a:latin typeface="Times New Roman" panose="02020603050405020304" pitchFamily="18" charset="0"/>
                <a:cs typeface="Times New Roman" panose="02020603050405020304" pitchFamily="18" charset="0"/>
              </a:rPr>
              <a:t>2</a:t>
            </a:r>
            <a:r>
              <a:rPr lang="en-GB" sz="1200" dirty="0">
                <a:latin typeface="Times New Roman" panose="02020603050405020304" pitchFamily="18" charset="0"/>
                <a:cs typeface="Times New Roman" panose="02020603050405020304" pitchFamily="18" charset="0"/>
              </a:rPr>
              <a:t>Guizhou Medical University, China</a:t>
            </a:r>
            <a:r>
              <a:rPr lang="en-NL" sz="1200" dirty="0">
                <a:latin typeface="Times New Roman" panose="02020603050405020304" pitchFamily="18" charset="0"/>
                <a:cs typeface="Times New Roman" panose="02020603050405020304" pitchFamily="18" charset="0"/>
              </a:rPr>
              <a:t> </a:t>
            </a:r>
            <a:endParaRPr lang="en-SG" sz="1200" dirty="0">
              <a:effectLst/>
              <a:latin typeface="Times New Roman" panose="02020603050405020304" pitchFamily="18" charset="0"/>
              <a:ea typeface="等线" panose="02010600030101010101" pitchFamily="2" charset="-122"/>
              <a:cs typeface="Times New Roman" panose="02020603050405020304" pitchFamily="18" charset="0"/>
            </a:endParaRPr>
          </a:p>
          <a:p>
            <a:pPr algn="ctr"/>
            <a:endParaRPr lang="en-SG" sz="400" dirty="0">
              <a:solidFill>
                <a:schemeClr val="bg1"/>
              </a:solidFill>
              <a:effectLst/>
              <a:latin typeface="+mj-lt"/>
              <a:ea typeface="等线" panose="02010600030101010101" pitchFamily="2" charset="-122"/>
              <a:cs typeface="Arial" panose="020B0604020202020204" pitchFamily="34" charset="0"/>
            </a:endParaRPr>
          </a:p>
        </p:txBody>
      </p:sp>
      <p:graphicFrame>
        <p:nvGraphicFramePr>
          <p:cNvPr id="12" name="Table 11">
            <a:extLst>
              <a:ext uri="{FF2B5EF4-FFF2-40B4-BE49-F238E27FC236}">
                <a16:creationId xmlns:a16="http://schemas.microsoft.com/office/drawing/2014/main" id="{980E227C-3DCE-5D23-0D32-80DE81B6073A}"/>
              </a:ext>
            </a:extLst>
          </p:cNvPr>
          <p:cNvGraphicFramePr>
            <a:graphicFrameLocks noGrp="1"/>
          </p:cNvGraphicFramePr>
          <p:nvPr>
            <p:extLst>
              <p:ext uri="{D42A27DB-BD31-4B8C-83A1-F6EECF244321}">
                <p14:modId xmlns:p14="http://schemas.microsoft.com/office/powerpoint/2010/main" val="180183086"/>
              </p:ext>
            </p:extLst>
          </p:nvPr>
        </p:nvGraphicFramePr>
        <p:xfrm>
          <a:off x="-5548" y="3382812"/>
          <a:ext cx="4237579" cy="3453603"/>
        </p:xfrm>
        <a:graphic>
          <a:graphicData uri="http://schemas.openxmlformats.org/drawingml/2006/table">
            <a:tbl>
              <a:tblPr firstRow="1" firstCol="1" bandRow="1">
                <a:tableStyleId>{69012ECD-51FC-41F1-AA8D-1B2483CD663E}</a:tableStyleId>
              </a:tblPr>
              <a:tblGrid>
                <a:gridCol w="2115702">
                  <a:extLst>
                    <a:ext uri="{9D8B030D-6E8A-4147-A177-3AD203B41FA5}">
                      <a16:colId xmlns:a16="http://schemas.microsoft.com/office/drawing/2014/main" val="2801456350"/>
                    </a:ext>
                  </a:extLst>
                </a:gridCol>
                <a:gridCol w="773723">
                  <a:extLst>
                    <a:ext uri="{9D8B030D-6E8A-4147-A177-3AD203B41FA5}">
                      <a16:colId xmlns:a16="http://schemas.microsoft.com/office/drawing/2014/main" val="1471468119"/>
                    </a:ext>
                  </a:extLst>
                </a:gridCol>
                <a:gridCol w="785446">
                  <a:extLst>
                    <a:ext uri="{9D8B030D-6E8A-4147-A177-3AD203B41FA5}">
                      <a16:colId xmlns:a16="http://schemas.microsoft.com/office/drawing/2014/main" val="1073842538"/>
                    </a:ext>
                  </a:extLst>
                </a:gridCol>
                <a:gridCol w="562708">
                  <a:extLst>
                    <a:ext uri="{9D8B030D-6E8A-4147-A177-3AD203B41FA5}">
                      <a16:colId xmlns:a16="http://schemas.microsoft.com/office/drawing/2014/main" val="473933318"/>
                    </a:ext>
                  </a:extLst>
                </a:gridCol>
              </a:tblGrid>
              <a:tr h="248400">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L" sz="1000" b="1" kern="1200" dirty="0">
                          <a:solidFill>
                            <a:schemeClr val="bg1"/>
                          </a:solidFill>
                          <a:latin typeface="Times New Roman" panose="02020603050405020304" pitchFamily="18" charset="0"/>
                          <a:ea typeface="+mn-ea"/>
                          <a:cs typeface="Times New Roman" panose="02020603050405020304" pitchFamily="18" charset="0"/>
                        </a:rPr>
                        <a:t>Results</a:t>
                      </a:r>
                    </a:p>
                  </a:txBody>
                  <a:tcPr marL="68580" marR="68580" marT="0" marB="0"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2F5597"/>
                    </a:solidFill>
                  </a:tcPr>
                </a:tc>
                <a:tc hMerge="1">
                  <a:txBody>
                    <a:bodyPr/>
                    <a:lstStyle/>
                    <a:p>
                      <a:endParaRPr lang="en-NL"/>
                    </a:p>
                  </a:txBody>
                  <a:tcPr/>
                </a:tc>
                <a:tc hMerge="1">
                  <a:txBody>
                    <a:bodyPr/>
                    <a:lstStyle/>
                    <a:p>
                      <a:endParaRPr lang="en-NL"/>
                    </a:p>
                  </a:txBody>
                  <a:tcPr/>
                </a:tc>
                <a:tc hMerge="1">
                  <a:txBody>
                    <a:bodyPr/>
                    <a:lstStyle/>
                    <a:p>
                      <a:endParaRPr lang="en-NL"/>
                    </a:p>
                  </a:txBody>
                  <a:tcPr/>
                </a:tc>
                <a:extLst>
                  <a:ext uri="{0D108BD9-81ED-4DB2-BD59-A6C34878D82A}">
                    <a16:rowId xmlns:a16="http://schemas.microsoft.com/office/drawing/2014/main" val="1935463111"/>
                  </a:ext>
                </a:extLst>
              </a:tr>
              <a:tr h="42930">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NL" sz="100" b="0" dirty="0">
                        <a:solidFill>
                          <a:schemeClr val="tx1"/>
                        </a:solidFill>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miter lim="800000"/>
                    </a:lnB>
                    <a:noFill/>
                  </a:tcPr>
                </a:tc>
                <a:tc hMerge="1">
                  <a:txBody>
                    <a:bodyPr/>
                    <a:lstStyle/>
                    <a:p>
                      <a:endParaRPr lang="en-NL"/>
                    </a:p>
                  </a:txBody>
                  <a:tcPr/>
                </a:tc>
                <a:tc hMerge="1">
                  <a:txBody>
                    <a:bodyPr/>
                    <a:lstStyle/>
                    <a:p>
                      <a:endParaRPr lang="en-NL"/>
                    </a:p>
                  </a:txBody>
                  <a:tcPr/>
                </a:tc>
                <a:tc hMerge="1">
                  <a:txBody>
                    <a:bodyPr/>
                    <a:lstStyle/>
                    <a:p>
                      <a:endParaRPr lang="en-NL"/>
                    </a:p>
                  </a:txBody>
                  <a:tcPr/>
                </a:tc>
                <a:extLst>
                  <a:ext uri="{0D108BD9-81ED-4DB2-BD59-A6C34878D82A}">
                    <a16:rowId xmlns:a16="http://schemas.microsoft.com/office/drawing/2014/main" val="3717025382"/>
                  </a:ext>
                </a:extLst>
              </a:tr>
              <a:tr h="138909">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b="1" dirty="0">
                          <a:solidFill>
                            <a:schemeClr val="tx1"/>
                          </a:solidFill>
                          <a:latin typeface="Times New Roman" panose="02020603050405020304" pitchFamily="18" charset="0"/>
                          <a:cs typeface="Times New Roman" panose="02020603050405020304" pitchFamily="18" charset="0"/>
                        </a:rPr>
                        <a:t>Table</a:t>
                      </a:r>
                      <a:r>
                        <a:rPr lang="zh-CN" altLang="en-US" sz="900" b="1" dirty="0">
                          <a:solidFill>
                            <a:schemeClr val="tx1"/>
                          </a:solidFill>
                          <a:latin typeface="Times New Roman" panose="02020603050405020304" pitchFamily="18" charset="0"/>
                          <a:cs typeface="Times New Roman" panose="02020603050405020304" pitchFamily="18" charset="0"/>
                        </a:rPr>
                        <a:t> </a:t>
                      </a:r>
                      <a:r>
                        <a:rPr lang="en-US" altLang="zh-CN" sz="900" b="1" dirty="0">
                          <a:solidFill>
                            <a:schemeClr val="tx1"/>
                          </a:solidFill>
                          <a:latin typeface="Times New Roman" panose="02020603050405020304" pitchFamily="18" charset="0"/>
                          <a:cs typeface="Times New Roman" panose="02020603050405020304" pitchFamily="18" charset="0"/>
                        </a:rPr>
                        <a:t>1</a:t>
                      </a:r>
                      <a:r>
                        <a:rPr lang="zh-CN" altLang="en-US" sz="900" b="1" dirty="0">
                          <a:solidFill>
                            <a:schemeClr val="tx1"/>
                          </a:solidFill>
                          <a:latin typeface="Times New Roman" panose="02020603050405020304" pitchFamily="18" charset="0"/>
                          <a:cs typeface="Times New Roman" panose="02020603050405020304" pitchFamily="18" charset="0"/>
                        </a:rPr>
                        <a:t> </a:t>
                      </a:r>
                      <a:r>
                        <a:rPr lang="en-GB" sz="900" b="0" kern="0" dirty="0">
                          <a:solidFill>
                            <a:schemeClr val="tx1"/>
                          </a:solidFill>
                          <a:effectLst/>
                          <a:latin typeface="Times New Roman" panose="02020603050405020304" pitchFamily="18" charset="0"/>
                          <a:cs typeface="Times New Roman" panose="02020603050405020304" pitchFamily="18" charset="0"/>
                        </a:rPr>
                        <a:t>Administration burden, logical inconsistency, and value distribution</a:t>
                      </a:r>
                      <a:endParaRPr lang="en-NL" sz="900" b="0" dirty="0">
                        <a:solidFill>
                          <a:schemeClr val="tx1"/>
                        </a:solidFill>
                        <a:latin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miter lim="800000"/>
                    </a:lnB>
                    <a:lnTlToBr w="12700" cmpd="sng">
                      <a:noFill/>
                      <a:prstDash val="solid"/>
                    </a:lnTlToBr>
                    <a:lnBlToTr w="12700" cmpd="sng">
                      <a:noFill/>
                      <a:prstDash val="solid"/>
                    </a:lnBlToTr>
                    <a:noFill/>
                  </a:tcPr>
                </a:tc>
                <a:tc hMerge="1">
                  <a:txBody>
                    <a:bodyPr/>
                    <a:lstStyle/>
                    <a:p>
                      <a:pPr algn="ctr"/>
                      <a:endParaRPr lang="en-NL" sz="800" b="1" kern="100" dirty="0">
                        <a:effectLst/>
                        <a:latin typeface="Times New Roman" panose="02020603050405020304" pitchFamily="18" charset="0"/>
                        <a:ea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NL" sz="800" b="1" kern="100" dirty="0">
                        <a:effectLst/>
                        <a:latin typeface="Times New Roman" panose="02020603050405020304" pitchFamily="18" charset="0"/>
                        <a:ea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NL" sz="800" b="1" kern="100" dirty="0">
                        <a:effectLst/>
                        <a:latin typeface="Times New Roman" panose="02020603050405020304" pitchFamily="18" charset="0"/>
                        <a:ea typeface="Times New Roman" panose="02020603050405020304" pitchFamily="18" charset="0"/>
                      </a:endParaRPr>
                    </a:p>
                  </a:txBody>
                  <a:tcPr marL="68580" marR="68580" marT="0" marB="0" anchor="ct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2889424"/>
                  </a:ext>
                </a:extLst>
              </a:tr>
              <a:tr h="25724">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NL" sz="100" b="0" dirty="0">
                        <a:solidFill>
                          <a:schemeClr val="tx1"/>
                        </a:solidFill>
                        <a:latin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miter lim="800000"/>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NL"/>
                    </a:p>
                  </a:txBody>
                  <a:tcPr/>
                </a:tc>
                <a:tc hMerge="1">
                  <a:txBody>
                    <a:bodyPr/>
                    <a:lstStyle/>
                    <a:p>
                      <a:endParaRPr lang="en-NL"/>
                    </a:p>
                  </a:txBody>
                  <a:tcPr/>
                </a:tc>
                <a:tc hMerge="1">
                  <a:txBody>
                    <a:bodyPr/>
                    <a:lstStyle/>
                    <a:p>
                      <a:endParaRPr lang="en-NL"/>
                    </a:p>
                  </a:txBody>
                  <a:tcPr/>
                </a:tc>
                <a:extLst>
                  <a:ext uri="{0D108BD9-81ED-4DB2-BD59-A6C34878D82A}">
                    <a16:rowId xmlns:a16="http://schemas.microsoft.com/office/drawing/2014/main" val="3290640193"/>
                  </a:ext>
                </a:extLst>
              </a:tr>
              <a:tr h="146960">
                <a:tc>
                  <a:txBody>
                    <a:bodyPr/>
                    <a:lstStyle/>
                    <a:p>
                      <a:r>
                        <a:rPr lang="en-GB" sz="800" b="1" kern="100" dirty="0">
                          <a:effectLst/>
                          <a:latin typeface="Times New Roman" panose="02020603050405020304" pitchFamily="18" charset="0"/>
                          <a:cs typeface="Times New Roman" panose="02020603050405020304" pitchFamily="18" charset="0"/>
                        </a:rPr>
                        <a:t>TTO performance measure</a:t>
                      </a:r>
                    </a:p>
                  </a:txBody>
                  <a:tcPr marL="68580" marR="68580" marT="0" marB="0" anchor="ctr">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800" b="1" kern="100" dirty="0">
                          <a:effectLst/>
                          <a:latin typeface="Times New Roman" panose="02020603050405020304" pitchFamily="18" charset="0"/>
                          <a:cs typeface="Times New Roman" panose="02020603050405020304" pitchFamily="18" charset="0"/>
                        </a:rPr>
                        <a:t>sTTO (N=181)</a:t>
                      </a:r>
                      <a:endParaRPr lang="en-NL" sz="800" b="1"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800" b="1" kern="100" dirty="0">
                          <a:effectLst/>
                          <a:latin typeface="Times New Roman" panose="02020603050405020304" pitchFamily="18" charset="0"/>
                          <a:cs typeface="Times New Roman" panose="02020603050405020304" pitchFamily="18" charset="0"/>
                        </a:rPr>
                        <a:t>cTTO (N=143)</a:t>
                      </a:r>
                      <a:endParaRPr lang="en-NL" sz="800" b="1"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800" b="1" kern="100" dirty="0">
                          <a:effectLst/>
                          <a:latin typeface="Times New Roman" panose="02020603050405020304" pitchFamily="18" charset="0"/>
                          <a:cs typeface="Times New Roman" panose="02020603050405020304" pitchFamily="18" charset="0"/>
                        </a:rPr>
                        <a:t>P value</a:t>
                      </a:r>
                      <a:endParaRPr lang="en-NL" sz="800" b="1"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47702692"/>
                  </a:ext>
                </a:extLst>
              </a:tr>
              <a:tr h="123474">
                <a:tc>
                  <a:txBody>
                    <a:bodyPr/>
                    <a:lstStyle/>
                    <a:p>
                      <a:r>
                        <a:rPr lang="en-GB" sz="800" b="1" kern="100" dirty="0">
                          <a:effectLst/>
                          <a:latin typeface="Times New Roman" panose="02020603050405020304" pitchFamily="18" charset="0"/>
                          <a:cs typeface="Times New Roman" panose="02020603050405020304" pitchFamily="18" charset="0"/>
                        </a:rPr>
                        <a:t>Administration burden</a:t>
                      </a:r>
                      <a:endParaRPr lang="en-NL" sz="800" b="1"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6350" cap="flat" cmpd="sng" algn="ctr">
                      <a:noFill/>
                      <a:prstDash val="solid"/>
                      <a:miter lim="800000"/>
                    </a:lnB>
                    <a:lnTlToBr w="12700" cmpd="sng">
                      <a:noFill/>
                      <a:prstDash val="solid"/>
                    </a:lnTlToBr>
                    <a:lnBlToTr w="12700" cmpd="sng">
                      <a:noFill/>
                      <a:prstDash val="solid"/>
                    </a:lnBlToTr>
                  </a:tcPr>
                </a:tc>
                <a:tc>
                  <a:txBody>
                    <a:bodyPr/>
                    <a:lstStyle/>
                    <a:p>
                      <a:pPr algn="ctr"/>
                      <a:r>
                        <a:rPr lang="en-GB" sz="800" kern="100" dirty="0">
                          <a:effectLst/>
                          <a:latin typeface="Times New Roman" panose="02020603050405020304" pitchFamily="18" charset="0"/>
                          <a:cs typeface="Times New Roman" panose="02020603050405020304" pitchFamily="18" charset="0"/>
                        </a:rPr>
                        <a:t> </a:t>
                      </a:r>
                      <a:endParaRPr lang="en-NL"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6350" cap="flat" cmpd="sng" algn="ctr">
                      <a:noFill/>
                      <a:prstDash val="solid"/>
                      <a:miter lim="800000"/>
                    </a:lnB>
                    <a:lnTlToBr w="12700" cmpd="sng">
                      <a:noFill/>
                      <a:prstDash val="solid"/>
                    </a:lnTlToBr>
                    <a:lnBlToTr w="12700" cmpd="sng">
                      <a:noFill/>
                      <a:prstDash val="solid"/>
                    </a:lnBlToTr>
                  </a:tcPr>
                </a:tc>
                <a:tc>
                  <a:txBody>
                    <a:bodyPr/>
                    <a:lstStyle/>
                    <a:p>
                      <a:pPr algn="ctr"/>
                      <a:r>
                        <a:rPr lang="en-GB" sz="800" kern="100" dirty="0">
                          <a:effectLst/>
                          <a:latin typeface="Times New Roman" panose="02020603050405020304" pitchFamily="18" charset="0"/>
                          <a:cs typeface="Times New Roman" panose="02020603050405020304" pitchFamily="18" charset="0"/>
                        </a:rPr>
                        <a:t> </a:t>
                      </a:r>
                      <a:endParaRPr lang="en-NL"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6350" cap="flat" cmpd="sng" algn="ctr">
                      <a:noFill/>
                      <a:prstDash val="solid"/>
                      <a:miter lim="800000"/>
                    </a:lnB>
                    <a:lnTlToBr w="12700" cmpd="sng">
                      <a:noFill/>
                      <a:prstDash val="solid"/>
                    </a:lnTlToBr>
                    <a:lnBlToTr w="12700" cmpd="sng">
                      <a:noFill/>
                      <a:prstDash val="solid"/>
                    </a:lnBlToTr>
                  </a:tcPr>
                </a:tc>
                <a:tc>
                  <a:txBody>
                    <a:bodyPr/>
                    <a:lstStyle/>
                    <a:p>
                      <a:pPr algn="ctr"/>
                      <a:r>
                        <a:rPr lang="en-GB" sz="800" kern="100" dirty="0">
                          <a:effectLst/>
                          <a:latin typeface="Times New Roman" panose="02020603050405020304" pitchFamily="18" charset="0"/>
                          <a:cs typeface="Times New Roman" panose="02020603050405020304" pitchFamily="18" charset="0"/>
                        </a:rPr>
                        <a:t> </a:t>
                      </a:r>
                      <a:endParaRPr lang="en-NL"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05068356"/>
                  </a:ext>
                </a:extLst>
              </a:tr>
              <a:tr h="123474">
                <a:tc>
                  <a:txBody>
                    <a:bodyPr/>
                    <a:lstStyle/>
                    <a:p>
                      <a:r>
                        <a:rPr lang="en-GB" sz="800" b="0" kern="100" dirty="0">
                          <a:effectLst/>
                          <a:latin typeface="Times New Roman" panose="02020603050405020304" pitchFamily="18" charset="0"/>
                          <a:cs typeface="Times New Roman" panose="02020603050405020304" pitchFamily="18" charset="0"/>
                        </a:rPr>
                        <a:t>Real task time (minutes) (Mean, SD)</a:t>
                      </a:r>
                      <a:endParaRPr lang="en-NL" sz="800" b="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r"/>
                      <a:r>
                        <a:rPr lang="en-GB" sz="800" kern="100" dirty="0">
                          <a:effectLst/>
                          <a:latin typeface="Times New Roman" panose="02020603050405020304" pitchFamily="18" charset="0"/>
                          <a:cs typeface="Times New Roman" panose="02020603050405020304" pitchFamily="18" charset="0"/>
                        </a:rPr>
                        <a:t>5.18, 4.81</a:t>
                      </a:r>
                      <a:endParaRPr lang="en-NL"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r"/>
                      <a:r>
                        <a:rPr lang="en-GB" sz="800" kern="100">
                          <a:effectLst/>
                          <a:latin typeface="Times New Roman" panose="02020603050405020304" pitchFamily="18" charset="0"/>
                          <a:cs typeface="Times New Roman" panose="02020603050405020304" pitchFamily="18" charset="0"/>
                        </a:rPr>
                        <a:t>31.11, 9.87</a:t>
                      </a:r>
                      <a:endParaRPr lang="en-NL" sz="8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r"/>
                      <a:r>
                        <a:rPr lang="en-GB" sz="800" kern="100" dirty="0">
                          <a:effectLst/>
                          <a:latin typeface="Times New Roman" panose="02020603050405020304" pitchFamily="18" charset="0"/>
                          <a:cs typeface="Times New Roman" panose="02020603050405020304" pitchFamily="18" charset="0"/>
                        </a:rPr>
                        <a:t>&lt;0.001</a:t>
                      </a:r>
                      <a:endParaRPr lang="en-NL"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396322"/>
                  </a:ext>
                </a:extLst>
              </a:tr>
              <a:tr h="123474">
                <a:tc>
                  <a:txBody>
                    <a:bodyPr/>
                    <a:lstStyle/>
                    <a:p>
                      <a:r>
                        <a:rPr lang="en-GB" sz="800" b="0" kern="100" dirty="0">
                          <a:effectLst/>
                          <a:latin typeface="Times New Roman" panose="02020603050405020304" pitchFamily="18" charset="0"/>
                          <a:cs typeface="Times New Roman" panose="02020603050405020304" pitchFamily="18" charset="0"/>
                        </a:rPr>
                        <a:t>Time completing a single TTO task, (Mean, SD)</a:t>
                      </a:r>
                      <a:endParaRPr lang="en-NL" sz="800" b="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r"/>
                      <a:r>
                        <a:rPr lang="en-GB" sz="800" kern="100" dirty="0">
                          <a:effectLst/>
                          <a:latin typeface="Times New Roman" panose="02020603050405020304" pitchFamily="18" charset="0"/>
                          <a:cs typeface="Times New Roman" panose="02020603050405020304" pitchFamily="18" charset="0"/>
                        </a:rPr>
                        <a:t>0.47, 0.44</a:t>
                      </a:r>
                      <a:endParaRPr lang="en-NL"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r"/>
                      <a:r>
                        <a:rPr lang="en-GB" sz="800" kern="100" dirty="0">
                          <a:effectLst/>
                          <a:latin typeface="Times New Roman" panose="02020603050405020304" pitchFamily="18" charset="0"/>
                          <a:cs typeface="Times New Roman" panose="02020603050405020304" pitchFamily="18" charset="0"/>
                        </a:rPr>
                        <a:t>2.01, 0.63</a:t>
                      </a:r>
                      <a:endParaRPr lang="en-NL"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r"/>
                      <a:r>
                        <a:rPr lang="en-GB" sz="800" kern="100" dirty="0">
                          <a:effectLst/>
                          <a:latin typeface="Times New Roman" panose="02020603050405020304" pitchFamily="18" charset="0"/>
                          <a:cs typeface="Times New Roman" panose="02020603050405020304" pitchFamily="18" charset="0"/>
                        </a:rPr>
                        <a:t>&lt;0.001</a:t>
                      </a:r>
                      <a:endParaRPr lang="en-NL"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75085391"/>
                  </a:ext>
                </a:extLst>
              </a:tr>
              <a:tr h="123474">
                <a:tc>
                  <a:txBody>
                    <a:bodyPr/>
                    <a:lstStyle/>
                    <a:p>
                      <a:r>
                        <a:rPr lang="en-GB" sz="800" b="1" kern="100" dirty="0">
                          <a:effectLst/>
                          <a:latin typeface="Times New Roman" panose="02020603050405020304" pitchFamily="18" charset="0"/>
                          <a:cs typeface="Times New Roman" panose="02020603050405020304" pitchFamily="18" charset="0"/>
                        </a:rPr>
                        <a:t>Logical </a:t>
                      </a:r>
                      <a:r>
                        <a:rPr lang="en-GB" sz="800" b="1" kern="100" dirty="0" err="1">
                          <a:effectLst/>
                          <a:latin typeface="Times New Roman" panose="02020603050405020304" pitchFamily="18" charset="0"/>
                          <a:cs typeface="Times New Roman" panose="02020603050405020304" pitchFamily="18" charset="0"/>
                        </a:rPr>
                        <a:t>inconsistency</a:t>
                      </a:r>
                      <a:r>
                        <a:rPr lang="en-GB" sz="800" b="1" kern="100" baseline="30000" dirty="0" err="1">
                          <a:effectLst/>
                          <a:latin typeface="Times New Roman" panose="02020603050405020304" pitchFamily="18" charset="0"/>
                          <a:cs typeface="Times New Roman" panose="02020603050405020304" pitchFamily="18" charset="0"/>
                        </a:rPr>
                        <a:t>a</a:t>
                      </a:r>
                      <a:endParaRPr lang="en-NL" sz="800" b="1"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r"/>
                      <a:r>
                        <a:rPr lang="en-GB" sz="800" kern="100" dirty="0">
                          <a:effectLst/>
                          <a:latin typeface="Times New Roman" panose="02020603050405020304" pitchFamily="18" charset="0"/>
                          <a:cs typeface="Times New Roman" panose="02020603050405020304" pitchFamily="18" charset="0"/>
                        </a:rPr>
                        <a:t> </a:t>
                      </a:r>
                      <a:endParaRPr lang="en-NL"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r"/>
                      <a:r>
                        <a:rPr lang="en-GB" sz="800" kern="100" dirty="0">
                          <a:effectLst/>
                          <a:latin typeface="Times New Roman" panose="02020603050405020304" pitchFamily="18" charset="0"/>
                          <a:cs typeface="Times New Roman" panose="02020603050405020304" pitchFamily="18" charset="0"/>
                        </a:rPr>
                        <a:t> </a:t>
                      </a:r>
                      <a:endParaRPr lang="en-NL"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r"/>
                      <a:r>
                        <a:rPr lang="en-GB" sz="800" kern="100" dirty="0">
                          <a:effectLst/>
                          <a:latin typeface="Times New Roman" panose="02020603050405020304" pitchFamily="18" charset="0"/>
                          <a:cs typeface="Times New Roman" panose="02020603050405020304" pitchFamily="18" charset="0"/>
                        </a:rPr>
                        <a:t> </a:t>
                      </a:r>
                      <a:endParaRPr lang="en-NL"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62934668"/>
                  </a:ext>
                </a:extLst>
              </a:tr>
              <a:tr h="123474">
                <a:tc>
                  <a:txBody>
                    <a:bodyPr/>
                    <a:lstStyle/>
                    <a:p>
                      <a:r>
                        <a:rPr lang="en-GB" sz="800" b="0" kern="100" dirty="0">
                          <a:effectLst/>
                          <a:latin typeface="Times New Roman" panose="02020603050405020304" pitchFamily="18" charset="0"/>
                          <a:cs typeface="Times New Roman" panose="02020603050405020304" pitchFamily="18" charset="0"/>
                        </a:rPr>
                        <a:t>Respondents made any inconsistent valuation </a:t>
                      </a:r>
                    </a:p>
                    <a:p>
                      <a:r>
                        <a:rPr lang="en-GB" sz="800" b="0" kern="100" dirty="0">
                          <a:effectLst/>
                          <a:latin typeface="Times New Roman" panose="02020603050405020304" pitchFamily="18" charset="0"/>
                          <a:cs typeface="Times New Roman" panose="02020603050405020304" pitchFamily="18" charset="0"/>
                        </a:rPr>
                        <a:t>(&gt; 0), (N, %)</a:t>
                      </a:r>
                      <a:endParaRPr lang="en-NL" sz="800" b="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r"/>
                      <a:r>
                        <a:rPr lang="en-GB" sz="800" kern="100" dirty="0">
                          <a:effectLst/>
                          <a:latin typeface="Times New Roman" panose="02020603050405020304" pitchFamily="18" charset="0"/>
                          <a:cs typeface="Times New Roman" panose="02020603050405020304" pitchFamily="18" charset="0"/>
                        </a:rPr>
                        <a:t>141, 78.90</a:t>
                      </a:r>
                      <a:endParaRPr lang="en-NL"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r"/>
                      <a:r>
                        <a:rPr lang="en-GB" sz="800" kern="100" dirty="0">
                          <a:effectLst/>
                          <a:latin typeface="Times New Roman" panose="02020603050405020304" pitchFamily="18" charset="0"/>
                          <a:cs typeface="Times New Roman" panose="02020603050405020304" pitchFamily="18" charset="0"/>
                        </a:rPr>
                        <a:t>20, 13.99</a:t>
                      </a:r>
                      <a:endParaRPr lang="en-NL"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r"/>
                      <a:r>
                        <a:rPr lang="en-GB" sz="800" kern="100" dirty="0">
                          <a:effectLst/>
                          <a:latin typeface="Times New Roman" panose="02020603050405020304" pitchFamily="18" charset="0"/>
                          <a:cs typeface="Times New Roman" panose="02020603050405020304" pitchFamily="18" charset="0"/>
                        </a:rPr>
                        <a:t>&lt;0.001</a:t>
                      </a:r>
                      <a:endParaRPr lang="en-NL"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16289946"/>
                  </a:ext>
                </a:extLst>
              </a:tr>
              <a:tr h="246949">
                <a:tc>
                  <a:txBody>
                    <a:bodyPr/>
                    <a:lstStyle/>
                    <a:p>
                      <a:r>
                        <a:rPr lang="en-GB" sz="800" b="0" kern="100" dirty="0">
                          <a:effectLst/>
                          <a:latin typeface="Times New Roman" panose="02020603050405020304" pitchFamily="18" charset="0"/>
                          <a:cs typeface="Times New Roman" panose="02020603050405020304" pitchFamily="18" charset="0"/>
                        </a:rPr>
                        <a:t>Respondents made severe inconsistent valuation (&gt; 0.5), (N, %)</a:t>
                      </a:r>
                      <a:endParaRPr lang="en-NL" sz="800" b="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r"/>
                      <a:r>
                        <a:rPr lang="en-GB" sz="800" kern="100" dirty="0">
                          <a:effectLst/>
                          <a:latin typeface="Times New Roman" panose="02020603050405020304" pitchFamily="18" charset="0"/>
                          <a:cs typeface="Times New Roman" panose="02020603050405020304" pitchFamily="18" charset="0"/>
                        </a:rPr>
                        <a:t>93, 51.38</a:t>
                      </a:r>
                      <a:endParaRPr lang="en-NL"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r"/>
                      <a:r>
                        <a:rPr lang="en-GB" sz="800" kern="100" dirty="0">
                          <a:effectLst/>
                          <a:latin typeface="Times New Roman" panose="02020603050405020304" pitchFamily="18" charset="0"/>
                          <a:cs typeface="Times New Roman" panose="02020603050405020304" pitchFamily="18" charset="0"/>
                        </a:rPr>
                        <a:t>2, 1.40</a:t>
                      </a:r>
                      <a:endParaRPr lang="en-NL"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r"/>
                      <a:r>
                        <a:rPr lang="en-GB" sz="800" kern="100" dirty="0">
                          <a:effectLst/>
                          <a:latin typeface="Times New Roman" panose="02020603050405020304" pitchFamily="18" charset="0"/>
                          <a:cs typeface="Times New Roman" panose="02020603050405020304" pitchFamily="18" charset="0"/>
                        </a:rPr>
                        <a:t>&lt;0.001</a:t>
                      </a:r>
                      <a:endParaRPr lang="en-NL"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93739222"/>
                  </a:ext>
                </a:extLst>
              </a:tr>
              <a:tr h="123474">
                <a:tc>
                  <a:txBody>
                    <a:bodyPr/>
                    <a:lstStyle/>
                    <a:p>
                      <a:r>
                        <a:rPr lang="en-GB" sz="800" b="1" kern="100" dirty="0">
                          <a:effectLst/>
                          <a:latin typeface="Times New Roman" panose="02020603050405020304" pitchFamily="18" charset="0"/>
                          <a:cs typeface="Times New Roman" panose="02020603050405020304" pitchFamily="18" charset="0"/>
                        </a:rPr>
                        <a:t>Value distribution</a:t>
                      </a:r>
                      <a:endParaRPr lang="en-NL" sz="800" b="1"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r"/>
                      <a:r>
                        <a:rPr lang="en-GB" sz="800" kern="100" dirty="0">
                          <a:effectLst/>
                          <a:latin typeface="Times New Roman" panose="02020603050405020304" pitchFamily="18" charset="0"/>
                          <a:cs typeface="Times New Roman" panose="02020603050405020304" pitchFamily="18" charset="0"/>
                        </a:rPr>
                        <a:t> </a:t>
                      </a:r>
                      <a:endParaRPr lang="en-NL"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r"/>
                      <a:r>
                        <a:rPr lang="en-GB" sz="800" kern="100" dirty="0">
                          <a:effectLst/>
                          <a:latin typeface="Times New Roman" panose="02020603050405020304" pitchFamily="18" charset="0"/>
                          <a:cs typeface="Times New Roman" panose="02020603050405020304" pitchFamily="18" charset="0"/>
                        </a:rPr>
                        <a:t> </a:t>
                      </a:r>
                      <a:endParaRPr lang="en-NL"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r"/>
                      <a:r>
                        <a:rPr lang="en-GB" sz="800" kern="100" dirty="0">
                          <a:effectLst/>
                          <a:latin typeface="Times New Roman" panose="02020603050405020304" pitchFamily="18" charset="0"/>
                          <a:cs typeface="Times New Roman" panose="02020603050405020304" pitchFamily="18" charset="0"/>
                        </a:rPr>
                        <a:t> </a:t>
                      </a:r>
                      <a:endParaRPr lang="en-NL"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50925908"/>
                  </a:ext>
                </a:extLst>
              </a:tr>
              <a:tr h="123474">
                <a:tc>
                  <a:txBody>
                    <a:bodyPr/>
                    <a:lstStyle/>
                    <a:p>
                      <a:r>
                        <a:rPr lang="en-GB" sz="800" b="0" kern="100" dirty="0">
                          <a:effectLst/>
                          <a:latin typeface="Times New Roman" panose="02020603050405020304" pitchFamily="18" charset="0"/>
                          <a:cs typeface="Times New Roman" panose="02020603050405020304" pitchFamily="18" charset="0"/>
                        </a:rPr>
                        <a:t>Mean observed value, (Mean, SD)</a:t>
                      </a:r>
                      <a:endParaRPr lang="en-NL" sz="800" b="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r"/>
                      <a:r>
                        <a:rPr lang="en-GB" sz="800" kern="100" dirty="0">
                          <a:effectLst/>
                          <a:latin typeface="Times New Roman" panose="02020603050405020304" pitchFamily="18" charset="0"/>
                          <a:cs typeface="Times New Roman" panose="02020603050405020304" pitchFamily="18" charset="0"/>
                        </a:rPr>
                        <a:t>0.293, 0.613</a:t>
                      </a:r>
                      <a:endParaRPr lang="en-NL"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r"/>
                      <a:r>
                        <a:rPr lang="en-GB" sz="800" kern="100" dirty="0">
                          <a:effectLst/>
                          <a:latin typeface="Times New Roman" panose="02020603050405020304" pitchFamily="18" charset="0"/>
                          <a:cs typeface="Times New Roman" panose="02020603050405020304" pitchFamily="18" charset="0"/>
                        </a:rPr>
                        <a:t>0.256, 0.550</a:t>
                      </a:r>
                      <a:endParaRPr lang="en-NL"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r"/>
                      <a:r>
                        <a:rPr lang="en-GB" sz="800" kern="100" dirty="0">
                          <a:effectLst/>
                          <a:latin typeface="Times New Roman" panose="02020603050405020304" pitchFamily="18" charset="0"/>
                          <a:cs typeface="Times New Roman" panose="02020603050405020304" pitchFamily="18" charset="0"/>
                        </a:rPr>
                        <a:t>0.042</a:t>
                      </a:r>
                      <a:endParaRPr lang="en-NL"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44795594"/>
                  </a:ext>
                </a:extLst>
              </a:tr>
              <a:tr h="85908">
                <a:tc>
                  <a:txBody>
                    <a:bodyPr/>
                    <a:lstStyle/>
                    <a:p>
                      <a:r>
                        <a:rPr lang="en-GB" sz="800" b="0" kern="100" dirty="0">
                          <a:effectLst/>
                          <a:latin typeface="Times New Roman" panose="02020603050405020304" pitchFamily="18" charset="0"/>
                          <a:cs typeface="Times New Roman" panose="02020603050405020304" pitchFamily="18" charset="0"/>
                        </a:rPr>
                        <a:t>Percentage of negative value, (N, %)</a:t>
                      </a:r>
                      <a:endParaRPr lang="en-NL" sz="800" b="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r"/>
                      <a:r>
                        <a:rPr lang="en-GB" sz="800" kern="100" dirty="0">
                          <a:effectLst/>
                          <a:latin typeface="Times New Roman" panose="02020603050405020304" pitchFamily="18" charset="0"/>
                          <a:cs typeface="Times New Roman" panose="02020603050405020304" pitchFamily="18" charset="0"/>
                        </a:rPr>
                        <a:t>397, 19.94</a:t>
                      </a:r>
                      <a:endParaRPr lang="en-NL"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r"/>
                      <a:r>
                        <a:rPr lang="en-GB" sz="800" kern="100" dirty="0">
                          <a:effectLst/>
                          <a:latin typeface="Times New Roman" panose="02020603050405020304" pitchFamily="18" charset="0"/>
                          <a:cs typeface="Times New Roman" panose="02020603050405020304" pitchFamily="18" charset="0"/>
                        </a:rPr>
                        <a:t>576, 26.00</a:t>
                      </a:r>
                      <a:endParaRPr lang="en-NL"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r"/>
                      <a:r>
                        <a:rPr lang="en-GB" sz="800" kern="100" dirty="0">
                          <a:effectLst/>
                          <a:latin typeface="Times New Roman" panose="02020603050405020304" pitchFamily="18" charset="0"/>
                          <a:cs typeface="Times New Roman" panose="02020603050405020304" pitchFamily="18" charset="0"/>
                        </a:rPr>
                        <a:t>&lt;0.001</a:t>
                      </a:r>
                      <a:endParaRPr lang="en-NL"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43175444"/>
                  </a:ext>
                </a:extLst>
              </a:tr>
              <a:tr h="246949">
                <a:tc>
                  <a:txBody>
                    <a:bodyPr/>
                    <a:lstStyle/>
                    <a:p>
                      <a:r>
                        <a:rPr lang="en-GB" sz="800" b="0" kern="100" dirty="0">
                          <a:effectLst/>
                          <a:latin typeface="Times New Roman" panose="02020603050405020304" pitchFamily="18" charset="0"/>
                          <a:cs typeface="Times New Roman" panose="02020603050405020304" pitchFamily="18" charset="0"/>
                        </a:rPr>
                        <a:t>Mean number of unique values provided by respondent, (Mean, SD)</a:t>
                      </a:r>
                      <a:endParaRPr lang="en-NL" sz="800" b="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r"/>
                      <a:r>
                        <a:rPr lang="en-GB" sz="800" kern="100" dirty="0">
                          <a:effectLst/>
                          <a:latin typeface="Times New Roman" panose="02020603050405020304" pitchFamily="18" charset="0"/>
                          <a:cs typeface="Times New Roman" panose="02020603050405020304" pitchFamily="18" charset="0"/>
                        </a:rPr>
                        <a:t>5.89, 2.11</a:t>
                      </a:r>
                      <a:endParaRPr lang="en-NL"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r"/>
                      <a:r>
                        <a:rPr lang="en-GB" sz="800" kern="100" dirty="0">
                          <a:effectLst/>
                          <a:latin typeface="Times New Roman" panose="02020603050405020304" pitchFamily="18" charset="0"/>
                          <a:cs typeface="Times New Roman" panose="02020603050405020304" pitchFamily="18" charset="0"/>
                        </a:rPr>
                        <a:t>12.06, 2.35</a:t>
                      </a:r>
                      <a:endParaRPr lang="en-NL"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r"/>
                      <a:r>
                        <a:rPr lang="en-GB" sz="800" kern="100" dirty="0">
                          <a:effectLst/>
                          <a:latin typeface="Times New Roman" panose="02020603050405020304" pitchFamily="18" charset="0"/>
                          <a:cs typeface="Times New Roman" panose="02020603050405020304" pitchFamily="18" charset="0"/>
                        </a:rPr>
                        <a:t>&lt;0.001</a:t>
                      </a:r>
                      <a:endParaRPr lang="en-NL"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07325594"/>
                  </a:ext>
                </a:extLst>
              </a:tr>
              <a:tr h="370423">
                <a:tc>
                  <a:txBody>
                    <a:bodyPr/>
                    <a:lstStyle/>
                    <a:p>
                      <a:r>
                        <a:rPr lang="en-GB" sz="800" b="0" kern="100" dirty="0" err="1">
                          <a:effectLst/>
                          <a:latin typeface="Times New Roman" panose="02020603050405020304" pitchFamily="18" charset="0"/>
                          <a:cs typeface="Times New Roman" panose="02020603050405020304" pitchFamily="18" charset="0"/>
                        </a:rPr>
                        <a:t>Deviation</a:t>
                      </a:r>
                      <a:r>
                        <a:rPr lang="en-GB" sz="800" b="0" kern="100" baseline="30000" dirty="0" err="1">
                          <a:effectLst/>
                          <a:latin typeface="Times New Roman" panose="02020603050405020304" pitchFamily="18" charset="0"/>
                          <a:cs typeface="Times New Roman" panose="02020603050405020304" pitchFamily="18" charset="0"/>
                        </a:rPr>
                        <a:t>b</a:t>
                      </a:r>
                      <a:r>
                        <a:rPr lang="en-GB" sz="800" b="0" kern="100" dirty="0">
                          <a:effectLst/>
                          <a:latin typeface="Times New Roman" panose="02020603050405020304" pitchFamily="18" charset="0"/>
                          <a:cs typeface="Times New Roman" panose="02020603050405020304" pitchFamily="18" charset="0"/>
                        </a:rPr>
                        <a:t> of the actual mean number of unique values provided by respondent compared to the expected mean number</a:t>
                      </a:r>
                      <a:endParaRPr lang="en-NL" sz="800" b="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r"/>
                      <a:r>
                        <a:rPr lang="en-GB" sz="800" kern="100" dirty="0">
                          <a:effectLst/>
                          <a:latin typeface="Times New Roman" panose="02020603050405020304" pitchFamily="18" charset="0"/>
                          <a:cs typeface="Times New Roman" panose="02020603050405020304" pitchFamily="18" charset="0"/>
                        </a:rPr>
                        <a:t>5.11</a:t>
                      </a:r>
                      <a:endParaRPr lang="en-NL"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r"/>
                      <a:r>
                        <a:rPr lang="en-GB" sz="800" kern="100" dirty="0">
                          <a:effectLst/>
                          <a:latin typeface="Times New Roman" panose="02020603050405020304" pitchFamily="18" charset="0"/>
                          <a:cs typeface="Times New Roman" panose="02020603050405020304" pitchFamily="18" charset="0"/>
                        </a:rPr>
                        <a:t>3.43</a:t>
                      </a:r>
                      <a:endParaRPr lang="en-NL"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r"/>
                      <a:r>
                        <a:rPr lang="en-GB" sz="800" kern="100" dirty="0">
                          <a:effectLst/>
                          <a:latin typeface="Times New Roman" panose="02020603050405020304" pitchFamily="18" charset="0"/>
                          <a:cs typeface="Times New Roman" panose="02020603050405020304" pitchFamily="18" charset="0"/>
                        </a:rPr>
                        <a:t>NA</a:t>
                      </a:r>
                      <a:endParaRPr lang="en-NL"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14398293"/>
                  </a:ext>
                </a:extLst>
              </a:tr>
              <a:tr h="123474">
                <a:tc>
                  <a:txBody>
                    <a:bodyPr/>
                    <a:lstStyle/>
                    <a:p>
                      <a:r>
                        <a:rPr lang="en-GB" sz="800" b="0" kern="100" dirty="0">
                          <a:effectLst/>
                          <a:latin typeface="Times New Roman" panose="02020603050405020304" pitchFamily="18" charset="0"/>
                          <a:cs typeface="Times New Roman" panose="02020603050405020304" pitchFamily="18" charset="0"/>
                        </a:rPr>
                        <a:t>Mean value range by respondent, (Mean, SD)</a:t>
                      </a:r>
                      <a:endParaRPr lang="en-NL" sz="800" b="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a:noFill/>
                    </a:lnR>
                    <a:lnT w="6350" cap="flat" cmpd="sng" algn="ctr">
                      <a:noFill/>
                      <a:prstDash val="solid"/>
                      <a:miter lim="800000"/>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GB" sz="800" kern="100" dirty="0">
                          <a:effectLst/>
                          <a:latin typeface="Times New Roman" panose="02020603050405020304" pitchFamily="18" charset="0"/>
                          <a:cs typeface="Times New Roman" panose="02020603050405020304" pitchFamily="18" charset="0"/>
                        </a:rPr>
                        <a:t>1.13, 0.56</a:t>
                      </a:r>
                      <a:endParaRPr lang="en-NL"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w="6350" cap="flat" cmpd="sng" algn="ctr">
                      <a:noFill/>
                      <a:prstDash val="solid"/>
                      <a:miter lim="800000"/>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GB" sz="800" kern="100" dirty="0">
                          <a:effectLst/>
                          <a:latin typeface="Times New Roman" panose="02020603050405020304" pitchFamily="18" charset="0"/>
                          <a:cs typeface="Times New Roman" panose="02020603050405020304" pitchFamily="18" charset="0"/>
                        </a:rPr>
                        <a:t>1.61, 0.31</a:t>
                      </a:r>
                      <a:endParaRPr lang="en-NL"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w="6350" cap="flat" cmpd="sng" algn="ctr">
                      <a:noFill/>
                      <a:prstDash val="solid"/>
                      <a:miter lim="800000"/>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GB" sz="800" kern="100" dirty="0">
                          <a:effectLst/>
                          <a:latin typeface="Times New Roman" panose="02020603050405020304" pitchFamily="18" charset="0"/>
                          <a:cs typeface="Times New Roman" panose="02020603050405020304" pitchFamily="18" charset="0"/>
                        </a:rPr>
                        <a:t>&lt;0.001</a:t>
                      </a:r>
                      <a:endParaRPr lang="en-NL"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6230685"/>
                  </a:ext>
                </a:extLst>
              </a:tr>
              <a:tr h="756281">
                <a:tc gridSpan="4">
                  <a:txBody>
                    <a:bodyPr/>
                    <a:lstStyle/>
                    <a:p>
                      <a:pPr marL="0" indent="0">
                        <a:buFontTx/>
                        <a:buNone/>
                      </a:pPr>
                      <a:r>
                        <a:rPr lang="en-US" sz="700" b="0" kern="1200" dirty="0">
                          <a:solidFill>
                            <a:schemeClr val="tx1"/>
                          </a:solidFill>
                          <a:effectLst/>
                          <a:latin typeface="Times New Roman" panose="02020603050405020304" pitchFamily="18" charset="0"/>
                          <a:ea typeface="+mn-ea"/>
                          <a:cs typeface="Times New Roman" panose="02020603050405020304" pitchFamily="18" charset="0"/>
                        </a:rPr>
                        <a:t>a. Logical inconsistency occurs when participants give a higher value to a worse health state. Difference exceeding 0 is considered inconsistency, with severe inconsistency defined as differences greater than 0.5.</a:t>
                      </a:r>
                      <a:endParaRPr lang="en-NL" sz="700" b="0" kern="1200" dirty="0">
                        <a:solidFill>
                          <a:schemeClr val="tx1"/>
                        </a:solidFill>
                        <a:effectLst/>
                        <a:latin typeface="Times New Roman" panose="02020603050405020304" pitchFamily="18" charset="0"/>
                        <a:ea typeface="+mn-ea"/>
                        <a:cs typeface="Times New Roman" panose="02020603050405020304" pitchFamily="18" charset="0"/>
                      </a:endParaRPr>
                    </a:p>
                    <a:p>
                      <a:pPr>
                        <a:buFontTx/>
                        <a:buNone/>
                      </a:pPr>
                      <a:r>
                        <a:rPr lang="en-US" sz="700" b="0" kern="1200" dirty="0">
                          <a:solidFill>
                            <a:schemeClr val="tx1"/>
                          </a:solidFill>
                          <a:effectLst/>
                          <a:latin typeface="Times New Roman" panose="02020603050405020304" pitchFamily="18" charset="0"/>
                          <a:ea typeface="+mn-ea"/>
                          <a:cs typeface="Times New Roman" panose="02020603050405020304" pitchFamily="18" charset="0"/>
                        </a:rPr>
                        <a:t>b. Deviation = the expected mean number of unique values provided by respondent – the </a:t>
                      </a:r>
                      <a:r>
                        <a:rPr lang="en-GB" sz="700" b="0" kern="1200" dirty="0">
                          <a:solidFill>
                            <a:schemeClr val="tx1"/>
                          </a:solidFill>
                          <a:effectLst/>
                          <a:latin typeface="Times New Roman" panose="02020603050405020304" pitchFamily="18" charset="0"/>
                          <a:ea typeface="+mn-ea"/>
                          <a:cs typeface="Times New Roman" panose="02020603050405020304" pitchFamily="18" charset="0"/>
                        </a:rPr>
                        <a:t>actual mean number of unique values provided by respondent. The expected mean number of unique values provided by respondent for the sTTO is 11 (each respondent valued 11 states in the sTTO) and 15.49 for the cTTO (each respondent valued 15 to 16 states in the cTTO, the average number is 15.49). The smaller the deviation, the greater the diversity of the unique values by respondent.</a:t>
                      </a:r>
                      <a:endParaRPr lang="en-NL" sz="700" b="0"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pPr algn="r"/>
                      <a:endParaRPr lang="en-NL" sz="600" kern="100" dirty="0">
                        <a:effectLst/>
                        <a:latin typeface="+mn-lt"/>
                        <a:ea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hMerge="1">
                  <a:txBody>
                    <a:bodyPr/>
                    <a:lstStyle/>
                    <a:p>
                      <a:pPr algn="r"/>
                      <a:endParaRPr lang="en-NL" sz="800" kern="100" dirty="0">
                        <a:effectLst/>
                        <a:latin typeface="Times New Roman" panose="02020603050405020304" pitchFamily="18" charset="0"/>
                        <a:ea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hMerge="1">
                  <a:txBody>
                    <a:bodyPr/>
                    <a:lstStyle/>
                    <a:p>
                      <a:pPr algn="r"/>
                      <a:endParaRPr lang="en-NL" sz="800" kern="100" dirty="0">
                        <a:effectLst/>
                        <a:latin typeface="Times New Roman" panose="02020603050405020304" pitchFamily="18" charset="0"/>
                        <a:ea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64235480"/>
                  </a:ext>
                </a:extLst>
              </a:tr>
            </a:tbl>
          </a:graphicData>
        </a:graphic>
      </p:graphicFrame>
      <p:graphicFrame>
        <p:nvGraphicFramePr>
          <p:cNvPr id="20" name="Table 19">
            <a:extLst>
              <a:ext uri="{FF2B5EF4-FFF2-40B4-BE49-F238E27FC236}">
                <a16:creationId xmlns:a16="http://schemas.microsoft.com/office/drawing/2014/main" id="{77E593C5-F07E-F2A2-737B-6E3A87FBF0DF}"/>
              </a:ext>
            </a:extLst>
          </p:cNvPr>
          <p:cNvGraphicFramePr>
            <a:graphicFrameLocks noGrp="1"/>
          </p:cNvGraphicFramePr>
          <p:nvPr>
            <p:extLst>
              <p:ext uri="{D42A27DB-BD31-4B8C-83A1-F6EECF244321}">
                <p14:modId xmlns:p14="http://schemas.microsoft.com/office/powerpoint/2010/main" val="443789473"/>
              </p:ext>
            </p:extLst>
          </p:nvPr>
        </p:nvGraphicFramePr>
        <p:xfrm>
          <a:off x="9908269" y="3382812"/>
          <a:ext cx="2283732" cy="3540240"/>
        </p:xfrm>
        <a:graphic>
          <a:graphicData uri="http://schemas.openxmlformats.org/drawingml/2006/table">
            <a:tbl>
              <a:tblPr firstRow="1" bandRow="1">
                <a:tableStyleId>{6E25E649-3F16-4E02-A733-19D2CDBF48F0}</a:tableStyleId>
              </a:tblPr>
              <a:tblGrid>
                <a:gridCol w="2283732">
                  <a:extLst>
                    <a:ext uri="{9D8B030D-6E8A-4147-A177-3AD203B41FA5}">
                      <a16:colId xmlns:a16="http://schemas.microsoft.com/office/drawing/2014/main" val="329024701"/>
                    </a:ext>
                  </a:extLst>
                </a:gridCol>
              </a:tblGrid>
              <a:tr h="248400">
                <a:tc>
                  <a:txBody>
                    <a:bodyPr/>
                    <a:lstStyle/>
                    <a:p>
                      <a:r>
                        <a:rPr lang="en-NL" sz="1000" dirty="0">
                          <a:latin typeface="Times New Roman" panose="02020603050405020304" pitchFamily="18" charset="0"/>
                          <a:cs typeface="Times New Roman" panose="02020603050405020304" pitchFamily="18" charset="0"/>
                        </a:rPr>
                        <a:t>Conclusion</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2F5597"/>
                    </a:solidFill>
                  </a:tcPr>
                </a:tc>
                <a:extLst>
                  <a:ext uri="{0D108BD9-81ED-4DB2-BD59-A6C34878D82A}">
                    <a16:rowId xmlns:a16="http://schemas.microsoft.com/office/drawing/2014/main" val="2861025427"/>
                  </a:ext>
                </a:extLst>
              </a:tr>
              <a:tr h="3220383">
                <a:tc>
                  <a:txBody>
                    <a:bodyPr/>
                    <a:lstStyle/>
                    <a:p>
                      <a:pPr marL="171450" indent="-171450">
                        <a:buFont typeface="Arial" panose="020B0604020202020204" pitchFamily="34" charset="0"/>
                        <a:buChar char="•"/>
                      </a:pPr>
                      <a:r>
                        <a:rPr lang="en-GB" sz="1000" dirty="0">
                          <a:latin typeface="Times New Roman" panose="02020603050405020304" pitchFamily="18" charset="0"/>
                          <a:ea typeface="DengXian" panose="02010600030101010101" pitchFamily="2" charset="-122"/>
                          <a:cs typeface="Times New Roman" panose="02020603050405020304" pitchFamily="18" charset="0"/>
                        </a:rPr>
                        <a:t>The sTTO method was substantially time-efficient for EQ-5D-5L health-state valuations, implying acceptable administration burden. </a:t>
                      </a:r>
                    </a:p>
                    <a:p>
                      <a:pPr marL="171450" indent="-171450">
                        <a:buFont typeface="Arial" panose="020B0604020202020204" pitchFamily="34" charset="0"/>
                        <a:buChar char="•"/>
                      </a:pPr>
                      <a:r>
                        <a:rPr lang="en-GB" sz="1000" dirty="0">
                          <a:latin typeface="Times New Roman" panose="02020603050405020304" pitchFamily="18" charset="0"/>
                          <a:ea typeface="DengXian" panose="02010600030101010101" pitchFamily="2" charset="-122"/>
                          <a:cs typeface="Times New Roman" panose="02020603050405020304" pitchFamily="18" charset="0"/>
                        </a:rPr>
                        <a:t>However, the sTTO data exhibited inferior quality compared to the cTTO data collected using trained interviewers. </a:t>
                      </a:r>
                    </a:p>
                    <a:p>
                      <a:pPr marL="171450" indent="-171450">
                        <a:buFont typeface="Arial" panose="020B0604020202020204" pitchFamily="34" charset="0"/>
                        <a:buChar char="•"/>
                      </a:pPr>
                      <a:r>
                        <a:rPr lang="en-GB" sz="1000" dirty="0">
                          <a:latin typeface="Times New Roman" panose="02020603050405020304" pitchFamily="18" charset="0"/>
                          <a:ea typeface="DengXian" panose="02010600030101010101" pitchFamily="2" charset="-122"/>
                          <a:cs typeface="Times New Roman" panose="02020603050405020304" pitchFamily="18" charset="0"/>
                        </a:rPr>
                        <a:t>Respondent feedback suggested that sTTO presents moderate challenge to respondents, which is slightly less acceptable compared to cTTO as revealed in other studies.</a:t>
                      </a:r>
                    </a:p>
                    <a:p>
                      <a:pPr marL="171450" indent="-171450">
                        <a:buFont typeface="Arial" panose="020B0604020202020204" pitchFamily="34" charset="0"/>
                        <a:buChar char="•"/>
                      </a:pPr>
                      <a:r>
                        <a:rPr lang="en-GB" sz="1000" dirty="0">
                          <a:latin typeface="Times New Roman" panose="02020603050405020304" pitchFamily="18" charset="0"/>
                          <a:ea typeface="DengXian" panose="02010600030101010101" pitchFamily="2" charset="-122"/>
                          <a:cs typeface="Times New Roman" panose="02020603050405020304" pitchFamily="18" charset="0"/>
                        </a:rPr>
                        <a:t>These findings suggest that the sTTO in its current design is not feasible for valuation of EQ-5D health states. Future research may test its feasibility for use in group interviews and explore other novel designs that allow self-administration of TTO valuation.</a:t>
                      </a:r>
                      <a:endParaRPr lang="en-NL" sz="1000" dirty="0">
                        <a:latin typeface="Times New Roman" panose="02020603050405020304" pitchFamily="18" charset="0"/>
                        <a:ea typeface="DengXian" panose="02010600030101010101" pitchFamily="2" charset="-122"/>
                        <a:cs typeface="Times New Roman" panose="02020603050405020304" pitchFamily="18" charset="0"/>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0072998"/>
                  </a:ext>
                </a:extLst>
              </a:tr>
            </a:tbl>
          </a:graphicData>
        </a:graphic>
      </p:graphicFrame>
      <p:grpSp>
        <p:nvGrpSpPr>
          <p:cNvPr id="29" name="Group 28">
            <a:extLst>
              <a:ext uri="{FF2B5EF4-FFF2-40B4-BE49-F238E27FC236}">
                <a16:creationId xmlns:a16="http://schemas.microsoft.com/office/drawing/2014/main" id="{7A91641E-6260-EC64-C757-97BF53B0E010}"/>
              </a:ext>
            </a:extLst>
          </p:cNvPr>
          <p:cNvGrpSpPr/>
          <p:nvPr/>
        </p:nvGrpSpPr>
        <p:grpSpPr>
          <a:xfrm>
            <a:off x="7023651" y="5523430"/>
            <a:ext cx="2696440" cy="1360997"/>
            <a:chOff x="2868556" y="4144624"/>
            <a:chExt cx="5407238" cy="2377900"/>
          </a:xfrm>
        </p:grpSpPr>
        <p:pic>
          <p:nvPicPr>
            <p:cNvPr id="13" name="Picture 12">
              <a:extLst>
                <a:ext uri="{FF2B5EF4-FFF2-40B4-BE49-F238E27FC236}">
                  <a16:creationId xmlns:a16="http://schemas.microsoft.com/office/drawing/2014/main" id="{A0204C03-8D75-07AE-E831-D535866DF7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68556" y="4144624"/>
              <a:ext cx="5407238" cy="1974589"/>
            </a:xfrm>
            <a:prstGeom prst="rect">
              <a:avLst/>
            </a:prstGeom>
          </p:spPr>
        </p:pic>
        <p:sp>
          <p:nvSpPr>
            <p:cNvPr id="25" name="TextBox 24">
              <a:extLst>
                <a:ext uri="{FF2B5EF4-FFF2-40B4-BE49-F238E27FC236}">
                  <a16:creationId xmlns:a16="http://schemas.microsoft.com/office/drawing/2014/main" id="{A2C9338D-4154-F984-D92F-14A1BD2E7EC7}"/>
                </a:ext>
              </a:extLst>
            </p:cNvPr>
            <p:cNvSpPr txBox="1"/>
            <p:nvPr/>
          </p:nvSpPr>
          <p:spPr>
            <a:xfrm>
              <a:off x="3245914" y="6119220"/>
              <a:ext cx="4781184" cy="403304"/>
            </a:xfrm>
            <a:prstGeom prst="rect">
              <a:avLst/>
            </a:prstGeom>
            <a:noFill/>
          </p:spPr>
          <p:txBody>
            <a:bodyPr wrap="square" rtlCol="0">
              <a:spAutoFit/>
            </a:bodyPr>
            <a:lstStyle/>
            <a:p>
              <a:r>
                <a:rPr lang="en-NL" sz="900" b="1" dirty="0">
                  <a:latin typeface="Times New Roman" panose="02020603050405020304" pitchFamily="18" charset="0"/>
                  <a:cs typeface="Times New Roman" panose="02020603050405020304" pitchFamily="18" charset="0"/>
                </a:rPr>
                <a:t>Figure 1 </a:t>
              </a:r>
              <a:r>
                <a:rPr lang="en-NL" sz="900" dirty="0">
                  <a:latin typeface="Times New Roman" panose="02020603050405020304" pitchFamily="18" charset="0"/>
                  <a:cs typeface="Times New Roman" panose="02020603050405020304" pitchFamily="18" charset="0"/>
                </a:rPr>
                <a:t>Histogram of TTO values by Method</a:t>
              </a:r>
            </a:p>
          </p:txBody>
        </p:sp>
      </p:grpSp>
      <p:graphicFrame>
        <p:nvGraphicFramePr>
          <p:cNvPr id="10" name="Table 9">
            <a:extLst>
              <a:ext uri="{FF2B5EF4-FFF2-40B4-BE49-F238E27FC236}">
                <a16:creationId xmlns:a16="http://schemas.microsoft.com/office/drawing/2014/main" id="{89F9BBAC-4A55-9586-2720-E83CF7DF57BF}"/>
              </a:ext>
            </a:extLst>
          </p:cNvPr>
          <p:cNvGraphicFramePr>
            <a:graphicFrameLocks noGrp="1"/>
          </p:cNvGraphicFramePr>
          <p:nvPr/>
        </p:nvGraphicFramePr>
        <p:xfrm>
          <a:off x="15167" y="770905"/>
          <a:ext cx="3215379" cy="2622904"/>
        </p:xfrm>
        <a:graphic>
          <a:graphicData uri="http://schemas.openxmlformats.org/drawingml/2006/table">
            <a:tbl>
              <a:tblPr firstRow="1" bandRow="1">
                <a:tableStyleId>{6E25E649-3F16-4E02-A733-19D2CDBF48F0}</a:tableStyleId>
              </a:tblPr>
              <a:tblGrid>
                <a:gridCol w="3215379">
                  <a:extLst>
                    <a:ext uri="{9D8B030D-6E8A-4147-A177-3AD203B41FA5}">
                      <a16:colId xmlns:a16="http://schemas.microsoft.com/office/drawing/2014/main" val="4199752509"/>
                    </a:ext>
                  </a:extLst>
                </a:gridCol>
              </a:tblGrid>
              <a:tr h="232844">
                <a:tc>
                  <a:txBody>
                    <a:bodyPr/>
                    <a:lstStyle/>
                    <a:p>
                      <a:r>
                        <a:rPr lang="en-US" altLang="zh-CN" sz="1000" dirty="0">
                          <a:latin typeface="Times New Roman" panose="02020603050405020304" pitchFamily="18" charset="0"/>
                          <a:cs typeface="Times New Roman" panose="02020603050405020304" pitchFamily="18" charset="0"/>
                        </a:rPr>
                        <a:t>Objectives</a:t>
                      </a:r>
                      <a:endParaRPr lang="en-NL" sz="10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2F5597"/>
                    </a:solidFill>
                  </a:tcPr>
                </a:tc>
                <a:extLst>
                  <a:ext uri="{0D108BD9-81ED-4DB2-BD59-A6C34878D82A}">
                    <a16:rowId xmlns:a16="http://schemas.microsoft.com/office/drawing/2014/main" val="2411225866"/>
                  </a:ext>
                </a:extLst>
              </a:tr>
              <a:tr h="2379064">
                <a:tc>
                  <a:txBody>
                    <a:bodyPr/>
                    <a:lstStyle/>
                    <a:p>
                      <a:pPr marL="171450" indent="-171450">
                        <a:buFont typeface="Arial" panose="020B0604020202020204" pitchFamily="34" charset="0"/>
                        <a:buChar char="•"/>
                      </a:pPr>
                      <a:r>
                        <a:rPr lang="en-GB" sz="1000" dirty="0">
                          <a:effectLst/>
                          <a:latin typeface="Times New Roman" panose="02020603050405020304" pitchFamily="18" charset="0"/>
                          <a:ea typeface="DengXian" panose="02010600030101010101" pitchFamily="2" charset="-122"/>
                          <a:cs typeface="Times New Roman" panose="02020603050405020304" pitchFamily="18" charset="0"/>
                        </a:rPr>
                        <a:t>Our earlier study of two non-iterative </a:t>
                      </a:r>
                      <a:r>
                        <a:rPr lang="en-GB" sz="10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rPr>
                        <a:t>TTO methods</a:t>
                      </a:r>
                      <a:r>
                        <a:rPr lang="en-GB" sz="1000" baseline="30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000" dirty="0">
                          <a:effectLst/>
                          <a:latin typeface="Times New Roman" panose="02020603050405020304" pitchFamily="18" charset="0"/>
                          <a:ea typeface="DengXian" panose="02010600030101010101" pitchFamily="2" charset="-122"/>
                          <a:cs typeface="Times New Roman" panose="02020603050405020304" pitchFamily="18" charset="0"/>
                        </a:rPr>
                        <a:t>(open TTO or </a:t>
                      </a:r>
                      <a:r>
                        <a:rPr lang="en-GB" sz="1000" dirty="0" err="1">
                          <a:effectLst/>
                          <a:latin typeface="Times New Roman" panose="02020603050405020304" pitchFamily="18" charset="0"/>
                          <a:ea typeface="DengXian" panose="02010600030101010101" pitchFamily="2" charset="-122"/>
                          <a:cs typeface="Times New Roman" panose="02020603050405020304" pitchFamily="18" charset="0"/>
                        </a:rPr>
                        <a:t>oTTO</a:t>
                      </a:r>
                      <a:r>
                        <a:rPr lang="en-GB" sz="1000" dirty="0">
                          <a:effectLst/>
                          <a:latin typeface="Times New Roman" panose="02020603050405020304" pitchFamily="18" charset="0"/>
                          <a:ea typeface="DengXian" panose="02010600030101010101" pitchFamily="2" charset="-122"/>
                          <a:cs typeface="Times New Roman" panose="02020603050405020304" pitchFamily="18" charset="0"/>
                        </a:rPr>
                        <a:t> and non-stopping TTO </a:t>
                      </a:r>
                      <a:r>
                        <a:rPr lang="en-GB" sz="10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rPr>
                        <a:t>or </a:t>
                      </a:r>
                      <a:r>
                        <a:rPr lang="en-GB" sz="1000" dirty="0" err="1">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rPr>
                        <a:t>nTTO</a:t>
                      </a:r>
                      <a:r>
                        <a:rPr lang="en-GB" sz="10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rPr>
                        <a:t>)</a:t>
                      </a:r>
                      <a:r>
                        <a:rPr lang="en-NL" sz="1000" dirty="0">
                          <a:solidFill>
                            <a:schemeClr val="tx1"/>
                          </a:solidFill>
                          <a:latin typeface="Times New Roman" panose="02020603050405020304" pitchFamily="18" charset="0"/>
                          <a:ea typeface="DengXian" panose="02010600030101010101" pitchFamily="2" charset="-122"/>
                          <a:cs typeface="Times New Roman" panose="02020603050405020304" pitchFamily="18" charset="0"/>
                        </a:rPr>
                        <a:t> </a:t>
                      </a:r>
                      <a:r>
                        <a:rPr lang="en-GB" sz="10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rPr>
                        <a:t>suggested that EQ-5D health states can be valued using methods posing less administration burden to both interviewers and interviewees compared to cTTO. </a:t>
                      </a:r>
                    </a:p>
                    <a:p>
                      <a:pPr marL="171450" indent="-171450">
                        <a:buFont typeface="Arial" panose="020B0604020202020204" pitchFamily="34" charset="0"/>
                        <a:buChar char="•"/>
                      </a:pPr>
                      <a:r>
                        <a:rPr lang="en-GB" sz="10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rPr>
                        <a:t>Inspired by recent exploration of</a:t>
                      </a:r>
                      <a:r>
                        <a:rPr lang="en-GB"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online cTTO</a:t>
                      </a:r>
                      <a:r>
                        <a:rPr lang="en-GB" sz="1000" baseline="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we developed a self-administered TTO method</a:t>
                      </a:r>
                      <a:r>
                        <a:rPr lang="en-GB" sz="1000" baseline="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rPr>
                        <a:t> without </a:t>
                      </a:r>
                      <a:r>
                        <a:rPr lang="en-GB" sz="10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rPr>
                        <a:t>the assistance of interviewers, hereafter referred to as sTTO)</a:t>
                      </a:r>
                      <a:r>
                        <a:rPr lang="en-GB"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by combining the two non-iterative TTO methods to firstly </a:t>
                      </a:r>
                      <a:r>
                        <a:rPr lang="en-GB" sz="10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rPr>
                        <a:t>use </a:t>
                      </a:r>
                      <a:r>
                        <a:rPr lang="en-GB" sz="1000" dirty="0" err="1">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rPr>
                        <a:t>oTTO</a:t>
                      </a:r>
                      <a:r>
                        <a:rPr lang="en-GB" sz="10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rPr>
                        <a:t> to determine boundaries of the indifference interval and then use </a:t>
                      </a:r>
                      <a:r>
                        <a:rPr lang="en-GB" sz="1000" dirty="0" err="1">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rPr>
                        <a:t>nTTO</a:t>
                      </a:r>
                      <a:r>
                        <a:rPr lang="en-GB" sz="10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rPr>
                        <a:t> to identify the indifference point in a valuation task.</a:t>
                      </a:r>
                      <a:r>
                        <a:rPr lang="en-GB"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marL="171450" indent="-171450">
                        <a:buFont typeface="Arial" panose="020B0604020202020204" pitchFamily="34" charset="0"/>
                        <a:buChar char="•"/>
                      </a:pPr>
                      <a:r>
                        <a:rPr lang="en-GB"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 aim of this study was to assess the feasibility of </a:t>
                      </a:r>
                      <a:r>
                        <a:rPr lang="en-GB"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sTTO by comparing it with cTTO in a general population sample.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02270832"/>
                  </a:ext>
                </a:extLst>
              </a:tr>
            </a:tbl>
          </a:graphicData>
        </a:graphic>
      </p:graphicFrame>
      <p:graphicFrame>
        <p:nvGraphicFramePr>
          <p:cNvPr id="15" name="Table 14">
            <a:extLst>
              <a:ext uri="{FF2B5EF4-FFF2-40B4-BE49-F238E27FC236}">
                <a16:creationId xmlns:a16="http://schemas.microsoft.com/office/drawing/2014/main" id="{F80A4174-309A-624B-1A9A-F1A6BBBC5407}"/>
              </a:ext>
            </a:extLst>
          </p:cNvPr>
          <p:cNvGraphicFramePr>
            <a:graphicFrameLocks noGrp="1"/>
          </p:cNvGraphicFramePr>
          <p:nvPr/>
        </p:nvGraphicFramePr>
        <p:xfrm>
          <a:off x="3235387" y="770904"/>
          <a:ext cx="3165362" cy="2684199"/>
        </p:xfrm>
        <a:graphic>
          <a:graphicData uri="http://schemas.openxmlformats.org/drawingml/2006/table">
            <a:tbl>
              <a:tblPr firstRow="1" bandRow="1">
                <a:tableStyleId>{6E25E649-3F16-4E02-A733-19D2CDBF48F0}</a:tableStyleId>
              </a:tblPr>
              <a:tblGrid>
                <a:gridCol w="3165362">
                  <a:extLst>
                    <a:ext uri="{9D8B030D-6E8A-4147-A177-3AD203B41FA5}">
                      <a16:colId xmlns:a16="http://schemas.microsoft.com/office/drawing/2014/main" val="4199752509"/>
                    </a:ext>
                  </a:extLst>
                </a:gridCol>
              </a:tblGrid>
              <a:tr h="244800">
                <a:tc>
                  <a:txBody>
                    <a:bodyPr/>
                    <a:lstStyle/>
                    <a:p>
                      <a:r>
                        <a:rPr lang="en-US" altLang="zh-CN" sz="1000" dirty="0">
                          <a:latin typeface="Times New Roman" panose="02020603050405020304" pitchFamily="18" charset="0"/>
                          <a:cs typeface="Times New Roman" panose="02020603050405020304" pitchFamily="18" charset="0"/>
                        </a:rPr>
                        <a:t>Methods</a:t>
                      </a:r>
                      <a:endParaRPr lang="en-NL" sz="10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2F5597"/>
                    </a:solidFill>
                  </a:tcPr>
                </a:tc>
                <a:extLst>
                  <a:ext uri="{0D108BD9-81ED-4DB2-BD59-A6C34878D82A}">
                    <a16:rowId xmlns:a16="http://schemas.microsoft.com/office/drawing/2014/main" val="2411225866"/>
                  </a:ext>
                </a:extLst>
              </a:tr>
              <a:tr h="2439399">
                <a:tc>
                  <a:txBody>
                    <a:bodyPr/>
                    <a:lstStyle/>
                    <a:p>
                      <a:pPr marL="171450" indent="-171450">
                        <a:buFont typeface="Arial" panose="020B0604020202020204" pitchFamily="34" charset="0"/>
                        <a:buChar char="•"/>
                      </a:pPr>
                      <a:r>
                        <a:rPr lang="en-GB" sz="1000" dirty="0">
                          <a:latin typeface="Times New Roman" panose="02020603050405020304" pitchFamily="18" charset="0"/>
                          <a:ea typeface="DengXian" panose="02010600030101010101" pitchFamily="2" charset="-122"/>
                          <a:cs typeface="Times New Roman" panose="02020603050405020304" pitchFamily="18" charset="0"/>
                        </a:rPr>
                        <a:t>Thirty EQ-5D-5L health states selected from an orthogonal array were valued by a general population sample recruited from Guizhou Province, China. </a:t>
                      </a:r>
                    </a:p>
                    <a:p>
                      <a:pPr marL="171450" indent="-171450">
                        <a:buFont typeface="Arial" panose="020B0604020202020204" pitchFamily="34" charset="0"/>
                        <a:buChar char="•"/>
                      </a:pPr>
                      <a:r>
                        <a:rPr lang="en-GB" sz="1000" dirty="0">
                          <a:latin typeface="Times New Roman" panose="02020603050405020304" pitchFamily="18" charset="0"/>
                          <a:ea typeface="DengXian" panose="02010600030101010101" pitchFamily="2" charset="-122"/>
                          <a:cs typeface="Times New Roman" panose="02020603050405020304" pitchFamily="18" charset="0"/>
                        </a:rPr>
                        <a:t>A computer-based tool </a:t>
                      </a:r>
                      <a:r>
                        <a:rPr lang="en-GB" sz="1000" dirty="0">
                          <a:solidFill>
                            <a:schemeClr val="tx1"/>
                          </a:solidFill>
                          <a:latin typeface="Times New Roman" panose="02020603050405020304" pitchFamily="18" charset="0"/>
                          <a:ea typeface="DengXian" panose="02010600030101010101" pitchFamily="2" charset="-122"/>
                          <a:cs typeface="Times New Roman" panose="02020603050405020304" pitchFamily="18" charset="0"/>
                        </a:rPr>
                        <a:t>similar to EQ-VT was developed for the valuation of EQ-5D heath states using sTTO.  Instead of using an interviewer, a pre-recorded video was displayed to participants to explain the valuation task before they were asked to complete 11 sTTO tasks without interviewer assistance and without practicing. </a:t>
                      </a:r>
                    </a:p>
                    <a:p>
                      <a:pPr marL="171450" indent="-171450">
                        <a:buFont typeface="Arial" panose="020B0604020202020204" pitchFamily="34" charset="0"/>
                        <a:buChar char="•"/>
                      </a:pPr>
                      <a:r>
                        <a:rPr lang="en-GB" sz="1000" dirty="0">
                          <a:latin typeface="Times New Roman" panose="02020603050405020304" pitchFamily="18" charset="0"/>
                          <a:ea typeface="DengXian" panose="02010600030101010101" pitchFamily="2" charset="-122"/>
                          <a:cs typeface="Times New Roman" panose="02020603050405020304" pitchFamily="18" charset="0"/>
                        </a:rPr>
                        <a:t>For comparison with cTTO, data collected in a previous study following EQ-VT protocol was utilized in this study. We compared the administration burden, logical consistency, value distribution, and modelling performance of the two methods</a:t>
                      </a:r>
                      <a:r>
                        <a:rPr lang="en-US" altLang="zh-CN" sz="1000" dirty="0">
                          <a:latin typeface="Times New Roman" panose="02020603050405020304" pitchFamily="18" charset="0"/>
                          <a:ea typeface="DengXian" panose="02010600030101010101" pitchFamily="2" charset="-122"/>
                          <a:cs typeface="Times New Roman" panose="02020603050405020304" pitchFamily="18" charset="0"/>
                        </a:rPr>
                        <a:t>.</a:t>
                      </a:r>
                      <a:endParaRPr lang="en-NL" sz="1000" dirty="0">
                        <a:latin typeface="Times New Roman" panose="02020603050405020304" pitchFamily="18" charset="0"/>
                        <a:ea typeface="DengXian" panose="02010600030101010101" pitchFamily="2" charset="-122"/>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02270832"/>
                  </a:ext>
                </a:extLst>
              </a:tr>
            </a:tbl>
          </a:graphicData>
        </a:graphic>
      </p:graphicFrame>
      <p:graphicFrame>
        <p:nvGraphicFramePr>
          <p:cNvPr id="16" name="Table 15">
            <a:extLst>
              <a:ext uri="{FF2B5EF4-FFF2-40B4-BE49-F238E27FC236}">
                <a16:creationId xmlns:a16="http://schemas.microsoft.com/office/drawing/2014/main" id="{A4080864-58D3-6854-530A-CA6FE620EBC6}"/>
              </a:ext>
            </a:extLst>
          </p:cNvPr>
          <p:cNvGraphicFramePr>
            <a:graphicFrameLocks noGrp="1"/>
          </p:cNvGraphicFramePr>
          <p:nvPr>
            <p:extLst>
              <p:ext uri="{D42A27DB-BD31-4B8C-83A1-F6EECF244321}">
                <p14:modId xmlns:p14="http://schemas.microsoft.com/office/powerpoint/2010/main" val="3962268813"/>
              </p:ext>
            </p:extLst>
          </p:nvPr>
        </p:nvGraphicFramePr>
        <p:xfrm>
          <a:off x="6405589" y="770904"/>
          <a:ext cx="5771243" cy="2627650"/>
        </p:xfrm>
        <a:graphic>
          <a:graphicData uri="http://schemas.openxmlformats.org/drawingml/2006/table">
            <a:tbl>
              <a:tblPr firstRow="1" bandRow="1">
                <a:tableStyleId>{6E25E649-3F16-4E02-A733-19D2CDBF48F0}</a:tableStyleId>
              </a:tblPr>
              <a:tblGrid>
                <a:gridCol w="5771243">
                  <a:extLst>
                    <a:ext uri="{9D8B030D-6E8A-4147-A177-3AD203B41FA5}">
                      <a16:colId xmlns:a16="http://schemas.microsoft.com/office/drawing/2014/main" val="4199752509"/>
                    </a:ext>
                  </a:extLst>
                </a:gridCol>
              </a:tblGrid>
              <a:tr h="244800">
                <a:tc>
                  <a:txBody>
                    <a:bodyPr/>
                    <a:lstStyle/>
                    <a:p>
                      <a:r>
                        <a:rPr lang="en-US" altLang="zh-CN" sz="1000" dirty="0">
                          <a:latin typeface="Times New Roman" panose="02020603050405020304" pitchFamily="18" charset="0"/>
                          <a:cs typeface="Times New Roman" panose="02020603050405020304" pitchFamily="18" charset="0"/>
                        </a:rPr>
                        <a:t>Results</a:t>
                      </a:r>
                      <a:endParaRPr lang="en-NL" sz="10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2F5597"/>
                    </a:solidFill>
                  </a:tcPr>
                </a:tc>
                <a:extLst>
                  <a:ext uri="{0D108BD9-81ED-4DB2-BD59-A6C34878D82A}">
                    <a16:rowId xmlns:a16="http://schemas.microsoft.com/office/drawing/2014/main" val="2411225866"/>
                  </a:ext>
                </a:extLst>
              </a:tr>
              <a:tr h="2382850">
                <a:tc>
                  <a:txBody>
                    <a:bodyPr/>
                    <a:lstStyle/>
                    <a:p>
                      <a:r>
                        <a:rPr lang="en-US" altLang="zh-CN" sz="1000" b="1" dirty="0">
                          <a:solidFill>
                            <a:srgbClr val="000000"/>
                          </a:solidFill>
                          <a:latin typeface="Times New Roman" panose="02020603050405020304" pitchFamily="18" charset="0"/>
                          <a:ea typeface="DengXian" panose="02010600030101010101" pitchFamily="2" charset="-122"/>
                          <a:cs typeface="Times New Roman" panose="02020603050405020304" pitchFamily="18" charset="0"/>
                        </a:rPr>
                        <a:t>Demographics</a:t>
                      </a:r>
                      <a:endParaRPr lang="en-GB" sz="1000" b="1" dirty="0">
                        <a:solidFill>
                          <a:srgbClr val="000000"/>
                        </a:solidFill>
                        <a:latin typeface="Times New Roman" panose="02020603050405020304" pitchFamily="18" charset="0"/>
                        <a:ea typeface="DengXian" panose="02010600030101010101" pitchFamily="2" charset="-122"/>
                        <a:cs typeface="Times New Roman" panose="02020603050405020304" pitchFamily="18" charset="0"/>
                      </a:endParaRPr>
                    </a:p>
                    <a:p>
                      <a:r>
                        <a:rPr lang="en-GB" sz="1000" dirty="0">
                          <a:solidFill>
                            <a:srgbClr val="000000"/>
                          </a:solidFill>
                          <a:latin typeface="Times New Roman" panose="02020603050405020304" pitchFamily="18" charset="0"/>
                          <a:ea typeface="DengXian" panose="02010600030101010101" pitchFamily="2" charset="-122"/>
                          <a:cs typeface="Times New Roman" panose="02020603050405020304" pitchFamily="18" charset="0"/>
                        </a:rPr>
                        <a:t>In total, 324 </a:t>
                      </a:r>
                      <a:r>
                        <a:rPr lang="en-GB" sz="1000" dirty="0">
                          <a:solidFill>
                            <a:schemeClr val="tx1"/>
                          </a:solidFill>
                          <a:latin typeface="Times New Roman" panose="02020603050405020304" pitchFamily="18" charset="0"/>
                          <a:ea typeface="DengXian" panose="02010600030101010101" pitchFamily="2" charset="-122"/>
                          <a:cs typeface="Times New Roman" panose="02020603050405020304" pitchFamily="18" charset="0"/>
                        </a:rPr>
                        <a:t>participants contributed data to this study, with 143 using cTTO method and 181 using sTTO method.</a:t>
                      </a:r>
                      <a:r>
                        <a:rPr lang="en-NL" sz="1000" dirty="0">
                          <a:solidFill>
                            <a:schemeClr val="tx1"/>
                          </a:solidFill>
                          <a:latin typeface="Times New Roman" panose="02020603050405020304" pitchFamily="18" charset="0"/>
                          <a:ea typeface="DengXian" panose="02010600030101010101" pitchFamily="2" charset="-122"/>
                          <a:cs typeface="Times New Roman" panose="02020603050405020304" pitchFamily="18" charset="0"/>
                        </a:rPr>
                        <a:t>  Demographic </a:t>
                      </a:r>
                      <a:r>
                        <a:rPr lang="en-US" sz="1000" dirty="0">
                          <a:solidFill>
                            <a:schemeClr val="tx1"/>
                          </a:solidFill>
                          <a:latin typeface="Times New Roman" panose="02020603050405020304" pitchFamily="18" charset="0"/>
                          <a:ea typeface="DengXian" panose="02010600030101010101" pitchFamily="2" charset="-122"/>
                          <a:cs typeface="Times New Roman" panose="02020603050405020304" pitchFamily="18" charset="0"/>
                        </a:rPr>
                        <a:t>characteristics</a:t>
                      </a:r>
                      <a:r>
                        <a:rPr lang="en-NL" sz="1000" dirty="0">
                          <a:solidFill>
                            <a:schemeClr val="tx1"/>
                          </a:solidFill>
                          <a:latin typeface="Times New Roman" panose="02020603050405020304" pitchFamily="18" charset="0"/>
                          <a:ea typeface="DengXian" panose="02010600030101010101" pitchFamily="2" charset="-122"/>
                          <a:cs typeface="Times New Roman" panose="02020603050405020304" pitchFamily="18" charset="0"/>
                        </a:rPr>
                        <a:t> were comparable between participants using t</a:t>
                      </a:r>
                      <a:r>
                        <a:rPr lang="en-US" sz="1000" dirty="0">
                          <a:solidFill>
                            <a:schemeClr val="tx1"/>
                          </a:solidFill>
                          <a:latin typeface="Times New Roman" panose="02020603050405020304" pitchFamily="18" charset="0"/>
                          <a:ea typeface="DengXian" panose="02010600030101010101" pitchFamily="2" charset="-122"/>
                          <a:cs typeface="Times New Roman" panose="02020603050405020304" pitchFamily="18" charset="0"/>
                        </a:rPr>
                        <a:t>he t</a:t>
                      </a:r>
                      <a:r>
                        <a:rPr lang="en-NL" sz="1000" dirty="0">
                          <a:solidFill>
                            <a:schemeClr val="tx1"/>
                          </a:solidFill>
                          <a:latin typeface="Times New Roman" panose="02020603050405020304" pitchFamily="18" charset="0"/>
                          <a:ea typeface="DengXian" panose="02010600030101010101" pitchFamily="2" charset="-122"/>
                          <a:cs typeface="Times New Roman" panose="02020603050405020304" pitchFamily="18" charset="0"/>
                        </a:rPr>
                        <a:t>wo methods, </a:t>
                      </a:r>
                      <a:r>
                        <a:rPr lang="en-US" sz="1000" dirty="0">
                          <a:solidFill>
                            <a:schemeClr val="tx1"/>
                          </a:solidFill>
                          <a:latin typeface="Times New Roman" panose="02020603050405020304" pitchFamily="18" charset="0"/>
                          <a:ea typeface="DengXian" panose="02010600030101010101" pitchFamily="2" charset="-122"/>
                          <a:cs typeface="Times New Roman" panose="02020603050405020304" pitchFamily="18" charset="0"/>
                        </a:rPr>
                        <a:t>including</a:t>
                      </a:r>
                      <a:r>
                        <a:rPr lang="en-NL" sz="1000" dirty="0">
                          <a:solidFill>
                            <a:schemeClr val="tx1"/>
                          </a:solidFill>
                          <a:latin typeface="Times New Roman" panose="02020603050405020304" pitchFamily="18" charset="0"/>
                          <a:ea typeface="DengXian" panose="02010600030101010101" pitchFamily="2" charset="-122"/>
                          <a:cs typeface="Times New Roman" panose="02020603050405020304" pitchFamily="18" charset="0"/>
                        </a:rPr>
                        <a:t> gender, age, education, self-reported health state, disease experience</a:t>
                      </a:r>
                      <a:r>
                        <a:rPr lang="en-US" altLang="zh-CN" sz="1000" dirty="0">
                          <a:solidFill>
                            <a:schemeClr val="tx1"/>
                          </a:solidFill>
                          <a:latin typeface="Times New Roman" panose="02020603050405020304" pitchFamily="18" charset="0"/>
                          <a:ea typeface="DengXian" panose="02010600030101010101" pitchFamily="2" charset="-122"/>
                          <a:cs typeface="Times New Roman" panose="02020603050405020304" pitchFamily="18" charset="0"/>
                        </a:rPr>
                        <a:t>.</a:t>
                      </a:r>
                      <a:r>
                        <a:rPr lang="zh-CN" altLang="en-US" sz="1000" dirty="0">
                          <a:solidFill>
                            <a:schemeClr val="tx1"/>
                          </a:solidFill>
                          <a:latin typeface="Times New Roman" panose="02020603050405020304" pitchFamily="18" charset="0"/>
                          <a:ea typeface="DengXian" panose="02010600030101010101" pitchFamily="2" charset="-122"/>
                          <a:cs typeface="Times New Roman" panose="02020603050405020304" pitchFamily="18" charset="0"/>
                        </a:rPr>
                        <a:t> </a:t>
                      </a:r>
                      <a:endParaRPr lang="en-US" altLang="zh-CN" sz="1000" dirty="0">
                        <a:solidFill>
                          <a:schemeClr val="tx1"/>
                        </a:solidFill>
                        <a:latin typeface="Times New Roman" panose="02020603050405020304" pitchFamily="18" charset="0"/>
                        <a:ea typeface="DengXian" panose="02010600030101010101" pitchFamily="2" charset="-122"/>
                        <a:cs typeface="Times New Roman" panose="02020603050405020304" pitchFamily="18" charset="0"/>
                      </a:endParaRPr>
                    </a:p>
                    <a:p>
                      <a:pPr marL="0" algn="l" defTabSz="914400" rtl="0" eaLnBrk="1" latinLnBrk="0" hangingPunct="1">
                        <a:spcBef>
                          <a:spcPts val="600"/>
                        </a:spcBef>
                      </a:pPr>
                      <a:r>
                        <a:rPr lang="en-GB" sz="1000" b="1" kern="1200" dirty="0">
                          <a:solidFill>
                            <a:schemeClr val="tx1"/>
                          </a:solidFill>
                          <a:latin typeface="Times New Roman" panose="02020603050405020304" pitchFamily="18" charset="0"/>
                          <a:ea typeface="DengXian" panose="02010600030101010101" pitchFamily="2" charset="-122"/>
                          <a:cs typeface="Times New Roman" panose="02020603050405020304" pitchFamily="18" charset="0"/>
                        </a:rPr>
                        <a:t>Administration burden, logical inconsistency, value distribution, and model performance</a:t>
                      </a:r>
                      <a:endParaRPr lang="en-US" altLang="zh-CN" sz="1000" b="1" kern="1200" dirty="0">
                        <a:solidFill>
                          <a:schemeClr val="tx1"/>
                        </a:solidFill>
                        <a:latin typeface="Times New Roman" panose="02020603050405020304" pitchFamily="18" charset="0"/>
                        <a:ea typeface="DengXian" panose="02010600030101010101" pitchFamily="2" charset="-122"/>
                        <a:cs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kern="1200" dirty="0">
                          <a:solidFill>
                            <a:schemeClr val="tx1"/>
                          </a:solidFill>
                          <a:effectLst/>
                          <a:latin typeface="Times New Roman" panose="02020603050405020304" pitchFamily="18" charset="0"/>
                          <a:ea typeface="+mn-ea"/>
                          <a:cs typeface="Times New Roman" panose="02020603050405020304" pitchFamily="18" charset="0"/>
                        </a:rPr>
                        <a:t>The time for completing sTTO based survey and one single valuation task was 26 mins and 1.5 mins shorter, respectively, compared to cTTO (Table 1).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kern="1200" dirty="0">
                          <a:solidFill>
                            <a:schemeClr val="tx1"/>
                          </a:solidFill>
                          <a:effectLst/>
                          <a:latin typeface="Times New Roman" panose="02020603050405020304" pitchFamily="18" charset="0"/>
                          <a:ea typeface="+mn-ea"/>
                          <a:cs typeface="Times New Roman" panose="02020603050405020304" pitchFamily="18" charset="0"/>
                        </a:rPr>
                        <a:t>Logical inconsistency was observed among 78% participants using sTTO, with 51% showing severe logical inconsistency. Those proportions were 1.4% and 14% for the cTTO (Table 1).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kern="1200" dirty="0">
                          <a:solidFill>
                            <a:schemeClr val="tx1"/>
                          </a:solidFill>
                          <a:effectLst/>
                          <a:latin typeface="Times New Roman" panose="02020603050405020304" pitchFamily="18" charset="0"/>
                          <a:ea typeface="+mn-ea"/>
                          <a:cs typeface="Times New Roman" panose="02020603050405020304" pitchFamily="18" charset="0"/>
                        </a:rPr>
                        <a:t>The mean health-state value of sTTO (0.293) was slightly higher than that of cTTO (0.256). The cTTO values presented a smoother (less spikes) and more continuous (less gaps) distribution compared to the sTTO values (Figure 1), with more unique values and wider range.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kern="1200" dirty="0">
                          <a:solidFill>
                            <a:schemeClr val="tx1"/>
                          </a:solidFill>
                          <a:effectLst/>
                          <a:latin typeface="Times New Roman" panose="02020603050405020304" pitchFamily="18" charset="0"/>
                          <a:ea typeface="+mn-ea"/>
                          <a:cs typeface="Times New Roman" panose="02020603050405020304" pitchFamily="18" charset="0"/>
                        </a:rPr>
                        <a:t>The cTTO outperformed the sTTO in modelling performance in all criteria including face validity of coefficients, model fit, and prediction performance (Table 2).</a:t>
                      </a:r>
                      <a:r>
                        <a:rPr lang="en-NL" sz="1000" dirty="0">
                          <a:effectLst/>
                          <a:latin typeface="Times New Roman" panose="02020603050405020304" pitchFamily="18" charset="0"/>
                          <a:cs typeface="Times New Roman" panose="02020603050405020304" pitchFamily="18" charset="0"/>
                        </a:rPr>
                        <a:t> </a:t>
                      </a:r>
                      <a:endParaRPr lang="en-NL" sz="1000" b="0" dirty="0">
                        <a:solidFill>
                          <a:schemeClr val="tx1"/>
                        </a:solidFill>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02270832"/>
                  </a:ext>
                </a:extLst>
              </a:tr>
            </a:tbl>
          </a:graphicData>
        </a:graphic>
      </p:graphicFrame>
      <p:graphicFrame>
        <p:nvGraphicFramePr>
          <p:cNvPr id="18" name="Table 17">
            <a:extLst>
              <a:ext uri="{FF2B5EF4-FFF2-40B4-BE49-F238E27FC236}">
                <a16:creationId xmlns:a16="http://schemas.microsoft.com/office/drawing/2014/main" id="{BE2BA6C9-5ADA-B138-E0E1-0BAE1CC4A5FB}"/>
              </a:ext>
            </a:extLst>
          </p:cNvPr>
          <p:cNvGraphicFramePr>
            <a:graphicFrameLocks noGrp="1"/>
          </p:cNvGraphicFramePr>
          <p:nvPr>
            <p:extLst>
              <p:ext uri="{D42A27DB-BD31-4B8C-83A1-F6EECF244321}">
                <p14:modId xmlns:p14="http://schemas.microsoft.com/office/powerpoint/2010/main" val="3737353821"/>
              </p:ext>
            </p:extLst>
          </p:nvPr>
        </p:nvGraphicFramePr>
        <p:xfrm>
          <a:off x="4236871" y="3382812"/>
          <a:ext cx="2370103" cy="3144268"/>
        </p:xfrm>
        <a:graphic>
          <a:graphicData uri="http://schemas.openxmlformats.org/drawingml/2006/table">
            <a:tbl>
              <a:tblPr firstRow="1" firstCol="1" bandRow="1">
                <a:tableStyleId>{2D5ABB26-0587-4C30-8999-92F81FD0307C}</a:tableStyleId>
              </a:tblPr>
              <a:tblGrid>
                <a:gridCol w="461874">
                  <a:extLst>
                    <a:ext uri="{9D8B030D-6E8A-4147-A177-3AD203B41FA5}">
                      <a16:colId xmlns:a16="http://schemas.microsoft.com/office/drawing/2014/main" val="2818015083"/>
                    </a:ext>
                  </a:extLst>
                </a:gridCol>
                <a:gridCol w="227751">
                  <a:extLst>
                    <a:ext uri="{9D8B030D-6E8A-4147-A177-3AD203B41FA5}">
                      <a16:colId xmlns:a16="http://schemas.microsoft.com/office/drawing/2014/main" val="2478872594"/>
                    </a:ext>
                  </a:extLst>
                </a:gridCol>
                <a:gridCol w="651038">
                  <a:extLst>
                    <a:ext uri="{9D8B030D-6E8A-4147-A177-3AD203B41FA5}">
                      <a16:colId xmlns:a16="http://schemas.microsoft.com/office/drawing/2014/main" val="675927642"/>
                    </a:ext>
                  </a:extLst>
                </a:gridCol>
                <a:gridCol w="153215">
                  <a:extLst>
                    <a:ext uri="{9D8B030D-6E8A-4147-A177-3AD203B41FA5}">
                      <a16:colId xmlns:a16="http://schemas.microsoft.com/office/drawing/2014/main" val="3826925011"/>
                    </a:ext>
                  </a:extLst>
                </a:gridCol>
                <a:gridCol w="876225">
                  <a:extLst>
                    <a:ext uri="{9D8B030D-6E8A-4147-A177-3AD203B41FA5}">
                      <a16:colId xmlns:a16="http://schemas.microsoft.com/office/drawing/2014/main" val="2337165223"/>
                    </a:ext>
                  </a:extLst>
                </a:gridCol>
              </a:tblGrid>
              <a:tr h="248400">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NL" sz="1000" b="1" dirty="0">
                        <a:solidFill>
                          <a:schemeClr val="bg1"/>
                        </a:solidFill>
                        <a:latin typeface="Times New Roman" panose="02020603050405020304" pitchFamily="18" charset="0"/>
                        <a:cs typeface="Times New Roman" panose="02020603050405020304" pitchFamily="18" charset="0"/>
                      </a:endParaRPr>
                    </a:p>
                  </a:txBody>
                  <a:tcPr marL="68580" marR="6858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2F5597"/>
                    </a:solidFill>
                  </a:tcPr>
                </a:tc>
                <a:tc hMerge="1">
                  <a:txBody>
                    <a:bodyPr/>
                    <a:lstStyle/>
                    <a:p>
                      <a:endParaRPr lang="en-NL"/>
                    </a:p>
                  </a:txBody>
                  <a:tcPr/>
                </a:tc>
                <a:tc hMerge="1">
                  <a:txBody>
                    <a:bodyPr/>
                    <a:lstStyle/>
                    <a:p>
                      <a:endParaRPr lang="en-NL"/>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NL" sz="1000" b="1" dirty="0">
                        <a:solidFill>
                          <a:schemeClr val="bg1"/>
                        </a:solidFill>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282"/>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NL" sz="1000" b="1" dirty="0">
                        <a:solidFill>
                          <a:schemeClr val="bg1"/>
                        </a:solidFill>
                        <a:latin typeface="Times New Roman" panose="02020603050405020304" pitchFamily="18" charset="0"/>
                        <a:cs typeface="Times New Roman" panose="02020603050405020304" pitchFamily="18" charset="0"/>
                      </a:endParaRPr>
                    </a:p>
                  </a:txBody>
                  <a:tcPr marL="68580" marR="6858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2F5597"/>
                    </a:solidFill>
                  </a:tcPr>
                </a:tc>
                <a:extLst>
                  <a:ext uri="{0D108BD9-81ED-4DB2-BD59-A6C34878D82A}">
                    <a16:rowId xmlns:a16="http://schemas.microsoft.com/office/drawing/2014/main" val="1507717075"/>
                  </a:ext>
                </a:extLst>
              </a:tr>
              <a:tr h="38379">
                <a:tc grid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NL" sz="200" dirty="0"/>
                    </a:p>
                  </a:txBody>
                  <a:tcPr marL="68580" marR="6858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NL"/>
                    </a:p>
                  </a:txBody>
                  <a:tcPr/>
                </a:tc>
                <a:tc hMerge="1">
                  <a:txBody>
                    <a:bodyPr/>
                    <a:lstStyle/>
                    <a:p>
                      <a:endParaRPr lang="en-NL"/>
                    </a:p>
                  </a:txBody>
                  <a:tcPr/>
                </a:tc>
                <a:tc hMerge="1">
                  <a:txBody>
                    <a:bodyPr/>
                    <a:lstStyle/>
                    <a:p>
                      <a:endParaRPr lang="en-NL"/>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NL" sz="200" dirty="0"/>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307520287"/>
                  </a:ext>
                </a:extLst>
              </a:tr>
              <a:tr h="116963">
                <a:tc grid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b="1" dirty="0">
                          <a:latin typeface="Times New Roman" panose="02020603050405020304" pitchFamily="18" charset="0"/>
                          <a:cs typeface="Times New Roman" panose="02020603050405020304" pitchFamily="18" charset="0"/>
                        </a:rPr>
                        <a:t>Table</a:t>
                      </a:r>
                      <a:r>
                        <a:rPr lang="zh-CN" altLang="en-US" sz="900" b="1" dirty="0">
                          <a:latin typeface="Times New Roman" panose="02020603050405020304" pitchFamily="18" charset="0"/>
                          <a:cs typeface="Times New Roman" panose="02020603050405020304" pitchFamily="18" charset="0"/>
                        </a:rPr>
                        <a:t> </a:t>
                      </a:r>
                      <a:r>
                        <a:rPr lang="en-US" altLang="zh-CN" sz="900" b="1" dirty="0">
                          <a:latin typeface="Times New Roman" panose="02020603050405020304" pitchFamily="18" charset="0"/>
                          <a:cs typeface="Times New Roman" panose="02020603050405020304" pitchFamily="18" charset="0"/>
                        </a:rPr>
                        <a:t>2</a:t>
                      </a:r>
                      <a:r>
                        <a:rPr lang="zh-CN" altLang="en-US" sz="900" b="1" dirty="0">
                          <a:latin typeface="Times New Roman" panose="02020603050405020304" pitchFamily="18" charset="0"/>
                          <a:cs typeface="Times New Roman" panose="02020603050405020304" pitchFamily="18" charset="0"/>
                        </a:rPr>
                        <a:t> </a:t>
                      </a:r>
                      <a:r>
                        <a:rPr lang="en-GB" sz="900" kern="0" dirty="0">
                          <a:latin typeface="Times New Roman" panose="02020603050405020304" pitchFamily="18" charset="0"/>
                          <a:cs typeface="Times New Roman" panose="02020603050405020304" pitchFamily="18" charset="0"/>
                        </a:rPr>
                        <a:t>Modelling results and performance</a:t>
                      </a:r>
                      <a:endParaRPr lang="en-NL" sz="900" dirty="0">
                        <a:latin typeface="Times New Roman" panose="02020603050405020304" pitchFamily="18" charset="0"/>
                        <a:cs typeface="Times New Roman" panose="02020603050405020304" pitchFamily="18" charset="0"/>
                      </a:endParaRPr>
                    </a:p>
                  </a:txBody>
                  <a:tcPr marL="68580" marR="6858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NL"/>
                    </a:p>
                  </a:txBody>
                  <a:tcPr/>
                </a:tc>
                <a:tc hMerge="1">
                  <a:txBody>
                    <a:bodyPr/>
                    <a:lstStyle/>
                    <a:p>
                      <a:endParaRPr lang="en-NL"/>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NL" sz="900" dirty="0"/>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NL" sz="900" dirty="0"/>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831183205"/>
                  </a:ext>
                </a:extLst>
              </a:tr>
              <a:tr h="0">
                <a:tc grid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NL" sz="200" dirty="0">
                        <a:latin typeface="Times New Roman" panose="02020603050405020304" pitchFamily="18" charset="0"/>
                        <a:cs typeface="Times New Roman" panose="02020603050405020304" pitchFamily="18" charset="0"/>
                      </a:endParaRPr>
                    </a:p>
                  </a:txBody>
                  <a:tcPr marL="68580" marR="6858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NL"/>
                    </a:p>
                  </a:txBody>
                  <a:tcPr/>
                </a:tc>
                <a:tc hMerge="1">
                  <a:txBody>
                    <a:bodyPr/>
                    <a:lstStyle/>
                    <a:p>
                      <a:endParaRPr lang="en-NL"/>
                    </a:p>
                  </a:txBody>
                  <a:tcPr/>
                </a:tc>
                <a:tc hMerge="1">
                  <a:txBody>
                    <a:bodyPr/>
                    <a:lstStyle/>
                    <a:p>
                      <a:endParaRPr lang="en-NL"/>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NL" sz="200" dirty="0"/>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43046842"/>
                  </a:ext>
                </a:extLst>
              </a:tr>
              <a:tr h="148615">
                <a:tc>
                  <a:txBody>
                    <a:bodyPr/>
                    <a:lstStyle/>
                    <a:p>
                      <a:pPr algn="ctr"/>
                      <a:r>
                        <a:rPr lang="en-GB" sz="800" kern="100" dirty="0">
                          <a:effectLst/>
                          <a:latin typeface="Times New Roman" panose="02020603050405020304" pitchFamily="18" charset="0"/>
                          <a:cs typeface="Times New Roman" panose="02020603050405020304" pitchFamily="18" charset="0"/>
                        </a:rPr>
                        <a:t> </a:t>
                      </a:r>
                      <a:endParaRPr lang="en-NL"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3175"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GB" sz="800" b="1" kern="100" dirty="0">
                          <a:effectLst/>
                          <a:latin typeface="Times New Roman" panose="02020603050405020304" pitchFamily="18" charset="0"/>
                          <a:cs typeface="Times New Roman" panose="02020603050405020304" pitchFamily="18" charset="0"/>
                        </a:rPr>
                        <a:t>sTTO (N=181)</a:t>
                      </a:r>
                      <a:endParaRPr lang="en-NL"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NL" sz="800" kern="100" dirty="0">
                        <a:effectLst/>
                        <a:latin typeface="Times New Roman" panose="02020603050405020304" pitchFamily="18" charset="0"/>
                        <a:ea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GB" sz="800" b="1" kern="100" dirty="0">
                          <a:effectLst/>
                          <a:latin typeface="Times New Roman" panose="02020603050405020304" pitchFamily="18" charset="0"/>
                          <a:cs typeface="Times New Roman" panose="02020603050405020304" pitchFamily="18" charset="0"/>
                        </a:rPr>
                        <a:t>cTTO (N=143)</a:t>
                      </a:r>
                      <a:endParaRPr lang="en-NL" sz="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NL" sz="800" kern="100" dirty="0">
                        <a:effectLst/>
                        <a:latin typeface="Times New Roman" panose="02020603050405020304" pitchFamily="18" charset="0"/>
                        <a:ea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22606842"/>
                  </a:ext>
                </a:extLst>
              </a:tr>
              <a:tr h="153513">
                <a:tc gridSpan="5">
                  <a:txBody>
                    <a:bodyPr/>
                    <a:lstStyle/>
                    <a:p>
                      <a:r>
                        <a:rPr lang="en-GB" sz="800" b="1" kern="100" dirty="0">
                          <a:effectLst/>
                          <a:latin typeface="Times New Roman" panose="02020603050405020304" pitchFamily="18" charset="0"/>
                          <a:cs typeface="Times New Roman" panose="02020603050405020304" pitchFamily="18" charset="0"/>
                        </a:rPr>
                        <a:t>Model coefficients*, standard errors</a:t>
                      </a:r>
                      <a:endParaRPr lang="en-NL" sz="800" b="1"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hMerge="1">
                  <a:txBody>
                    <a:bodyPr/>
                    <a:lstStyle/>
                    <a:p>
                      <a:endParaRPr lang="en-NL"/>
                    </a:p>
                  </a:txBody>
                  <a:tcPr/>
                </a:tc>
                <a:tc hMerge="1">
                  <a:txBody>
                    <a:bodyPr/>
                    <a:lstStyle/>
                    <a:p>
                      <a:endParaRPr lang="en-NL"/>
                    </a:p>
                  </a:txBody>
                  <a:tcPr/>
                </a:tc>
                <a:tc hMerge="1">
                  <a:txBody>
                    <a:bodyPr/>
                    <a:lstStyle/>
                    <a:p>
                      <a:endParaRPr lang="en-NL" sz="800" b="1" kern="1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lang="en-NL" sz="800" b="1" kern="100" dirty="0">
                        <a:effectLst/>
                        <a:latin typeface="Times New Roman" panose="02020603050405020304" pitchFamily="18" charset="0"/>
                        <a:ea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786618549"/>
                  </a:ext>
                </a:extLst>
              </a:tr>
              <a:tr h="153513">
                <a:tc gridSpan="2">
                  <a:txBody>
                    <a:bodyPr/>
                    <a:lstStyle/>
                    <a:p>
                      <a:r>
                        <a:rPr lang="en-GB" sz="800" b="0" kern="100" dirty="0">
                          <a:effectLst/>
                          <a:latin typeface="Times New Roman" panose="02020603050405020304" pitchFamily="18" charset="0"/>
                          <a:cs typeface="Times New Roman" panose="02020603050405020304" pitchFamily="18" charset="0"/>
                        </a:rPr>
                        <a:t>Constant</a:t>
                      </a:r>
                      <a:endParaRPr lang="en-NL" sz="800" b="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3175"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hMerge="1">
                  <a:txBody>
                    <a:bodyPr/>
                    <a:lstStyle/>
                    <a:p>
                      <a:pPr algn="r"/>
                      <a:r>
                        <a:rPr lang="en-GB" sz="800" kern="100" dirty="0">
                          <a:effectLst/>
                        </a:rPr>
                        <a:t>0.763, 0.043</a:t>
                      </a:r>
                      <a:endParaRPr lang="en-NL" sz="800" b="0" kern="100" dirty="0">
                        <a:effectLst/>
                        <a:latin typeface="Times New Roman" panose="02020603050405020304" pitchFamily="18" charset="0"/>
                        <a:ea typeface="Times New Roman" panose="02020603050405020304" pitchFamily="18" charset="0"/>
                      </a:endParaRPr>
                    </a:p>
                  </a:txBody>
                  <a:tcPr marL="68580" marR="68580" marT="0" marB="0" anchor="ctr"/>
                </a:tc>
                <a:tc gridSpan="2">
                  <a:txBody>
                    <a:bodyPr/>
                    <a:lstStyle/>
                    <a:p>
                      <a:pPr algn="r"/>
                      <a:r>
                        <a:rPr lang="en-GB" sz="800" kern="100">
                          <a:effectLst/>
                          <a:latin typeface="Times New Roman" panose="02020603050405020304" pitchFamily="18" charset="0"/>
                          <a:cs typeface="Times New Roman" panose="02020603050405020304" pitchFamily="18" charset="0"/>
                        </a:rPr>
                        <a:t>0.763, 0.043</a:t>
                      </a:r>
                      <a:endParaRPr lang="en-NL">
                        <a:latin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lnTlToBr w="12700" cmpd="sng">
                      <a:noFill/>
                      <a:prstDash val="solid"/>
                    </a:lnTlToBr>
                    <a:lnBlToTr w="12700" cmpd="sng">
                      <a:noFill/>
                      <a:prstDash val="solid"/>
                    </a:lnBlToTr>
                  </a:tcPr>
                </a:tc>
                <a:tc hMerge="1">
                  <a:txBody>
                    <a:bodyPr/>
                    <a:lstStyle/>
                    <a:p>
                      <a:pPr algn="r"/>
                      <a:r>
                        <a:rPr lang="en-GB" sz="800" kern="100" dirty="0">
                          <a:effectLst/>
                        </a:rPr>
                        <a:t>0.928, 0.022</a:t>
                      </a:r>
                      <a:endParaRPr lang="en-NL" dirty="0"/>
                    </a:p>
                  </a:txBody>
                  <a:tcPr marL="68580" marR="68580" marT="0" marB="0" anchor="ctr"/>
                </a:tc>
                <a:tc>
                  <a:txBody>
                    <a:bodyPr/>
                    <a:lstStyle/>
                    <a:p>
                      <a:pPr algn="r"/>
                      <a:r>
                        <a:rPr lang="en-GB" sz="800" kern="100" dirty="0">
                          <a:effectLst/>
                          <a:latin typeface="Times New Roman" panose="02020603050405020304" pitchFamily="18" charset="0"/>
                          <a:cs typeface="Times New Roman" panose="02020603050405020304" pitchFamily="18" charset="0"/>
                        </a:rPr>
                        <a:t>0.928, 0.022</a:t>
                      </a:r>
                      <a:endParaRPr lang="en-NL" dirty="0">
                        <a:latin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993555989"/>
                  </a:ext>
                </a:extLst>
              </a:tr>
              <a:tr h="153513">
                <a:tc gridSpan="2">
                  <a:txBody>
                    <a:bodyPr/>
                    <a:lstStyle/>
                    <a:p>
                      <a:r>
                        <a:rPr lang="en-GB" sz="800" b="0" kern="100" dirty="0">
                          <a:effectLst/>
                          <a:latin typeface="Times New Roman" panose="02020603050405020304" pitchFamily="18" charset="0"/>
                          <a:cs typeface="Times New Roman" panose="02020603050405020304" pitchFamily="18" charset="0"/>
                        </a:rPr>
                        <a:t>MO</a:t>
                      </a:r>
                      <a:r>
                        <a:rPr lang="en-GB" sz="800" b="0" kern="100" baseline="30000" dirty="0">
                          <a:effectLst/>
                          <a:latin typeface="Times New Roman" panose="02020603050405020304" pitchFamily="18" charset="0"/>
                          <a:cs typeface="Times New Roman" panose="02020603050405020304" pitchFamily="18" charset="0"/>
                        </a:rPr>
                        <a:t>#</a:t>
                      </a:r>
                      <a:endParaRPr lang="en-NL" sz="800" b="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3175"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hMerge="1">
                  <a:txBody>
                    <a:bodyPr/>
                    <a:lstStyle/>
                    <a:p>
                      <a:pPr algn="r"/>
                      <a:r>
                        <a:rPr lang="en-GB" sz="800" kern="100" dirty="0">
                          <a:effectLst/>
                        </a:rPr>
                        <a:t>-0.120, 0.031</a:t>
                      </a:r>
                      <a:endParaRPr lang="en-NL" sz="800" b="0" kern="100" dirty="0">
                        <a:effectLst/>
                        <a:latin typeface="Times New Roman" panose="02020603050405020304" pitchFamily="18" charset="0"/>
                        <a:ea typeface="Times New Roman" panose="02020603050405020304" pitchFamily="18" charset="0"/>
                      </a:endParaRPr>
                    </a:p>
                  </a:txBody>
                  <a:tcPr marL="68580" marR="68580" marT="0" marB="0" anchor="ctr"/>
                </a:tc>
                <a:tc gridSpan="2">
                  <a:txBody>
                    <a:bodyPr/>
                    <a:lstStyle/>
                    <a:p>
                      <a:pPr algn="r"/>
                      <a:r>
                        <a:rPr lang="en-GB" sz="800" kern="100">
                          <a:effectLst/>
                          <a:latin typeface="Times New Roman" panose="02020603050405020304" pitchFamily="18" charset="0"/>
                          <a:cs typeface="Times New Roman" panose="02020603050405020304" pitchFamily="18" charset="0"/>
                        </a:rPr>
                        <a:t>-0.120, 0.031</a:t>
                      </a:r>
                      <a:endParaRPr lang="en-NL">
                        <a:latin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lnTlToBr w="12700" cmpd="sng">
                      <a:noFill/>
                      <a:prstDash val="solid"/>
                    </a:lnTlToBr>
                    <a:lnBlToTr w="12700" cmpd="sng">
                      <a:noFill/>
                      <a:prstDash val="solid"/>
                    </a:lnBlToTr>
                  </a:tcPr>
                </a:tc>
                <a:tc hMerge="1">
                  <a:txBody>
                    <a:bodyPr/>
                    <a:lstStyle/>
                    <a:p>
                      <a:pPr algn="r"/>
                      <a:r>
                        <a:rPr lang="en-GB" sz="800" kern="100" dirty="0">
                          <a:effectLst/>
                        </a:rPr>
                        <a:t>− 0.349, 0.020</a:t>
                      </a:r>
                      <a:endParaRPr lang="en-NL" dirty="0"/>
                    </a:p>
                  </a:txBody>
                  <a:tcPr marL="68580" marR="68580" marT="0" marB="0" anchor="ctr"/>
                </a:tc>
                <a:tc>
                  <a:txBody>
                    <a:bodyPr/>
                    <a:lstStyle/>
                    <a:p>
                      <a:pPr algn="r"/>
                      <a:r>
                        <a:rPr lang="en-GB" sz="800" kern="100" dirty="0">
                          <a:effectLst/>
                          <a:latin typeface="Times New Roman" panose="02020603050405020304" pitchFamily="18" charset="0"/>
                          <a:cs typeface="Times New Roman" panose="02020603050405020304" pitchFamily="18" charset="0"/>
                        </a:rPr>
                        <a:t>− 0.349, 0.020</a:t>
                      </a:r>
                      <a:endParaRPr lang="en-NL" dirty="0">
                        <a:latin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445548280"/>
                  </a:ext>
                </a:extLst>
              </a:tr>
              <a:tr h="145452">
                <a:tc gridSpan="2">
                  <a:txBody>
                    <a:bodyPr/>
                    <a:lstStyle/>
                    <a:p>
                      <a:r>
                        <a:rPr lang="en-GB" sz="800" b="0" kern="100" dirty="0">
                          <a:effectLst/>
                          <a:latin typeface="Times New Roman" panose="02020603050405020304" pitchFamily="18" charset="0"/>
                          <a:cs typeface="Times New Roman" panose="02020603050405020304" pitchFamily="18" charset="0"/>
                        </a:rPr>
                        <a:t>SC</a:t>
                      </a:r>
                      <a:endParaRPr lang="en-NL" sz="800" b="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3175"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hMerge="1">
                  <a:txBody>
                    <a:bodyPr/>
                    <a:lstStyle/>
                    <a:p>
                      <a:pPr algn="r"/>
                      <a:r>
                        <a:rPr lang="en-GB" sz="800" kern="100" dirty="0">
                          <a:effectLst/>
                        </a:rPr>
                        <a:t>-0.143, 0.030</a:t>
                      </a:r>
                      <a:endParaRPr lang="en-NL" sz="800" b="0" kern="100" dirty="0">
                        <a:effectLst/>
                        <a:latin typeface="Times New Roman" panose="02020603050405020304" pitchFamily="18" charset="0"/>
                        <a:ea typeface="Times New Roman" panose="02020603050405020304" pitchFamily="18" charset="0"/>
                      </a:endParaRPr>
                    </a:p>
                  </a:txBody>
                  <a:tcPr marL="68580" marR="68580" marT="0" marB="0" anchor="ctr"/>
                </a:tc>
                <a:tc gridSpan="2">
                  <a:txBody>
                    <a:bodyPr/>
                    <a:lstStyle/>
                    <a:p>
                      <a:pPr algn="r"/>
                      <a:r>
                        <a:rPr lang="en-GB" sz="800" kern="100">
                          <a:effectLst/>
                          <a:latin typeface="Times New Roman" panose="02020603050405020304" pitchFamily="18" charset="0"/>
                          <a:cs typeface="Times New Roman" panose="02020603050405020304" pitchFamily="18" charset="0"/>
                        </a:rPr>
                        <a:t>-0.143, 0.030</a:t>
                      </a:r>
                      <a:endParaRPr lang="en-NL">
                        <a:latin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lnTlToBr w="12700" cmpd="sng">
                      <a:noFill/>
                      <a:prstDash val="solid"/>
                    </a:lnTlToBr>
                    <a:lnBlToTr w="12700" cmpd="sng">
                      <a:noFill/>
                      <a:prstDash val="solid"/>
                    </a:lnBlToTr>
                  </a:tcPr>
                </a:tc>
                <a:tc hMerge="1">
                  <a:txBody>
                    <a:bodyPr/>
                    <a:lstStyle/>
                    <a:p>
                      <a:pPr algn="r"/>
                      <a:r>
                        <a:rPr lang="en-GB" sz="800" kern="100" dirty="0">
                          <a:effectLst/>
                        </a:rPr>
                        <a:t>− 0.236, 0.019</a:t>
                      </a:r>
                      <a:endParaRPr lang="en-NL" dirty="0"/>
                    </a:p>
                  </a:txBody>
                  <a:tcPr marL="68580" marR="68580" marT="0" marB="0" anchor="ctr"/>
                </a:tc>
                <a:tc>
                  <a:txBody>
                    <a:bodyPr/>
                    <a:lstStyle/>
                    <a:p>
                      <a:pPr algn="r"/>
                      <a:r>
                        <a:rPr lang="en-GB" sz="800" kern="100" dirty="0">
                          <a:effectLst/>
                          <a:latin typeface="Times New Roman" panose="02020603050405020304" pitchFamily="18" charset="0"/>
                          <a:cs typeface="Times New Roman" panose="02020603050405020304" pitchFamily="18" charset="0"/>
                        </a:rPr>
                        <a:t>− 0.236, 0.019</a:t>
                      </a:r>
                      <a:endParaRPr lang="en-NL" dirty="0">
                        <a:latin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930566576"/>
                  </a:ext>
                </a:extLst>
              </a:tr>
              <a:tr h="153513">
                <a:tc gridSpan="2">
                  <a:txBody>
                    <a:bodyPr/>
                    <a:lstStyle/>
                    <a:p>
                      <a:r>
                        <a:rPr lang="en-GB" sz="800" b="0" kern="100" dirty="0">
                          <a:effectLst/>
                          <a:latin typeface="Times New Roman" panose="02020603050405020304" pitchFamily="18" charset="0"/>
                          <a:cs typeface="Times New Roman" panose="02020603050405020304" pitchFamily="18" charset="0"/>
                        </a:rPr>
                        <a:t>UA</a:t>
                      </a:r>
                      <a:endParaRPr lang="en-NL" sz="800" b="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3175"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hMerge="1">
                  <a:txBody>
                    <a:bodyPr/>
                    <a:lstStyle/>
                    <a:p>
                      <a:pPr algn="r"/>
                      <a:r>
                        <a:rPr lang="en-GB" sz="800" kern="100" dirty="0">
                          <a:effectLst/>
                        </a:rPr>
                        <a:t>-0.120, 0.029</a:t>
                      </a:r>
                      <a:endParaRPr lang="en-NL" sz="800" b="0" kern="100" dirty="0">
                        <a:effectLst/>
                        <a:latin typeface="Times New Roman" panose="02020603050405020304" pitchFamily="18" charset="0"/>
                        <a:ea typeface="Times New Roman" panose="02020603050405020304" pitchFamily="18" charset="0"/>
                      </a:endParaRPr>
                    </a:p>
                  </a:txBody>
                  <a:tcPr marL="68580" marR="68580" marT="0" marB="0" anchor="ctr"/>
                </a:tc>
                <a:tc gridSpan="2">
                  <a:txBody>
                    <a:bodyPr/>
                    <a:lstStyle/>
                    <a:p>
                      <a:pPr algn="r"/>
                      <a:r>
                        <a:rPr lang="en-GB" sz="800" kern="100">
                          <a:effectLst/>
                          <a:latin typeface="Times New Roman" panose="02020603050405020304" pitchFamily="18" charset="0"/>
                          <a:cs typeface="Times New Roman" panose="02020603050405020304" pitchFamily="18" charset="0"/>
                        </a:rPr>
                        <a:t>-0.120, 0.029</a:t>
                      </a:r>
                      <a:endParaRPr lang="en-NL">
                        <a:latin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lnTlToBr w="12700" cmpd="sng">
                      <a:noFill/>
                      <a:prstDash val="solid"/>
                    </a:lnTlToBr>
                    <a:lnBlToTr w="12700" cmpd="sng">
                      <a:noFill/>
                      <a:prstDash val="solid"/>
                    </a:lnBlToTr>
                  </a:tcPr>
                </a:tc>
                <a:tc hMerge="1">
                  <a:txBody>
                    <a:bodyPr/>
                    <a:lstStyle/>
                    <a:p>
                      <a:pPr algn="r"/>
                      <a:r>
                        <a:rPr lang="en-GB" sz="800" kern="100" dirty="0">
                          <a:effectLst/>
                        </a:rPr>
                        <a:t>− 0.326, 0.019</a:t>
                      </a:r>
                      <a:endParaRPr lang="en-NL" dirty="0"/>
                    </a:p>
                  </a:txBody>
                  <a:tcPr marL="68580" marR="68580" marT="0" marB="0" anchor="ctr"/>
                </a:tc>
                <a:tc>
                  <a:txBody>
                    <a:bodyPr/>
                    <a:lstStyle/>
                    <a:p>
                      <a:pPr algn="r"/>
                      <a:r>
                        <a:rPr lang="en-GB" sz="800" kern="100" dirty="0">
                          <a:effectLst/>
                          <a:latin typeface="Times New Roman" panose="02020603050405020304" pitchFamily="18" charset="0"/>
                          <a:cs typeface="Times New Roman" panose="02020603050405020304" pitchFamily="18" charset="0"/>
                        </a:rPr>
                        <a:t>− 0.326, 0.019</a:t>
                      </a:r>
                      <a:endParaRPr lang="en-NL" dirty="0">
                        <a:latin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358118694"/>
                  </a:ext>
                </a:extLst>
              </a:tr>
              <a:tr h="153513">
                <a:tc gridSpan="2">
                  <a:txBody>
                    <a:bodyPr/>
                    <a:lstStyle/>
                    <a:p>
                      <a:r>
                        <a:rPr lang="en-GB" sz="800" b="0" kern="100" dirty="0">
                          <a:effectLst/>
                          <a:latin typeface="Times New Roman" panose="02020603050405020304" pitchFamily="18" charset="0"/>
                          <a:cs typeface="Times New Roman" panose="02020603050405020304" pitchFamily="18" charset="0"/>
                        </a:rPr>
                        <a:t>PD</a:t>
                      </a:r>
                      <a:endParaRPr lang="en-NL" sz="800" b="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3175"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hMerge="1">
                  <a:txBody>
                    <a:bodyPr/>
                    <a:lstStyle/>
                    <a:p>
                      <a:pPr algn="r"/>
                      <a:r>
                        <a:rPr lang="en-GB" sz="800" kern="100" dirty="0">
                          <a:effectLst/>
                        </a:rPr>
                        <a:t>-0.092, 0.027</a:t>
                      </a:r>
                      <a:endParaRPr lang="en-NL" sz="800" b="0" kern="100" dirty="0">
                        <a:effectLst/>
                        <a:latin typeface="Times New Roman" panose="02020603050405020304" pitchFamily="18" charset="0"/>
                        <a:ea typeface="Times New Roman" panose="02020603050405020304" pitchFamily="18" charset="0"/>
                      </a:endParaRPr>
                    </a:p>
                  </a:txBody>
                  <a:tcPr marL="68580" marR="68580" marT="0" marB="0" anchor="ctr"/>
                </a:tc>
                <a:tc gridSpan="2">
                  <a:txBody>
                    <a:bodyPr/>
                    <a:lstStyle/>
                    <a:p>
                      <a:pPr algn="r"/>
                      <a:r>
                        <a:rPr lang="en-GB" sz="800" kern="100">
                          <a:effectLst/>
                          <a:latin typeface="Times New Roman" panose="02020603050405020304" pitchFamily="18" charset="0"/>
                          <a:cs typeface="Times New Roman" panose="02020603050405020304" pitchFamily="18" charset="0"/>
                        </a:rPr>
                        <a:t>-0.092, 0.027</a:t>
                      </a:r>
                      <a:endParaRPr lang="en-NL">
                        <a:latin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lnTlToBr w="12700" cmpd="sng">
                      <a:noFill/>
                      <a:prstDash val="solid"/>
                    </a:lnTlToBr>
                    <a:lnBlToTr w="12700" cmpd="sng">
                      <a:noFill/>
                      <a:prstDash val="solid"/>
                    </a:lnBlToTr>
                  </a:tcPr>
                </a:tc>
                <a:tc hMerge="1">
                  <a:txBody>
                    <a:bodyPr/>
                    <a:lstStyle/>
                    <a:p>
                      <a:pPr algn="r"/>
                      <a:r>
                        <a:rPr lang="en-GB" sz="800" kern="100" dirty="0">
                          <a:effectLst/>
                        </a:rPr>
                        <a:t>− 0.468, 0.020</a:t>
                      </a:r>
                      <a:endParaRPr lang="en-NL" dirty="0"/>
                    </a:p>
                  </a:txBody>
                  <a:tcPr marL="68580" marR="68580" marT="0" marB="0" anchor="ctr"/>
                </a:tc>
                <a:tc>
                  <a:txBody>
                    <a:bodyPr/>
                    <a:lstStyle/>
                    <a:p>
                      <a:pPr algn="r"/>
                      <a:r>
                        <a:rPr lang="en-GB" sz="800" kern="100" dirty="0">
                          <a:effectLst/>
                          <a:latin typeface="Times New Roman" panose="02020603050405020304" pitchFamily="18" charset="0"/>
                          <a:cs typeface="Times New Roman" panose="02020603050405020304" pitchFamily="18" charset="0"/>
                        </a:rPr>
                        <a:t>− 0.468, 0.020</a:t>
                      </a:r>
                      <a:endParaRPr lang="en-NL" dirty="0">
                        <a:latin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471146766"/>
                  </a:ext>
                </a:extLst>
              </a:tr>
              <a:tr h="153513">
                <a:tc gridSpan="2">
                  <a:txBody>
                    <a:bodyPr/>
                    <a:lstStyle/>
                    <a:p>
                      <a:r>
                        <a:rPr lang="en-GB" sz="800" b="0" kern="100" dirty="0">
                          <a:effectLst/>
                          <a:latin typeface="Times New Roman" panose="02020603050405020304" pitchFamily="18" charset="0"/>
                          <a:cs typeface="Times New Roman" panose="02020603050405020304" pitchFamily="18" charset="0"/>
                        </a:rPr>
                        <a:t>AD</a:t>
                      </a:r>
                      <a:endParaRPr lang="en-NL" sz="800" b="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3175"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hMerge="1">
                  <a:txBody>
                    <a:bodyPr/>
                    <a:lstStyle/>
                    <a:p>
                      <a:pPr algn="r"/>
                      <a:r>
                        <a:rPr lang="en-GB" sz="800" kern="100" dirty="0">
                          <a:effectLst/>
                        </a:rPr>
                        <a:t>-0.129, 0.030</a:t>
                      </a:r>
                      <a:endParaRPr lang="en-NL" sz="800" b="0" kern="100" dirty="0">
                        <a:effectLst/>
                        <a:latin typeface="Times New Roman" panose="02020603050405020304" pitchFamily="18" charset="0"/>
                        <a:ea typeface="Times New Roman" panose="02020603050405020304" pitchFamily="18" charset="0"/>
                      </a:endParaRPr>
                    </a:p>
                  </a:txBody>
                  <a:tcPr marL="68580" marR="68580" marT="0" marB="0" anchor="ctr"/>
                </a:tc>
                <a:tc gridSpan="2">
                  <a:txBody>
                    <a:bodyPr/>
                    <a:lstStyle/>
                    <a:p>
                      <a:pPr algn="r"/>
                      <a:r>
                        <a:rPr lang="en-GB" sz="800" kern="100" dirty="0">
                          <a:effectLst/>
                          <a:latin typeface="Times New Roman" panose="02020603050405020304" pitchFamily="18" charset="0"/>
                          <a:cs typeface="Times New Roman" panose="02020603050405020304" pitchFamily="18" charset="0"/>
                        </a:rPr>
                        <a:t>-0.129, 0.030</a:t>
                      </a:r>
                      <a:endParaRPr lang="en-NL" dirty="0">
                        <a:latin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lnTlToBr w="12700" cmpd="sng">
                      <a:noFill/>
                      <a:prstDash val="solid"/>
                    </a:lnTlToBr>
                    <a:lnBlToTr w="12700" cmpd="sng">
                      <a:noFill/>
                      <a:prstDash val="solid"/>
                    </a:lnBlToTr>
                  </a:tcPr>
                </a:tc>
                <a:tc hMerge="1">
                  <a:txBody>
                    <a:bodyPr/>
                    <a:lstStyle/>
                    <a:p>
                      <a:pPr algn="r"/>
                      <a:r>
                        <a:rPr lang="en-GB" sz="800" kern="100" dirty="0">
                          <a:effectLst/>
                        </a:rPr>
                        <a:t>− 0.300, 0.019</a:t>
                      </a:r>
                      <a:endParaRPr lang="en-NL" dirty="0"/>
                    </a:p>
                  </a:txBody>
                  <a:tcPr marL="68580" marR="68580" marT="0" marB="0" anchor="ctr"/>
                </a:tc>
                <a:tc>
                  <a:txBody>
                    <a:bodyPr/>
                    <a:lstStyle/>
                    <a:p>
                      <a:pPr algn="r"/>
                      <a:r>
                        <a:rPr lang="en-GB" sz="800" kern="100" dirty="0">
                          <a:effectLst/>
                          <a:latin typeface="Times New Roman" panose="02020603050405020304" pitchFamily="18" charset="0"/>
                          <a:cs typeface="Times New Roman" panose="02020603050405020304" pitchFamily="18" charset="0"/>
                        </a:rPr>
                        <a:t>− 0.300, 0.019</a:t>
                      </a:r>
                      <a:endParaRPr lang="en-NL" dirty="0">
                        <a:latin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152000756"/>
                  </a:ext>
                </a:extLst>
              </a:tr>
              <a:tr h="153513">
                <a:tc gridSpan="2">
                  <a:txBody>
                    <a:bodyPr/>
                    <a:lstStyle/>
                    <a:p>
                      <a:r>
                        <a:rPr lang="en-GB" sz="800" b="0" kern="100" dirty="0">
                          <a:effectLst/>
                          <a:latin typeface="Times New Roman" panose="02020603050405020304" pitchFamily="18" charset="0"/>
                          <a:cs typeface="Times New Roman" panose="02020603050405020304" pitchFamily="18" charset="0"/>
                        </a:rPr>
                        <a:t>L2</a:t>
                      </a:r>
                      <a:endParaRPr lang="en-NL" sz="800" b="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3175"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hMerge="1">
                  <a:txBody>
                    <a:bodyPr/>
                    <a:lstStyle/>
                    <a:p>
                      <a:pPr algn="r"/>
                      <a:r>
                        <a:rPr lang="en-GB" sz="800" kern="100" dirty="0">
                          <a:effectLst/>
                        </a:rPr>
                        <a:t>0.904, 0.129</a:t>
                      </a:r>
                      <a:endParaRPr lang="en-NL" sz="800" b="0" kern="100" dirty="0">
                        <a:effectLst/>
                        <a:latin typeface="Times New Roman" panose="02020603050405020304" pitchFamily="18" charset="0"/>
                        <a:ea typeface="Times New Roman" panose="02020603050405020304" pitchFamily="18" charset="0"/>
                      </a:endParaRPr>
                    </a:p>
                  </a:txBody>
                  <a:tcPr marL="68580" marR="68580" marT="0" marB="0" anchor="ctr"/>
                </a:tc>
                <a:tc gridSpan="2">
                  <a:txBody>
                    <a:bodyPr/>
                    <a:lstStyle/>
                    <a:p>
                      <a:pPr algn="r"/>
                      <a:r>
                        <a:rPr lang="en-GB" sz="800" kern="100">
                          <a:effectLst/>
                          <a:latin typeface="Times New Roman" panose="02020603050405020304" pitchFamily="18" charset="0"/>
                          <a:cs typeface="Times New Roman" panose="02020603050405020304" pitchFamily="18" charset="0"/>
                        </a:rPr>
                        <a:t>0.904, 0.129</a:t>
                      </a:r>
                      <a:endParaRPr lang="en-NL">
                        <a:latin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lnTlToBr w="12700" cmpd="sng">
                      <a:noFill/>
                      <a:prstDash val="solid"/>
                    </a:lnTlToBr>
                    <a:lnBlToTr w="12700" cmpd="sng">
                      <a:noFill/>
                      <a:prstDash val="solid"/>
                    </a:lnBlToTr>
                  </a:tcPr>
                </a:tc>
                <a:tc hMerge="1">
                  <a:txBody>
                    <a:bodyPr/>
                    <a:lstStyle/>
                    <a:p>
                      <a:pPr algn="r"/>
                      <a:r>
                        <a:rPr lang="en-GB" sz="800" kern="100" dirty="0">
                          <a:effectLst/>
                        </a:rPr>
                        <a:t>0.088, 0.028</a:t>
                      </a:r>
                      <a:endParaRPr lang="en-NL" dirty="0"/>
                    </a:p>
                  </a:txBody>
                  <a:tcPr marL="68580" marR="68580" marT="0" marB="0" anchor="ctr"/>
                </a:tc>
                <a:tc>
                  <a:txBody>
                    <a:bodyPr/>
                    <a:lstStyle/>
                    <a:p>
                      <a:pPr algn="r"/>
                      <a:r>
                        <a:rPr lang="en-GB" sz="800" kern="100" dirty="0">
                          <a:effectLst/>
                          <a:latin typeface="Times New Roman" panose="02020603050405020304" pitchFamily="18" charset="0"/>
                          <a:cs typeface="Times New Roman" panose="02020603050405020304" pitchFamily="18" charset="0"/>
                        </a:rPr>
                        <a:t>0.088, 0.028</a:t>
                      </a:r>
                      <a:endParaRPr lang="en-NL" dirty="0">
                        <a:latin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355611954"/>
                  </a:ext>
                </a:extLst>
              </a:tr>
              <a:tr h="153513">
                <a:tc gridSpan="2">
                  <a:txBody>
                    <a:bodyPr/>
                    <a:lstStyle/>
                    <a:p>
                      <a:r>
                        <a:rPr lang="en-GB" sz="800" b="0" kern="100" dirty="0">
                          <a:effectLst/>
                          <a:latin typeface="Times New Roman" panose="02020603050405020304" pitchFamily="18" charset="0"/>
                          <a:cs typeface="Times New Roman" panose="02020603050405020304" pitchFamily="18" charset="0"/>
                        </a:rPr>
                        <a:t>L3</a:t>
                      </a:r>
                      <a:endParaRPr lang="en-NL" sz="800" b="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3175"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hMerge="1">
                  <a:txBody>
                    <a:bodyPr/>
                    <a:lstStyle/>
                    <a:p>
                      <a:pPr algn="r"/>
                      <a:r>
                        <a:rPr lang="en-GB" sz="800" kern="100" dirty="0">
                          <a:effectLst/>
                        </a:rPr>
                        <a:t>0.960, 0.136</a:t>
                      </a:r>
                      <a:endParaRPr lang="en-NL" sz="800" b="0" kern="100" dirty="0">
                        <a:effectLst/>
                        <a:latin typeface="Times New Roman" panose="02020603050405020304" pitchFamily="18" charset="0"/>
                        <a:ea typeface="Times New Roman" panose="02020603050405020304" pitchFamily="18" charset="0"/>
                      </a:endParaRPr>
                    </a:p>
                  </a:txBody>
                  <a:tcPr marL="68580" marR="68580" marT="0" marB="0" anchor="ctr"/>
                </a:tc>
                <a:tc gridSpan="2">
                  <a:txBody>
                    <a:bodyPr/>
                    <a:lstStyle/>
                    <a:p>
                      <a:pPr algn="r"/>
                      <a:r>
                        <a:rPr lang="en-GB" sz="800" kern="100">
                          <a:effectLst/>
                          <a:latin typeface="Times New Roman" panose="02020603050405020304" pitchFamily="18" charset="0"/>
                          <a:cs typeface="Times New Roman" panose="02020603050405020304" pitchFamily="18" charset="0"/>
                        </a:rPr>
                        <a:t>0.960, 0.136</a:t>
                      </a:r>
                      <a:endParaRPr lang="en-NL">
                        <a:latin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lnTlToBr w="12700" cmpd="sng">
                      <a:noFill/>
                      <a:prstDash val="solid"/>
                    </a:lnTlToBr>
                    <a:lnBlToTr w="12700" cmpd="sng">
                      <a:noFill/>
                      <a:prstDash val="solid"/>
                    </a:lnBlToTr>
                  </a:tcPr>
                </a:tc>
                <a:tc hMerge="1">
                  <a:txBody>
                    <a:bodyPr/>
                    <a:lstStyle/>
                    <a:p>
                      <a:pPr algn="r"/>
                      <a:r>
                        <a:rPr lang="en-GB" sz="800" kern="100" dirty="0">
                          <a:effectLst/>
                        </a:rPr>
                        <a:t>0.259, 0.024</a:t>
                      </a:r>
                      <a:endParaRPr lang="en-NL" dirty="0"/>
                    </a:p>
                  </a:txBody>
                  <a:tcPr marL="68580" marR="68580" marT="0" marB="0" anchor="ctr"/>
                </a:tc>
                <a:tc>
                  <a:txBody>
                    <a:bodyPr/>
                    <a:lstStyle/>
                    <a:p>
                      <a:pPr algn="r"/>
                      <a:r>
                        <a:rPr lang="en-GB" sz="800" kern="100" dirty="0">
                          <a:effectLst/>
                          <a:latin typeface="Times New Roman" panose="02020603050405020304" pitchFamily="18" charset="0"/>
                          <a:cs typeface="Times New Roman" panose="02020603050405020304" pitchFamily="18" charset="0"/>
                        </a:rPr>
                        <a:t>0.259, 0.024</a:t>
                      </a:r>
                      <a:endParaRPr lang="en-NL" dirty="0">
                        <a:latin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848301219"/>
                  </a:ext>
                </a:extLst>
              </a:tr>
              <a:tr h="153513">
                <a:tc gridSpan="2">
                  <a:txBody>
                    <a:bodyPr/>
                    <a:lstStyle/>
                    <a:p>
                      <a:r>
                        <a:rPr lang="en-GB" sz="800" b="0" kern="100" dirty="0">
                          <a:effectLst/>
                          <a:latin typeface="Times New Roman" panose="02020603050405020304" pitchFamily="18" charset="0"/>
                          <a:cs typeface="Times New Roman" panose="02020603050405020304" pitchFamily="18" charset="0"/>
                        </a:rPr>
                        <a:t>L4</a:t>
                      </a:r>
                      <a:endParaRPr lang="en-NL" sz="800" b="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3175"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hMerge="1">
                  <a:txBody>
                    <a:bodyPr/>
                    <a:lstStyle/>
                    <a:p>
                      <a:pPr algn="r"/>
                      <a:r>
                        <a:rPr lang="en-GB" sz="800" kern="100" dirty="0">
                          <a:effectLst/>
                        </a:rPr>
                        <a:t>1.466, 0.151</a:t>
                      </a:r>
                      <a:endParaRPr lang="en-NL" sz="800" b="0" kern="100" dirty="0">
                        <a:effectLst/>
                        <a:latin typeface="Times New Roman" panose="02020603050405020304" pitchFamily="18" charset="0"/>
                        <a:ea typeface="Times New Roman" panose="02020603050405020304" pitchFamily="18" charset="0"/>
                      </a:endParaRPr>
                    </a:p>
                  </a:txBody>
                  <a:tcPr marL="68580" marR="68580" marT="0" marB="0" anchor="ctr"/>
                </a:tc>
                <a:tc gridSpan="2">
                  <a:txBody>
                    <a:bodyPr/>
                    <a:lstStyle/>
                    <a:p>
                      <a:pPr algn="r"/>
                      <a:r>
                        <a:rPr lang="en-GB" sz="800" kern="100">
                          <a:effectLst/>
                          <a:latin typeface="Times New Roman" panose="02020603050405020304" pitchFamily="18" charset="0"/>
                          <a:cs typeface="Times New Roman" panose="02020603050405020304" pitchFamily="18" charset="0"/>
                        </a:rPr>
                        <a:t>1.466, 0.151</a:t>
                      </a:r>
                      <a:endParaRPr lang="en-NL">
                        <a:latin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lnTlToBr w="12700" cmpd="sng">
                      <a:noFill/>
                      <a:prstDash val="solid"/>
                    </a:lnTlToBr>
                    <a:lnBlToTr w="12700" cmpd="sng">
                      <a:noFill/>
                      <a:prstDash val="solid"/>
                    </a:lnBlToTr>
                  </a:tcPr>
                </a:tc>
                <a:tc hMerge="1">
                  <a:txBody>
                    <a:bodyPr/>
                    <a:lstStyle/>
                    <a:p>
                      <a:pPr algn="r"/>
                      <a:r>
                        <a:rPr lang="en-GB" sz="800" kern="100" dirty="0">
                          <a:effectLst/>
                        </a:rPr>
                        <a:t>0.718, 0.024</a:t>
                      </a:r>
                      <a:endParaRPr lang="en-NL" dirty="0"/>
                    </a:p>
                  </a:txBody>
                  <a:tcPr marL="68580" marR="68580" marT="0" marB="0" anchor="ctr"/>
                </a:tc>
                <a:tc>
                  <a:txBody>
                    <a:bodyPr/>
                    <a:lstStyle/>
                    <a:p>
                      <a:pPr algn="r"/>
                      <a:r>
                        <a:rPr lang="en-GB" sz="800" kern="100" dirty="0">
                          <a:effectLst/>
                          <a:latin typeface="Times New Roman" panose="02020603050405020304" pitchFamily="18" charset="0"/>
                          <a:cs typeface="Times New Roman" panose="02020603050405020304" pitchFamily="18" charset="0"/>
                        </a:rPr>
                        <a:t>0.718, 0.024</a:t>
                      </a:r>
                      <a:endParaRPr lang="en-NL" dirty="0">
                        <a:latin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829179948"/>
                  </a:ext>
                </a:extLst>
              </a:tr>
              <a:tr h="203754">
                <a:tc gridSpan="5">
                  <a:txBody>
                    <a:bodyPr/>
                    <a:lstStyle/>
                    <a:p>
                      <a:r>
                        <a:rPr lang="en-GB" sz="800" b="1" kern="100" dirty="0">
                          <a:effectLst/>
                          <a:latin typeface="Times New Roman" panose="02020603050405020304" pitchFamily="18" charset="0"/>
                          <a:cs typeface="Times New Roman" panose="02020603050405020304" pitchFamily="18" charset="0"/>
                        </a:rPr>
                        <a:t>Model performance</a:t>
                      </a:r>
                      <a:r>
                        <a:rPr lang="en-GB" sz="800" kern="100" dirty="0">
                          <a:effectLst/>
                          <a:latin typeface="Times New Roman" panose="02020603050405020304" pitchFamily="18" charset="0"/>
                          <a:cs typeface="Times New Roman" panose="02020603050405020304" pitchFamily="18" charset="0"/>
                        </a:rPr>
                        <a:t> </a:t>
                      </a:r>
                      <a:endParaRPr lang="en-NL" dirty="0">
                        <a:latin typeface="Times New Roman" panose="02020603050405020304" pitchFamily="18" charset="0"/>
                        <a:cs typeface="Times New Roman" panose="02020603050405020304" pitchFamily="18" charset="0"/>
                      </a:endParaRPr>
                    </a:p>
                  </a:txBody>
                  <a:tcPr marL="68580" marR="68580" marT="0" marB="0" anchor="ctr">
                    <a:lnL w="3175"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hMerge="1">
                  <a:txBody>
                    <a:bodyPr/>
                    <a:lstStyle/>
                    <a:p>
                      <a:pPr algn="r"/>
                      <a:r>
                        <a:rPr lang="en-GB" sz="800" kern="100" dirty="0">
                          <a:effectLst/>
                        </a:rPr>
                        <a:t> </a:t>
                      </a:r>
                      <a:endParaRPr lang="en-NL" sz="800" b="1" kern="100" dirty="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endParaRPr/>
                    </a:p>
                  </a:txBody>
                  <a:tcPr marL="68580" marR="68580" marT="0" marB="0" anchor="ctr">
                    <a:lnL>
                      <a:noFill/>
                    </a:lnL>
                    <a:lnR>
                      <a:noFill/>
                    </a:lnR>
                    <a:lnT>
                      <a:noFill/>
                    </a:lnT>
                    <a:lnB>
                      <a:noFill/>
                    </a:lnB>
                    <a:lnTlToBr w="12700" cmpd="sng">
                      <a:noFill/>
                      <a:prstDash val="solid"/>
                    </a:lnTlToBr>
                    <a:lnBlToTr w="12700" cmpd="sng">
                      <a:noFill/>
                      <a:prstDash val="solid"/>
                    </a:lnBlToTr>
                  </a:tcPr>
                </a:tc>
                <a:tc hMerge="1">
                  <a:txBody>
                    <a:bodyPr/>
                    <a:lstStyle/>
                    <a:p>
                      <a:pPr algn="r"/>
                      <a:r>
                        <a:rPr lang="en-GB" sz="800" kern="100" dirty="0">
                          <a:effectLst/>
                        </a:rPr>
                        <a:t> </a:t>
                      </a:r>
                      <a:endParaRPr lang="en-NL" dirty="0"/>
                    </a:p>
                  </a:txBody>
                  <a:tcPr marL="68580" marR="68580" marT="0" marB="0" anchor="ctr"/>
                </a:tc>
                <a:tc hMerge="1">
                  <a:txBody>
                    <a:bodyPr/>
                    <a:lstStyle/>
                    <a:p>
                      <a:endParaRPr dirty="0"/>
                    </a:p>
                  </a:txBody>
                  <a:tcPr marL="68580" marR="68580" marT="0"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208504097"/>
                  </a:ext>
                </a:extLst>
              </a:tr>
              <a:tr h="153513">
                <a:tc gridSpan="2">
                  <a:txBody>
                    <a:bodyPr/>
                    <a:lstStyle/>
                    <a:p>
                      <a:r>
                        <a:rPr lang="en-GB" sz="800" b="0" kern="100" dirty="0">
                          <a:effectLst/>
                          <a:latin typeface="Times New Roman" panose="02020603050405020304" pitchFamily="18" charset="0"/>
                          <a:cs typeface="Times New Roman" panose="02020603050405020304" pitchFamily="18" charset="0"/>
                        </a:rPr>
                        <a:t>AIC</a:t>
                      </a:r>
                      <a:endParaRPr lang="en-NL" sz="800" b="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3175"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hMerge="1">
                  <a:txBody>
                    <a:bodyPr/>
                    <a:lstStyle/>
                    <a:p>
                      <a:pPr algn="r"/>
                      <a:r>
                        <a:rPr lang="en-GB" sz="800" kern="100" dirty="0">
                          <a:effectLst/>
                        </a:rPr>
                        <a:t>3529.174</a:t>
                      </a:r>
                      <a:endParaRPr lang="en-NL" sz="800" b="0" kern="100" dirty="0">
                        <a:effectLst/>
                        <a:latin typeface="Times New Roman" panose="02020603050405020304" pitchFamily="18" charset="0"/>
                        <a:ea typeface="Times New Roman" panose="02020603050405020304" pitchFamily="18" charset="0"/>
                      </a:endParaRPr>
                    </a:p>
                  </a:txBody>
                  <a:tcPr marL="68580" marR="68580" marT="0" marB="0" anchor="ctr"/>
                </a:tc>
                <a:tc gridSpan="2">
                  <a:txBody>
                    <a:bodyPr/>
                    <a:lstStyle/>
                    <a:p>
                      <a:pPr algn="r"/>
                      <a:r>
                        <a:rPr lang="en-GB" sz="800" kern="100" dirty="0">
                          <a:effectLst/>
                          <a:latin typeface="Times New Roman" panose="02020603050405020304" pitchFamily="18" charset="0"/>
                          <a:cs typeface="Times New Roman" panose="02020603050405020304" pitchFamily="18" charset="0"/>
                        </a:rPr>
                        <a:t>3529.174</a:t>
                      </a:r>
                      <a:endParaRPr lang="en-NL" dirty="0">
                        <a:latin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lnTlToBr w="12700" cmpd="sng">
                      <a:noFill/>
                      <a:prstDash val="solid"/>
                    </a:lnTlToBr>
                    <a:lnBlToTr w="12700" cmpd="sng">
                      <a:noFill/>
                      <a:prstDash val="solid"/>
                    </a:lnBlToTr>
                  </a:tcPr>
                </a:tc>
                <a:tc hMerge="1">
                  <a:txBody>
                    <a:bodyPr/>
                    <a:lstStyle/>
                    <a:p>
                      <a:pPr algn="r"/>
                      <a:r>
                        <a:rPr lang="en-GB" sz="800" kern="100" dirty="0">
                          <a:effectLst/>
                        </a:rPr>
                        <a:t>1454.01</a:t>
                      </a:r>
                      <a:endParaRPr lang="en-NL" dirty="0"/>
                    </a:p>
                  </a:txBody>
                  <a:tcPr marL="68580" marR="68580" marT="0" marB="0" anchor="ctr"/>
                </a:tc>
                <a:tc>
                  <a:txBody>
                    <a:bodyPr/>
                    <a:lstStyle/>
                    <a:p>
                      <a:pPr algn="r"/>
                      <a:r>
                        <a:rPr lang="en-GB" sz="800" kern="100" dirty="0">
                          <a:effectLst/>
                          <a:latin typeface="Times New Roman" panose="02020603050405020304" pitchFamily="18" charset="0"/>
                          <a:cs typeface="Times New Roman" panose="02020603050405020304" pitchFamily="18" charset="0"/>
                        </a:rPr>
                        <a:t>1454.01</a:t>
                      </a:r>
                      <a:endParaRPr lang="en-NL" dirty="0">
                        <a:latin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450370371"/>
                  </a:ext>
                </a:extLst>
              </a:tr>
              <a:tr h="153513">
                <a:tc gridSpan="2">
                  <a:txBody>
                    <a:bodyPr/>
                    <a:lstStyle/>
                    <a:p>
                      <a:r>
                        <a:rPr lang="en-GB" sz="800" b="0" kern="100" dirty="0">
                          <a:effectLst/>
                          <a:latin typeface="Times New Roman" panose="02020603050405020304" pitchFamily="18" charset="0"/>
                          <a:cs typeface="Times New Roman" panose="02020603050405020304" pitchFamily="18" charset="0"/>
                        </a:rPr>
                        <a:t>BIC</a:t>
                      </a:r>
                      <a:endParaRPr lang="en-NL" sz="800" b="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3175"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hMerge="1">
                  <a:txBody>
                    <a:bodyPr/>
                    <a:lstStyle/>
                    <a:p>
                      <a:pPr algn="r"/>
                      <a:r>
                        <a:rPr lang="en-GB" sz="800" kern="100" dirty="0">
                          <a:effectLst/>
                        </a:rPr>
                        <a:t>3579.542</a:t>
                      </a:r>
                      <a:endParaRPr lang="en-NL" sz="800" b="0" kern="100" dirty="0">
                        <a:effectLst/>
                        <a:latin typeface="Times New Roman" panose="02020603050405020304" pitchFamily="18" charset="0"/>
                        <a:ea typeface="Times New Roman" panose="02020603050405020304" pitchFamily="18" charset="0"/>
                      </a:endParaRPr>
                    </a:p>
                  </a:txBody>
                  <a:tcPr marL="68580" marR="68580" marT="0" marB="0" anchor="ctr"/>
                </a:tc>
                <a:tc gridSpan="2">
                  <a:txBody>
                    <a:bodyPr/>
                    <a:lstStyle/>
                    <a:p>
                      <a:pPr algn="r"/>
                      <a:r>
                        <a:rPr lang="en-GB" sz="800" kern="100" dirty="0">
                          <a:effectLst/>
                          <a:latin typeface="Times New Roman" panose="02020603050405020304" pitchFamily="18" charset="0"/>
                          <a:cs typeface="Times New Roman" panose="02020603050405020304" pitchFamily="18" charset="0"/>
                        </a:rPr>
                        <a:t>3579.542</a:t>
                      </a:r>
                      <a:endParaRPr lang="en-NL" dirty="0">
                        <a:latin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lnTlToBr w="12700" cmpd="sng">
                      <a:noFill/>
                      <a:prstDash val="solid"/>
                    </a:lnTlToBr>
                    <a:lnBlToTr w="12700" cmpd="sng">
                      <a:noFill/>
                      <a:prstDash val="solid"/>
                    </a:lnBlToTr>
                  </a:tcPr>
                </a:tc>
                <a:tc hMerge="1">
                  <a:txBody>
                    <a:bodyPr/>
                    <a:lstStyle/>
                    <a:p>
                      <a:pPr algn="r"/>
                      <a:r>
                        <a:rPr lang="en-GB" sz="800" kern="100" dirty="0">
                          <a:effectLst/>
                        </a:rPr>
                        <a:t>1505.337</a:t>
                      </a:r>
                      <a:endParaRPr lang="en-NL" dirty="0"/>
                    </a:p>
                  </a:txBody>
                  <a:tcPr marL="68580" marR="68580" marT="0" marB="0" anchor="ctr"/>
                </a:tc>
                <a:tc>
                  <a:txBody>
                    <a:bodyPr/>
                    <a:lstStyle/>
                    <a:p>
                      <a:pPr algn="r"/>
                      <a:r>
                        <a:rPr lang="en-GB" sz="800" kern="100" dirty="0">
                          <a:effectLst/>
                          <a:latin typeface="Times New Roman" panose="02020603050405020304" pitchFamily="18" charset="0"/>
                          <a:cs typeface="Times New Roman" panose="02020603050405020304" pitchFamily="18" charset="0"/>
                        </a:rPr>
                        <a:t>1505.337</a:t>
                      </a:r>
                      <a:endParaRPr lang="en-NL" dirty="0">
                        <a:latin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440090135"/>
                  </a:ext>
                </a:extLst>
              </a:tr>
              <a:tr h="153513">
                <a:tc gridSpan="2">
                  <a:txBody>
                    <a:bodyPr/>
                    <a:lstStyle/>
                    <a:p>
                      <a:r>
                        <a:rPr lang="en-GB" sz="800" b="0" kern="100" dirty="0">
                          <a:effectLst/>
                          <a:latin typeface="Times New Roman" panose="02020603050405020304" pitchFamily="18" charset="0"/>
                          <a:cs typeface="Times New Roman" panose="02020603050405020304" pitchFamily="18" charset="0"/>
                        </a:rPr>
                        <a:t>MSE</a:t>
                      </a:r>
                      <a:endParaRPr lang="en-NL" sz="800" b="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3175"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hMerge="1">
                  <a:txBody>
                    <a:bodyPr/>
                    <a:lstStyle/>
                    <a:p>
                      <a:pPr algn="r"/>
                      <a:r>
                        <a:rPr lang="en-GB" sz="800" kern="100" dirty="0">
                          <a:effectLst/>
                        </a:rPr>
                        <a:t>0.343</a:t>
                      </a:r>
                      <a:endParaRPr lang="en-NL" sz="800" b="0" kern="100" dirty="0">
                        <a:effectLst/>
                        <a:latin typeface="Times New Roman" panose="02020603050405020304" pitchFamily="18" charset="0"/>
                        <a:ea typeface="Times New Roman" panose="02020603050405020304" pitchFamily="18" charset="0"/>
                      </a:endParaRPr>
                    </a:p>
                  </a:txBody>
                  <a:tcPr marL="68580" marR="68580" marT="0" marB="0" anchor="ctr"/>
                </a:tc>
                <a:tc gridSpan="2">
                  <a:txBody>
                    <a:bodyPr/>
                    <a:lstStyle/>
                    <a:p>
                      <a:pPr algn="r"/>
                      <a:r>
                        <a:rPr lang="en-GB" sz="800" kern="100" dirty="0">
                          <a:effectLst/>
                          <a:latin typeface="Times New Roman" panose="02020603050405020304" pitchFamily="18" charset="0"/>
                          <a:cs typeface="Times New Roman" panose="02020603050405020304" pitchFamily="18" charset="0"/>
                        </a:rPr>
                        <a:t>0.343</a:t>
                      </a:r>
                      <a:endParaRPr lang="en-NL" dirty="0">
                        <a:latin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lnTlToBr w="12700" cmpd="sng">
                      <a:noFill/>
                      <a:prstDash val="solid"/>
                    </a:lnTlToBr>
                    <a:lnBlToTr w="12700" cmpd="sng">
                      <a:noFill/>
                      <a:prstDash val="solid"/>
                    </a:lnBlToTr>
                  </a:tcPr>
                </a:tc>
                <a:tc hMerge="1">
                  <a:txBody>
                    <a:bodyPr/>
                    <a:lstStyle/>
                    <a:p>
                      <a:pPr algn="r"/>
                      <a:r>
                        <a:rPr lang="en-GB" sz="800" kern="100" dirty="0">
                          <a:effectLst/>
                        </a:rPr>
                        <a:t>0.112</a:t>
                      </a:r>
                      <a:endParaRPr lang="en-NL" dirty="0"/>
                    </a:p>
                  </a:txBody>
                  <a:tcPr marL="68580" marR="68580" marT="0" marB="0" anchor="ctr"/>
                </a:tc>
                <a:tc>
                  <a:txBody>
                    <a:bodyPr/>
                    <a:lstStyle/>
                    <a:p>
                      <a:pPr algn="r"/>
                      <a:r>
                        <a:rPr lang="en-GB" sz="800" kern="100" dirty="0">
                          <a:effectLst/>
                          <a:latin typeface="Times New Roman" panose="02020603050405020304" pitchFamily="18" charset="0"/>
                          <a:cs typeface="Times New Roman" panose="02020603050405020304" pitchFamily="18" charset="0"/>
                        </a:rPr>
                        <a:t>0.112</a:t>
                      </a:r>
                      <a:endParaRPr lang="en-NL" dirty="0">
                        <a:latin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329288528"/>
                  </a:ext>
                </a:extLst>
              </a:tr>
              <a:tr h="153513">
                <a:tc gridSpan="2">
                  <a:txBody>
                    <a:bodyPr/>
                    <a:lstStyle/>
                    <a:p>
                      <a:r>
                        <a:rPr lang="en-GB" sz="800" b="0" kern="100" dirty="0">
                          <a:effectLst/>
                          <a:latin typeface="Times New Roman" panose="02020603050405020304" pitchFamily="18" charset="0"/>
                          <a:cs typeface="Times New Roman" panose="02020603050405020304" pitchFamily="18" charset="0"/>
                        </a:rPr>
                        <a:t>Adjusted R2</a:t>
                      </a:r>
                      <a:endParaRPr lang="en-NL" sz="800" b="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3175" cap="flat" cmpd="sng" algn="ctr">
                      <a:no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r"/>
                      <a:r>
                        <a:rPr lang="en-GB" sz="800" kern="100" dirty="0">
                          <a:effectLst/>
                        </a:rPr>
                        <a:t>0.087</a:t>
                      </a:r>
                      <a:endParaRPr lang="en-NL" sz="800" b="0" kern="100" dirty="0">
                        <a:effectLst/>
                        <a:latin typeface="Times New Roman" panose="02020603050405020304" pitchFamily="18" charset="0"/>
                        <a:ea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gridSpan="2">
                  <a:txBody>
                    <a:bodyPr/>
                    <a:lstStyle/>
                    <a:p>
                      <a:pPr algn="r"/>
                      <a:r>
                        <a:rPr lang="en-GB" sz="800" kern="100" dirty="0">
                          <a:effectLst/>
                          <a:latin typeface="Times New Roman" panose="02020603050405020304" pitchFamily="18" charset="0"/>
                          <a:cs typeface="Times New Roman" panose="02020603050405020304" pitchFamily="18" charset="0"/>
                        </a:rPr>
                        <a:t>0.087</a:t>
                      </a:r>
                      <a:endParaRPr lang="en-NL" dirty="0">
                        <a:latin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r"/>
                      <a:r>
                        <a:rPr lang="en-GB" sz="800" kern="100" dirty="0">
                          <a:effectLst/>
                        </a:rPr>
                        <a:t>0.628</a:t>
                      </a:r>
                      <a:endParaRPr lang="en-NL" dirty="0"/>
                    </a:p>
                  </a:txBody>
                  <a:tcPr marL="68580" marR="68580" marT="0" marB="0" anchor="ctr">
                    <a:lnB w="12700" cap="flat" cmpd="sng" algn="ctr">
                      <a:solidFill>
                        <a:schemeClr val="tx1"/>
                      </a:solidFill>
                      <a:prstDash val="solid"/>
                      <a:round/>
                      <a:headEnd type="none" w="med" len="med"/>
                      <a:tailEnd type="none" w="med" len="med"/>
                    </a:lnB>
                  </a:tcPr>
                </a:tc>
                <a:tc>
                  <a:txBody>
                    <a:bodyPr/>
                    <a:lstStyle/>
                    <a:p>
                      <a:pPr algn="r"/>
                      <a:r>
                        <a:rPr lang="en-GB" sz="800" kern="100" dirty="0">
                          <a:effectLst/>
                          <a:latin typeface="Times New Roman" panose="02020603050405020304" pitchFamily="18" charset="0"/>
                          <a:cs typeface="Times New Roman" panose="02020603050405020304" pitchFamily="18" charset="0"/>
                        </a:rPr>
                        <a:t>0.628</a:t>
                      </a:r>
                      <a:endParaRPr lang="en-NL" dirty="0">
                        <a:latin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29687172"/>
                  </a:ext>
                </a:extLst>
              </a:tr>
              <a:tr h="153513">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kern="1200" dirty="0">
                          <a:solidFill>
                            <a:schemeClr val="tx1"/>
                          </a:solidFill>
                          <a:effectLst/>
                          <a:latin typeface="Times New Roman" panose="02020603050405020304" pitchFamily="18" charset="0"/>
                          <a:ea typeface="+mn-ea"/>
                          <a:cs typeface="Times New Roman" panose="02020603050405020304" pitchFamily="18" charset="0"/>
                        </a:rPr>
                        <a:t>*All coefficients are significant at 0.01 level.</a:t>
                      </a:r>
                      <a:endParaRPr lang="en-NL" sz="800"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NL" sz="800" b="0" kern="100" dirty="0">
                        <a:effectLst/>
                        <a:latin typeface="Times New Roman" panose="02020603050405020304" pitchFamily="18" charset="0"/>
                        <a:ea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hMerge="1">
                  <a:txBody>
                    <a:bodyPr/>
                    <a:lstStyle/>
                    <a:p>
                      <a:endParaRPr lang="en-NL"/>
                    </a:p>
                  </a:txBody>
                  <a:tcPr/>
                </a:tc>
                <a:tc hMerge="1">
                  <a:txBody>
                    <a:bodyPr/>
                    <a:lstStyle/>
                    <a:p>
                      <a:endParaRPr lang="en-NL"/>
                    </a:p>
                  </a:txBody>
                  <a:tcPr>
                    <a:lnT w="12700" cap="flat" cmpd="sng" algn="ctr">
                      <a:solidFill>
                        <a:schemeClr val="tx1"/>
                      </a:solidFill>
                      <a:prstDash val="solid"/>
                      <a:round/>
                      <a:headEnd type="none" w="med" len="med"/>
                      <a:tailEnd type="none" w="med" len="med"/>
                    </a:lnT>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NL" sz="800" kern="1200" dirty="0">
                        <a:solidFill>
                          <a:schemeClr val="tx1"/>
                        </a:solidFill>
                        <a:effectLst/>
                        <a:latin typeface="+mn-lt"/>
                        <a:ea typeface="+mn-ea"/>
                        <a:cs typeface="+mn-cs"/>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40306013"/>
                  </a:ext>
                </a:extLst>
              </a:tr>
              <a:tr h="42846">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NL" sz="200" kern="1200" dirty="0">
                        <a:solidFill>
                          <a:schemeClr val="tx1"/>
                        </a:solidFill>
                        <a:effectLst/>
                        <a:latin typeface="+mn-lt"/>
                        <a:ea typeface="+mn-ea"/>
                        <a:cs typeface="+mn-cs"/>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NL"/>
                    </a:p>
                  </a:txBody>
                  <a:tcPr/>
                </a:tc>
                <a:tc hMerge="1">
                  <a:txBody>
                    <a:bodyPr/>
                    <a:lstStyle/>
                    <a:p>
                      <a:endParaRPr lang="en-NL"/>
                    </a:p>
                  </a:txBody>
                  <a:tcPr/>
                </a:tc>
                <a:tc hMerge="1">
                  <a:txBody>
                    <a:bodyPr/>
                    <a:lstStyle/>
                    <a:p>
                      <a:endParaRPr lang="en-NL"/>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NL" sz="200" kern="1200" dirty="0">
                        <a:solidFill>
                          <a:schemeClr val="tx1"/>
                        </a:solidFill>
                        <a:effectLst/>
                        <a:latin typeface="+mn-lt"/>
                        <a:ea typeface="+mn-ea"/>
                        <a:cs typeface="+mn-cs"/>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95696830"/>
                  </a:ext>
                </a:extLst>
              </a:tr>
            </a:tbl>
          </a:graphicData>
        </a:graphic>
      </p:graphicFrame>
      <p:pic>
        <p:nvPicPr>
          <p:cNvPr id="11" name="Picture 10">
            <a:extLst>
              <a:ext uri="{FF2B5EF4-FFF2-40B4-BE49-F238E27FC236}">
                <a16:creationId xmlns:a16="http://schemas.microsoft.com/office/drawing/2014/main" id="{7D4ACF32-37AB-0AC4-9AD2-C4B00D7B25ED}"/>
              </a:ext>
            </a:extLst>
          </p:cNvPr>
          <p:cNvPicPr>
            <a:picLocks noChangeAspect="1"/>
          </p:cNvPicPr>
          <p:nvPr/>
        </p:nvPicPr>
        <p:blipFill>
          <a:blip r:embed="rId4"/>
          <a:stretch>
            <a:fillRect/>
          </a:stretch>
        </p:blipFill>
        <p:spPr>
          <a:xfrm>
            <a:off x="11386482" y="59422"/>
            <a:ext cx="712751" cy="637156"/>
          </a:xfrm>
          <a:prstGeom prst="rect">
            <a:avLst/>
          </a:prstGeom>
        </p:spPr>
      </p:pic>
      <p:pic>
        <p:nvPicPr>
          <p:cNvPr id="17" name="Picture 16">
            <a:extLst>
              <a:ext uri="{FF2B5EF4-FFF2-40B4-BE49-F238E27FC236}">
                <a16:creationId xmlns:a16="http://schemas.microsoft.com/office/drawing/2014/main" id="{38D37680-E751-D31A-58DD-AE9549955A85}"/>
              </a:ext>
            </a:extLst>
          </p:cNvPr>
          <p:cNvPicPr>
            <a:picLocks noChangeAspect="1"/>
          </p:cNvPicPr>
          <p:nvPr/>
        </p:nvPicPr>
        <p:blipFill>
          <a:blip r:embed="rId5"/>
          <a:stretch>
            <a:fillRect/>
          </a:stretch>
        </p:blipFill>
        <p:spPr>
          <a:xfrm>
            <a:off x="92767" y="95227"/>
            <a:ext cx="959026" cy="450452"/>
          </a:xfrm>
          <a:prstGeom prst="rect">
            <a:avLst/>
          </a:prstGeom>
        </p:spPr>
      </p:pic>
    </p:spTree>
    <p:extLst>
      <p:ext uri="{BB962C8B-B14F-4D97-AF65-F5344CB8AC3E}">
        <p14:creationId xmlns:p14="http://schemas.microsoft.com/office/powerpoint/2010/main" val="2228564182"/>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E296E15BAF57041A774F4D5316366FF" ma:contentTypeVersion="14" ma:contentTypeDescription="Create a new document." ma:contentTypeScope="" ma:versionID="5b3d31f9406923266e19a251e7e1925f">
  <xsd:schema xmlns:xsd="http://www.w3.org/2001/XMLSchema" xmlns:xs="http://www.w3.org/2001/XMLSchema" xmlns:p="http://schemas.microsoft.com/office/2006/metadata/properties" xmlns:ns2="d7e201e0-7ba1-4fd0-b022-03ac33d052c0" xmlns:ns3="e25f615b-eebd-4e2a-b1e3-b3bb6a011368" targetNamespace="http://schemas.microsoft.com/office/2006/metadata/properties" ma:root="true" ma:fieldsID="4218752b27ed29a11fa65fc7df10aeab" ns2:_="" ns3:_="">
    <xsd:import namespace="d7e201e0-7ba1-4fd0-b022-03ac33d052c0"/>
    <xsd:import namespace="e25f615b-eebd-4e2a-b1e3-b3bb6a01136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e201e0-7ba1-4fd0-b022-03ac33d052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6f72f27b-f989-48c3-999a-f20f870c1eec"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25f615b-eebd-4e2a-b1e3-b3bb6a011368"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d28c4e3b-88eb-4c14-8dcb-be66e22babc3}" ma:internalName="TaxCatchAll" ma:showField="CatchAllData" ma:web="e25f615b-eebd-4e2a-b1e3-b3bb6a011368">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DCDCCC6-F690-4261-B132-F6F73AD70B5F}"/>
</file>

<file path=customXml/itemProps2.xml><?xml version="1.0" encoding="utf-8"?>
<ds:datastoreItem xmlns:ds="http://schemas.openxmlformats.org/officeDocument/2006/customXml" ds:itemID="{F755245C-625B-4881-9E84-99A72E0E4717}"/>
</file>

<file path=docProps/app.xml><?xml version="1.0" encoding="utf-8"?>
<Properties xmlns="http://schemas.openxmlformats.org/officeDocument/2006/extended-properties" xmlns:vt="http://schemas.openxmlformats.org/officeDocument/2006/docPropsVTypes">
  <TotalTime>5078</TotalTime>
  <Words>1211</Words>
  <Application>Microsoft Macintosh PowerPoint</Application>
  <PresentationFormat>Widescreen</PresentationFormat>
  <Paragraphs>133</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DengXian</vt:lpstr>
      <vt:lpstr>Arial</vt:lpstr>
      <vt:lpstr>Calibri</vt:lpstr>
      <vt:lpstr>Calibri Light</vt:lpstr>
      <vt:lpstr>Times New Roman</vt:lpstr>
      <vt:lpstr>Office 主题​​</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liao meixia</dc:creator>
  <cp:lastModifiedBy>Zhang, X (epi)</cp:lastModifiedBy>
  <cp:revision>206</cp:revision>
  <dcterms:created xsi:type="dcterms:W3CDTF">2022-03-15T14:19:51Z</dcterms:created>
  <dcterms:modified xsi:type="dcterms:W3CDTF">2024-07-01T14:21:20Z</dcterms:modified>
</cp:coreProperties>
</file>