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96C05-03D8-7B45-B94E-B5987C7F55A1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01284-E133-9946-91F3-4A57DCCD3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D842E-5D64-C446-87D2-4E3D04B9F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513B-3DB0-32AA-77B3-83F308ACF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9AEBC-80BE-BE83-5E70-97C501B5D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6F80-578C-CF69-D482-DC7C65BE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7E35-82F8-D30F-0FCF-3FB341F9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D0EB-0EA0-43BD-61CB-C204AFB4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2A3D-3640-970D-F3FB-67FE3D7D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0642A-854D-7E4E-25C7-464D95320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4E6F-6524-CD70-DFC5-9F4C268C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A0198-C80B-9DE5-5334-B0FD4FC7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A5DB7-E539-28FF-AD66-BDA5351A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3E088-B29C-D541-5B86-EBA40C3F4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4EBCB-00D2-0938-36BC-71E63A111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16D40-C0BC-2A50-53B5-D57F6052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7BFEE-042E-6B9D-BE62-DF02C966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6D00-846E-40EC-E4B6-132662DE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0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C36D-C0CC-7CA5-19C2-D1EAFF36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D048-5C72-A8F4-871C-A6AD72727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C270-5494-EDF6-B80C-1E7B05B4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5BCC9-DAD0-C8C7-BB11-23C193FE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98CC-332C-2EE2-91C0-4C43ED35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1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E10E-35BA-072D-F8C2-17D23CCE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579D0-A314-C447-4401-9098DCA8F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C81F-D495-5238-F1AA-17B9F13DE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82800-7561-2FEB-249E-7D0D7B8A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B3F9E-18FF-3889-F54B-9EA89F63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5F89-5FDF-AE0B-A019-6E1B7A09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D682-E815-D913-B822-5A45CFE17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56B9-DCC7-A13D-8799-69B1E254C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3BE56-810F-1E6D-A49C-97B382D8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F7FB6-BBEA-CC2D-5608-1E018BFB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9D39A-4425-A1DA-DC85-F1CC342B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F2A4-A7D3-660F-89D7-ABD138F1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3A75E-D8BB-55F2-7D0B-AA4C1CCC6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5240F-1B6A-C5B5-D9C8-1C5B194C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80BAC-B528-CB58-9297-5BE7518EC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B08B8-281C-18E5-C089-897130098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D4E70-D809-C42B-20FA-9C0B23FD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F3D06-4AF2-0C73-279A-E8D5E0E1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2B3A2-4F7D-EDC4-7B51-33C5180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33B9-2154-BA55-E90D-97599274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56AA9-6B4A-A4D4-D77F-C8684CCC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DAF7D-8296-6CF5-23DF-7598C419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5D17B-BCFB-D86B-E587-68B6929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8D835-3E04-A8DF-5278-48BF5422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0E596-92E9-C9FF-033C-5E225DC9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3EF5F-D887-FED2-F848-A8DF76C9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7607-9F94-DE22-EFDB-ADA61CC8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2A2D8-0C88-5A4E-4454-A886FB397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E0177-AE41-61B5-A115-C8B31B9A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438DC-D025-AF68-9CAE-C4BA4516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6A043-241B-C6B8-8D83-F59F3EEF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DD6A7-3AC9-426A-96C0-CDA54BF0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7EC0-9371-185B-53AF-01C025CF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6481B-B5C2-C6AC-B819-B451FCD89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FD055-00EE-6D12-6C2E-4B532D5D6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B81FC-3EFE-B7D9-E3A9-EDAF3AE4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DAD51-D61C-B428-C628-E5AE4B4E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B5FB-D548-C279-CB83-88F1BBCA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E866C-7D69-EA32-462C-8E38DADE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E7D8D-E803-4F32-3CE3-35A3E4056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9D05-A5FE-3B32-3567-437BF506C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EC362-0EE4-E24E-8B66-F16DF4235C98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81C3-BDBD-B406-5AF1-EF26B0DD6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A6060-E88A-EC31-7C6E-087E13B6C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A333-3DE9-3B40-9B31-CCEB4CEB7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e chart of survival&#10;&#10;Description automatically generated">
            <a:extLst>
              <a:ext uri="{FF2B5EF4-FFF2-40B4-BE49-F238E27FC236}">
                <a16:creationId xmlns:a16="http://schemas.microsoft.com/office/drawing/2014/main" id="{42B25814-C193-FF8B-1C3C-281675DE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53" y="1343414"/>
            <a:ext cx="1793906" cy="1564145"/>
          </a:xfrm>
          <a:prstGeom prst="rect">
            <a:avLst/>
          </a:prstGeom>
        </p:spPr>
      </p:pic>
      <p:pic>
        <p:nvPicPr>
          <p:cNvPr id="56" name="Picture 55" descr="A pie chart of various emphasizer&#10;&#10;Description automatically generated">
            <a:extLst>
              <a:ext uri="{FF2B5EF4-FFF2-40B4-BE49-F238E27FC236}">
                <a16:creationId xmlns:a16="http://schemas.microsoft.com/office/drawing/2014/main" id="{B169E71B-F847-055A-79D7-569C20470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280" y="1205492"/>
            <a:ext cx="2051353" cy="1810474"/>
          </a:xfrm>
          <a:prstGeom prst="rect">
            <a:avLst/>
          </a:prstGeom>
        </p:spPr>
      </p:pic>
      <p:pic>
        <p:nvPicPr>
          <p:cNvPr id="32" name="Picture 3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9B4DB9E-CD6B-2BB7-5436-ECA48DE14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817" y="3160126"/>
            <a:ext cx="2201255" cy="1623616"/>
          </a:xfrm>
          <a:prstGeom prst="rect">
            <a:avLst/>
          </a:prstGeom>
        </p:spPr>
      </p:pic>
      <p:pic>
        <p:nvPicPr>
          <p:cNvPr id="49" name="Picture 4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0CDC6D3-A7D3-EA03-BE84-B358DA40D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943" y="4828021"/>
            <a:ext cx="2125143" cy="1497906"/>
          </a:xfrm>
          <a:prstGeom prst="rect">
            <a:avLst/>
          </a:prstGeom>
        </p:spPr>
      </p:pic>
      <p:pic>
        <p:nvPicPr>
          <p:cNvPr id="72" name="Picture 7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76D70F8-40D3-6ECE-2B38-472B59486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924" y="1363675"/>
            <a:ext cx="2865673" cy="1560710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-3067" y="3118036"/>
            <a:ext cx="2668153" cy="3673627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vert="horz" lIns="83890" tIns="41945" rIns="83890" bIns="41945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altLang="en-US" sz="900" b="1" dirty="0">
                <a:latin typeface="Cambria" panose="02040503050406030204" pitchFamily="18" charset="0"/>
                <a:cs typeface="Calibri" panose="020F0502020204030204" pitchFamily="34" charset="0"/>
              </a:rPr>
              <a:t>Design</a:t>
            </a: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250 DCE</a:t>
            </a:r>
            <a:r>
              <a:rPr lang="en-AU" altLang="en-US" sz="900" baseline="-25000" dirty="0">
                <a:latin typeface="Cambria" panose="02040503050406030204" pitchFamily="18" charset="0"/>
                <a:cs typeface="Calibri" panose="020F0502020204030204" pitchFamily="34" charset="0"/>
              </a:rPr>
              <a:t>TTO</a:t>
            </a: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choice sets and 100 latent DCE choice sets were designed. A four-arm study was conducted for both adult and adolescent samples. In each arm, each respondent was presented with 20 choice sets (Table 1).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900" b="1" dirty="0">
                <a:latin typeface="Cambria" panose="02040503050406030204" pitchFamily="18" charset="0"/>
                <a:cs typeface="Calibri" panose="020F0502020204030204" pitchFamily="34" charset="0"/>
              </a:rPr>
              <a:t>Online survey  </a:t>
            </a: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to a representative sample of</a:t>
            </a:r>
            <a:r>
              <a:rPr lang="zh-CN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latin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Australian adult population and paediatric population aged between 12-17 years old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with respect to age, gender and region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sz="900" b="1" dirty="0">
                <a:latin typeface="Cambria" panose="02040503050406030204" pitchFamily="18" charset="0"/>
                <a:cs typeface="Calibri" panose="020F0502020204030204" pitchFamily="34" charset="0"/>
              </a:rPr>
              <a:t>Analysis</a:t>
            </a:r>
          </a:p>
          <a:p>
            <a:pPr marL="1827189" lvl="1" indent="0">
              <a:spcBef>
                <a:spcPts val="0"/>
              </a:spcBef>
            </a:pPr>
            <a:endParaRPr lang="en-AU" altLang="en-US" sz="1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Conditional logit models were used to estimate utility weights for the latent DCE and the DCE</a:t>
            </a:r>
            <a:r>
              <a:rPr lang="en-AU" altLang="en-US" sz="900" baseline="-25000" dirty="0">
                <a:latin typeface="Cambria" panose="02040503050406030204" pitchFamily="18" charset="0"/>
                <a:cs typeface="Calibri" panose="020F0502020204030204" pitchFamily="34" charset="0"/>
              </a:rPr>
              <a:t>TTO</a:t>
            </a: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(results can be provided upon request). </a:t>
            </a:r>
          </a:p>
          <a:p>
            <a:pPr marL="0" indent="0">
              <a:spcBef>
                <a:spcPts val="0"/>
              </a:spcBef>
            </a:pPr>
            <a:r>
              <a:rPr lang="en-AU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Latent class models were used to assess the preference heterogeneity. Demographic covariates including age, gender, and perspectives were used on pooled data.  </a:t>
            </a:r>
            <a:endParaRPr lang="en-AU" altLang="en-US" sz="1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ct val="40000"/>
              </a:spcBef>
            </a:pPr>
            <a:endParaRPr lang="en-AU" altLang="en-US" sz="881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endParaRPr lang="en-AU" sz="88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0" y="-3283"/>
            <a:ext cx="12196633" cy="1117185"/>
          </a:xfrm>
          <a:prstGeom prst="rect">
            <a:avLst/>
          </a:prstGeom>
          <a:solidFill>
            <a:srgbClr val="5D7DBD"/>
          </a:solidFill>
          <a:ln>
            <a:solidFill>
              <a:srgbClr val="526F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47" dirty="0">
              <a:solidFill>
                <a:srgbClr val="5D7DBD"/>
              </a:solidFill>
              <a:latin typeface="Calisto MT" panose="02040603050505030304" pitchFamily="18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941" y="1288745"/>
            <a:ext cx="2665169" cy="16180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83890" tIns="41945" rIns="83890" bIns="41945" rtlCol="0">
            <a:noAutofit/>
          </a:bodyPr>
          <a:lstStyle>
            <a:lvl1pPr marL="1566161" indent="-1566161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350" indent="-1305135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538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753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96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An important hurdle for the development of value sets for EQ-5D-Y-5L is the largely unaddressed normative and methodological questions regarding whose preferences, which elicitation techniques, and which perspectives should be used. This study investigates</a:t>
            </a:r>
            <a:r>
              <a:rPr lang="zh-CN" alt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900" dirty="0">
                <a:latin typeface="Cambria" panose="02040503050406030204" pitchFamily="18" charset="0"/>
                <a:cs typeface="Calibri" panose="020F0502020204030204" pitchFamily="34" charset="0"/>
              </a:rPr>
              <a:t>the impact of perspectives on preferences in adult and adolescent populations using both latent DCE and DCE with duration (DCE</a:t>
            </a:r>
            <a:r>
              <a:rPr lang="en-US" altLang="zh-CN" sz="900" baseline="-25000" dirty="0">
                <a:latin typeface="Cambria" panose="02040503050406030204" pitchFamily="18" charset="0"/>
                <a:cs typeface="Calibri" panose="020F0502020204030204" pitchFamily="34" charset="0"/>
              </a:rPr>
              <a:t>TTO</a:t>
            </a:r>
            <a:r>
              <a:rPr lang="en-US" altLang="zh-CN" sz="900" dirty="0">
                <a:latin typeface="Cambria" panose="02040503050406030204" pitchFamily="18" charset="0"/>
                <a:cs typeface="Calibri" panose="020F0502020204030204" pitchFamily="34" charset="0"/>
              </a:rPr>
              <a:t>) and its preference heterogeneity.</a:t>
            </a:r>
            <a:endParaRPr lang="en-US" sz="9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sz="half" idx="4294967295"/>
          </p:nvPr>
        </p:nvSpPr>
        <p:spPr>
          <a:xfrm>
            <a:off x="229" y="1173208"/>
            <a:ext cx="2679918" cy="142507"/>
          </a:xfrm>
          <a:prstGeom prst="rect">
            <a:avLst/>
          </a:prstGeom>
          <a:solidFill>
            <a:srgbClr val="5D7DBD"/>
          </a:solidFill>
          <a:ln>
            <a:solidFill>
              <a:schemeClr val="accent1"/>
            </a:solidFill>
          </a:ln>
        </p:spPr>
        <p:txBody>
          <a:bodyPr vert="horz" lIns="83882" tIns="41941" rIns="83882" bIns="41941" rtlCol="0" anchor="ctr" anchorCtr="0">
            <a:noAutofit/>
          </a:bodyPr>
          <a:lstStyle/>
          <a:p>
            <a:pPr marL="0" indent="0" algn="ctr">
              <a:buNone/>
            </a:pPr>
            <a:r>
              <a:rPr lang="en-AU" sz="1024" b="1" cap="small" dirty="0">
                <a:solidFill>
                  <a:schemeClr val="bg1"/>
                </a:solidFill>
                <a:latin typeface="Calisto MT" panose="02040603050505030304" pitchFamily="18" charset="0"/>
                <a:cs typeface="Bangla MN" panose="02000500020000000000" pitchFamily="2" charset="0"/>
              </a:rPr>
              <a:t>OBJECTIVES</a:t>
            </a:r>
          </a:p>
        </p:txBody>
      </p:sp>
      <p:sp>
        <p:nvSpPr>
          <p:cNvPr id="45" name="Content Placeholder 3"/>
          <p:cNvSpPr>
            <a:spLocks noGrp="1" noChangeAspect="1"/>
          </p:cNvSpPr>
          <p:nvPr>
            <p:ph sz="half" idx="4294967295"/>
          </p:nvPr>
        </p:nvSpPr>
        <p:spPr>
          <a:xfrm>
            <a:off x="2722118" y="1163579"/>
            <a:ext cx="2902980" cy="154480"/>
          </a:xfrm>
          <a:prstGeom prst="rect">
            <a:avLst/>
          </a:prstGeom>
          <a:solidFill>
            <a:srgbClr val="5D7DBD"/>
          </a:solidFill>
          <a:ln>
            <a:solidFill>
              <a:schemeClr val="accent1"/>
            </a:solidFill>
          </a:ln>
        </p:spPr>
        <p:txBody>
          <a:bodyPr vert="horz" lIns="83882" tIns="41941" rIns="83882" bIns="41941" rtlCol="0" anchor="ctr" anchorCtr="0">
            <a:noAutofit/>
          </a:bodyPr>
          <a:lstStyle/>
          <a:p>
            <a:pPr marL="0" indent="0" algn="ctr">
              <a:buNone/>
            </a:pPr>
            <a:r>
              <a:rPr lang="en-AU" sz="952" b="1" cap="small" dirty="0">
                <a:solidFill>
                  <a:schemeClr val="bg1"/>
                </a:solidFill>
                <a:latin typeface="Calisto MT" panose="02040603050505030304" pitchFamily="18" charset="0"/>
                <a:cs typeface="Bangla MN" pitchFamily="2" charset="0"/>
              </a:rPr>
              <a:t>RESULT 1. DESCRIPTIVE STATISTICS</a:t>
            </a:r>
            <a:endParaRPr lang="en-AU" sz="1025" b="1" cap="small" dirty="0">
              <a:solidFill>
                <a:schemeClr val="bg1"/>
              </a:solidFill>
              <a:latin typeface="Calisto MT" panose="02040603050505030304" pitchFamily="18" charset="0"/>
              <a:cs typeface="Bangla MN" pitchFamily="2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-14027" y="2948708"/>
            <a:ext cx="2685137" cy="156417"/>
          </a:xfrm>
          <a:prstGeom prst="rect">
            <a:avLst/>
          </a:prstGeom>
          <a:solidFill>
            <a:srgbClr val="5D7DBD"/>
          </a:solidFill>
          <a:ln>
            <a:solidFill>
              <a:schemeClr val="accent1"/>
            </a:solidFill>
          </a:ln>
        </p:spPr>
        <p:txBody>
          <a:bodyPr vert="horz" lIns="83890" tIns="41945" rIns="83890" bIns="4194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952" b="1" cap="small" dirty="0">
                <a:solidFill>
                  <a:schemeClr val="bg1"/>
                </a:solidFill>
                <a:latin typeface="Calisto MT" panose="02040603050505030304" pitchFamily="18" charset="0"/>
                <a:cs typeface="Bangla MN" panose="02000500020000000000" pitchFamily="2" charset="0"/>
              </a:rPr>
              <a:t>METHODS</a:t>
            </a:r>
            <a:endParaRPr lang="en-AU" sz="1024" b="1" cap="small" dirty="0">
              <a:solidFill>
                <a:schemeClr val="bg1"/>
              </a:solidFill>
              <a:latin typeface="Calisto MT" panose="02040603050505030304" pitchFamily="18" charset="0"/>
              <a:cs typeface="Bangla MN" panose="0200050002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4189" y="-8929"/>
            <a:ext cx="11238973" cy="13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Calisto MT" panose="02040603050505030304" pitchFamily="18" charset="0"/>
                <a:cs typeface="Bangla MN" panose="02000500020000000000" pitchFamily="2" charset="0"/>
              </a:rPr>
              <a:t>Do adults and adolescents value EQ-5D-Y-5L differently? A quantitative exploration using DCE</a:t>
            </a:r>
            <a:endParaRPr lang="en-AU" b="1" baseline="-25000" dirty="0">
              <a:solidFill>
                <a:schemeClr val="bg1"/>
              </a:solidFill>
              <a:latin typeface="Calisto MT" panose="02040603050505030304" pitchFamily="18" charset="0"/>
              <a:cs typeface="Bangla MN" panose="02000500020000000000" pitchFamily="2" charset="0"/>
            </a:endParaRPr>
          </a:p>
          <a:p>
            <a:pPr algn="ctr"/>
            <a:r>
              <a:rPr lang="en-AU" sz="1905" dirty="0">
                <a:solidFill>
                  <a:schemeClr val="bg1"/>
                </a:solidFill>
                <a:latin typeface="Calisto MT" panose="02040603050505030304" pitchFamily="18" charset="0"/>
                <a:cs typeface="Bangla MN" panose="02000500020000000000" pitchFamily="2" charset="0"/>
              </a:rPr>
              <a:t> </a:t>
            </a:r>
            <a:r>
              <a:rPr lang="en-AU" sz="1143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Yiting Luo</a:t>
            </a:r>
            <a:r>
              <a:rPr lang="en-AU" sz="1143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1</a:t>
            </a:r>
            <a:r>
              <a:rPr lang="en-AU" sz="1143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, Brendan Mulhern</a:t>
            </a:r>
            <a:r>
              <a:rPr lang="en-AU" sz="1143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1</a:t>
            </a:r>
            <a:r>
              <a:rPr lang="en-AU" sz="1143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, Richard Norman</a:t>
            </a:r>
            <a:r>
              <a:rPr lang="en-AU" sz="1143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2</a:t>
            </a:r>
            <a:r>
              <a:rPr lang="en-AU" sz="1143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, Deborah Street</a:t>
            </a:r>
            <a:r>
              <a:rPr lang="en-AU" sz="1143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1</a:t>
            </a:r>
            <a:r>
              <a:rPr lang="en-AU" sz="1143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, Rosalie Viney</a:t>
            </a:r>
            <a:r>
              <a:rPr lang="en-AU" sz="1143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1</a:t>
            </a:r>
            <a:r>
              <a:rPr lang="zh-CN" altLang="en-US" sz="1143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en-US" altLang="zh-CN" sz="1143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on behalf of the Quality of Life in Kids: Key Evidence for Decision Makers in Australia (QUOKKA) Team</a:t>
            </a:r>
          </a:p>
          <a:p>
            <a:pPr algn="ctr"/>
            <a:endParaRPr lang="en-AU" sz="1143" baseline="30000" dirty="0">
              <a:solidFill>
                <a:schemeClr val="bg1"/>
              </a:solidFill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43"/>
              </a:spcBef>
              <a:spcAft>
                <a:spcPts val="143"/>
              </a:spcAft>
            </a:pPr>
            <a:r>
              <a:rPr lang="en-AU" sz="1048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1  </a:t>
            </a:r>
            <a:r>
              <a:rPr lang="en-AU" sz="1048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Centre for Health Economics Research and Evaluation (CHERE), University of Technology Sydney, </a:t>
            </a:r>
            <a:r>
              <a:rPr lang="en-AU" sz="1048" baseline="30000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2 </a:t>
            </a:r>
            <a:r>
              <a:rPr lang="en-US" sz="1048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Curtin School of Population Health, </a:t>
            </a:r>
            <a:r>
              <a:rPr lang="en-AU" sz="1048" dirty="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rPr>
              <a:t>Curtin University</a:t>
            </a:r>
          </a:p>
          <a:p>
            <a:pPr algn="ctr"/>
            <a:endParaRPr lang="en-AU" sz="1286" dirty="0">
              <a:solidFill>
                <a:schemeClr val="bg1"/>
              </a:solidFill>
              <a:latin typeface="Calisto MT" panose="02040603050505030304" pitchFamily="18" charset="0"/>
              <a:cs typeface="Bangla MN" panose="0200050002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2"/>
            <a:ext cx="618800" cy="542655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69AE8E2-1E83-6E44-98D1-901062C84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215" y="2242430"/>
            <a:ext cx="14620785" cy="8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771" tIns="10886" rIns="21771" bIns="1088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29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397E13-EAB7-7B4D-B2DE-AFB936AAE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-4137"/>
            <a:ext cx="491277" cy="79750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870EA3-375F-3B40-903B-DA44D7B00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90271"/>
              </p:ext>
            </p:extLst>
          </p:nvPr>
        </p:nvGraphicFramePr>
        <p:xfrm>
          <a:off x="94922" y="5757609"/>
          <a:ext cx="2323476" cy="991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078">
                  <a:extLst>
                    <a:ext uri="{9D8B030D-6E8A-4147-A177-3AD203B41FA5}">
                      <a16:colId xmlns:a16="http://schemas.microsoft.com/office/drawing/2014/main" val="2274296020"/>
                    </a:ext>
                  </a:extLst>
                </a:gridCol>
                <a:gridCol w="763508">
                  <a:extLst>
                    <a:ext uri="{9D8B030D-6E8A-4147-A177-3AD203B41FA5}">
                      <a16:colId xmlns:a16="http://schemas.microsoft.com/office/drawing/2014/main" val="1178437481"/>
                    </a:ext>
                  </a:extLst>
                </a:gridCol>
                <a:gridCol w="1256890">
                  <a:extLst>
                    <a:ext uri="{9D8B030D-6E8A-4147-A177-3AD203B41FA5}">
                      <a16:colId xmlns:a16="http://schemas.microsoft.com/office/drawing/2014/main" val="4274355128"/>
                    </a:ext>
                  </a:extLst>
                </a:gridCol>
              </a:tblGrid>
              <a:tr h="114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Arm</a:t>
                      </a:r>
                    </a:p>
                  </a:txBody>
                  <a:tcPr marL="2268" marR="2268" marT="226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Task format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Perspective</a:t>
                      </a: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993757"/>
                  </a:ext>
                </a:extLst>
              </a:tr>
              <a:tr h="114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2268" marR="2268" marT="226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DCE latent</a:t>
                      </a: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u="none" strike="noStrike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 10-year-old child perspective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403195"/>
                  </a:ext>
                </a:extLst>
              </a:tr>
              <a:tr h="114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2268" marR="2268" marT="226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DCE latent</a:t>
                      </a: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u="none" strike="noStrike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Self-perspective </a:t>
                      </a:r>
                      <a:endParaRPr lang="en-US" sz="9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72112"/>
                  </a:ext>
                </a:extLst>
              </a:tr>
              <a:tr h="1149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2268" marR="2268" marT="226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DCE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TTO</a:t>
                      </a: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u="none" strike="noStrike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 10-year-old child perspective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656833"/>
                  </a:ext>
                </a:extLst>
              </a:tr>
              <a:tr h="1595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268" marR="2268" marT="2268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DCE</a:t>
                      </a:r>
                      <a:r>
                        <a:rPr lang="en-US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TTO</a:t>
                      </a: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900" b="0" u="none" strike="noStrike" dirty="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Self-perspective </a:t>
                      </a:r>
                      <a:endParaRPr lang="en-US" sz="9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2268" marR="2268" marT="226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586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688C540-7FCD-6E47-97C7-B4EF943AF0DE}"/>
              </a:ext>
            </a:extLst>
          </p:cNvPr>
          <p:cNvSpPr txBox="1"/>
          <p:nvPr/>
        </p:nvSpPr>
        <p:spPr>
          <a:xfrm>
            <a:off x="68418" y="5513866"/>
            <a:ext cx="2836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Table 1. 4 arms in each of the sample 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A1F3CFD-CF50-2B45-9035-9C75C5A6A551}"/>
              </a:ext>
            </a:extLst>
          </p:cNvPr>
          <p:cNvSpPr txBox="1">
            <a:spLocks noChangeAspect="1"/>
          </p:cNvSpPr>
          <p:nvPr/>
        </p:nvSpPr>
        <p:spPr>
          <a:xfrm>
            <a:off x="5698028" y="1141340"/>
            <a:ext cx="6477366" cy="177422"/>
          </a:xfrm>
          <a:prstGeom prst="rect">
            <a:avLst/>
          </a:prstGeom>
          <a:solidFill>
            <a:srgbClr val="5D7DBD"/>
          </a:solidFill>
          <a:ln>
            <a:solidFill>
              <a:schemeClr val="accent1"/>
            </a:solidFill>
          </a:ln>
        </p:spPr>
        <p:txBody>
          <a:bodyPr lIns="83882" tIns="41941" rIns="83882" bIns="41941" anchor="ctr" anchorCtr="0">
            <a:noAutofit/>
          </a:bodyPr>
          <a:lstStyle>
            <a:lvl1pPr marL="1321479" indent="-1321479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3206" indent="-1101233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0493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66903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8877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9085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5282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14796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76768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952" b="1" cap="small" dirty="0">
                <a:solidFill>
                  <a:schemeClr val="bg1"/>
                </a:solidFill>
                <a:latin typeface="Calisto MT" panose="02040603050505030304" pitchFamily="18" charset="0"/>
                <a:cs typeface="Bangla MN" pitchFamily="2" charset="0"/>
              </a:rPr>
              <a:t>RESULT 2. LCA class identification</a:t>
            </a:r>
            <a:endParaRPr lang="en-AU" sz="1025" b="1" cap="small" dirty="0">
              <a:solidFill>
                <a:schemeClr val="bg1"/>
              </a:solidFill>
              <a:latin typeface="Calisto MT" panose="02040603050505030304" pitchFamily="18" charset="0"/>
              <a:cs typeface="Bangla MN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9D5A168-A3F2-5A41-9582-9A54699A73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7" y="793372"/>
            <a:ext cx="1097030" cy="368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B5C52-3031-644E-9F3A-FE8225E229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3" y="550016"/>
            <a:ext cx="619535" cy="248873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B7FC58D0-D97F-F74C-9C28-FAB4EADDC3F5}"/>
              </a:ext>
            </a:extLst>
          </p:cNvPr>
          <p:cNvSpPr/>
          <p:nvPr/>
        </p:nvSpPr>
        <p:spPr>
          <a:xfrm>
            <a:off x="2722117" y="6422331"/>
            <a:ext cx="9453277" cy="369332"/>
          </a:xfrm>
          <a:prstGeom prst="rect">
            <a:avLst/>
          </a:prstGeom>
          <a:ln>
            <a:solidFill>
              <a:srgbClr val="08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900" kern="0" dirty="0">
                <a:solidFill>
                  <a:srgbClr val="0E101A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is one of the first EQ-5D-Y-5L valuation studies in both adult and adolescent samples. Preference heter</a:t>
            </a:r>
            <a:r>
              <a:rPr lang="en-US" sz="900" kern="0" dirty="0">
                <a:solidFill>
                  <a:srgbClr val="0E101A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ogeneity was identified in the pooled data. Variation in values and preference patterns can be driven by the age (sample), gender, and perspectives used. Overall, ”non-trader” respondents were more likely valuing from a 10-year-old perspective.</a:t>
            </a:r>
            <a:endParaRPr lang="en-US" sz="1000" dirty="0">
              <a:latin typeface="Calisto MT" panose="02040603050505030304" pitchFamily="18" charset="77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5F15937-17ED-D65C-92A3-C79B151ECBA3}"/>
              </a:ext>
            </a:extLst>
          </p:cNvPr>
          <p:cNvSpPr txBox="1">
            <a:spLocks noChangeAspect="1"/>
          </p:cNvSpPr>
          <p:nvPr/>
        </p:nvSpPr>
        <p:spPr>
          <a:xfrm>
            <a:off x="2722117" y="3074461"/>
            <a:ext cx="9453277" cy="129111"/>
          </a:xfrm>
          <a:prstGeom prst="rect">
            <a:avLst/>
          </a:prstGeom>
          <a:solidFill>
            <a:srgbClr val="5D7DBD"/>
          </a:solidFill>
          <a:ln>
            <a:solidFill>
              <a:schemeClr val="accent1"/>
            </a:solidFill>
          </a:ln>
        </p:spPr>
        <p:txBody>
          <a:bodyPr lIns="83882" tIns="41941" rIns="83882" bIns="41941" anchor="ctr" anchorCtr="0">
            <a:noAutofit/>
          </a:bodyPr>
          <a:lstStyle>
            <a:lvl1pPr marL="1321479" indent="-1321479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3206" indent="-1101233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0493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66903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8877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9085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5282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14796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76768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952" b="1" cap="small" dirty="0">
                <a:solidFill>
                  <a:schemeClr val="bg1"/>
                </a:solidFill>
                <a:latin typeface="Calisto MT" panose="02040603050505030304" pitchFamily="18" charset="0"/>
                <a:cs typeface="Bangla MN" pitchFamily="2" charset="0"/>
              </a:rPr>
              <a:t>RESULT 3. Values by class</a:t>
            </a:r>
            <a:endParaRPr lang="en-AU" sz="1025" b="1" cap="small" baseline="-25000" dirty="0">
              <a:solidFill>
                <a:schemeClr val="bg1"/>
              </a:solidFill>
              <a:latin typeface="Calisto MT" panose="02040603050505030304" pitchFamily="18" charset="0"/>
              <a:cs typeface="Bangla M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BA4BB6-8343-545E-4630-456117E94297}"/>
              </a:ext>
            </a:extLst>
          </p:cNvPr>
          <p:cNvSpPr txBox="1"/>
          <p:nvPr/>
        </p:nvSpPr>
        <p:spPr>
          <a:xfrm>
            <a:off x="7123326" y="1553425"/>
            <a:ext cx="1377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panose="02040503050406030204" pitchFamily="18" charset="0"/>
              </a:rPr>
              <a:t>3-class model and 4-class model were selected</a:t>
            </a:r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B95AEE82-CF5A-AA59-4F7F-FDBAEE49639B}"/>
              </a:ext>
            </a:extLst>
          </p:cNvPr>
          <p:cNvGraphicFramePr>
            <a:graphicFrameLocks noGrp="1"/>
          </p:cNvGraphicFramePr>
          <p:nvPr/>
        </p:nvGraphicFramePr>
        <p:xfrm>
          <a:off x="2721744" y="1337999"/>
          <a:ext cx="2925649" cy="1701193"/>
        </p:xfrm>
        <a:graphic>
          <a:graphicData uri="http://schemas.openxmlformats.org/drawingml/2006/table">
            <a:tbl>
              <a:tblPr/>
              <a:tblGrid>
                <a:gridCol w="665516">
                  <a:extLst>
                    <a:ext uri="{9D8B030D-6E8A-4147-A177-3AD203B41FA5}">
                      <a16:colId xmlns:a16="http://schemas.microsoft.com/office/drawing/2014/main" val="3280178957"/>
                    </a:ext>
                  </a:extLst>
                </a:gridCol>
                <a:gridCol w="158345">
                  <a:extLst>
                    <a:ext uri="{9D8B030D-6E8A-4147-A177-3AD203B41FA5}">
                      <a16:colId xmlns:a16="http://schemas.microsoft.com/office/drawing/2014/main" val="3705148713"/>
                    </a:ext>
                  </a:extLst>
                </a:gridCol>
                <a:gridCol w="358256">
                  <a:extLst>
                    <a:ext uri="{9D8B030D-6E8A-4147-A177-3AD203B41FA5}">
                      <a16:colId xmlns:a16="http://schemas.microsoft.com/office/drawing/2014/main" val="3826255092"/>
                    </a:ext>
                  </a:extLst>
                </a:gridCol>
                <a:gridCol w="544278">
                  <a:extLst>
                    <a:ext uri="{9D8B030D-6E8A-4147-A177-3AD203B41FA5}">
                      <a16:colId xmlns:a16="http://schemas.microsoft.com/office/drawing/2014/main" val="163035525"/>
                    </a:ext>
                  </a:extLst>
                </a:gridCol>
                <a:gridCol w="559687">
                  <a:extLst>
                    <a:ext uri="{9D8B030D-6E8A-4147-A177-3AD203B41FA5}">
                      <a16:colId xmlns:a16="http://schemas.microsoft.com/office/drawing/2014/main" val="2386325428"/>
                    </a:ext>
                  </a:extLst>
                </a:gridCol>
                <a:gridCol w="639567">
                  <a:extLst>
                    <a:ext uri="{9D8B030D-6E8A-4147-A177-3AD203B41FA5}">
                      <a16:colId xmlns:a16="http://schemas.microsoft.com/office/drawing/2014/main" val="945156144"/>
                    </a:ext>
                  </a:extLst>
                </a:gridCol>
              </a:tblGrid>
              <a:tr h="119996">
                <a:tc gridSpan="2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latent DCE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DCE</a:t>
                      </a:r>
                      <a:r>
                        <a:rPr lang="en-US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TTO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DCE</a:t>
                      </a:r>
                      <a:r>
                        <a:rPr lang="en-US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TTO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79548"/>
                  </a:ext>
                </a:extLst>
              </a:tr>
              <a:tr h="119996">
                <a:tc gridSpan="2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self  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10yo 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self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10yo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432382"/>
                  </a:ext>
                </a:extLst>
              </a:tr>
              <a:tr h="11999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Adult sample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Adult sample</a:t>
                      </a:r>
                    </a:p>
                  </a:txBody>
                  <a:tcPr marL="8941" marR="8941" marT="89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8124559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n=504(%)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n=504(%)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n=504(%)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 507(%)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n=505(%)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196070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Age (in years)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349327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       18-44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246(48.81)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246(48.81)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247(49.01)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253(49.90)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247(48.91)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9212952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       45-64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152(30.16)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152(30.16)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154(30.56)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148(29.19)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153(30.30)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1580081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       65+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106(21.03)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106(21.03)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103(20.44)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106(20.91)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105(20.79)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3443517"/>
                  </a:ext>
                </a:extLst>
              </a:tr>
              <a:tr h="11999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Adolescent sample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Adolescent sample</a:t>
                      </a:r>
                    </a:p>
                  </a:txBody>
                  <a:tcPr marL="8941" marR="8941" marT="8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7008095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n=513(%)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n=513(%)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 517(%)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n=545(%)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n=576(%)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2558132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Age (in years)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3626702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       12-14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256(49.90)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256(49.90)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261(50.48)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281(51.56)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292(50.69)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5426823"/>
                  </a:ext>
                </a:extLst>
              </a:tr>
              <a:tr h="1199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        15-17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257(50.10)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257(50.10)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256(49.52)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264(48.44)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284(49.31)</a:t>
                      </a:r>
                    </a:p>
                  </a:txBody>
                  <a:tcPr marL="8941" marR="8941" marT="89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676378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F2E22E8D-4E9B-2D75-B124-547D27AC6191}"/>
              </a:ext>
            </a:extLst>
          </p:cNvPr>
          <p:cNvSpPr txBox="1"/>
          <p:nvPr/>
        </p:nvSpPr>
        <p:spPr>
          <a:xfrm>
            <a:off x="6839493" y="1877379"/>
            <a:ext cx="109728" cy="4820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79F6BE-608C-835F-2CD1-347E972BAD2F}"/>
              </a:ext>
            </a:extLst>
          </p:cNvPr>
          <p:cNvSpPr txBox="1"/>
          <p:nvPr/>
        </p:nvSpPr>
        <p:spPr>
          <a:xfrm>
            <a:off x="7087195" y="1899084"/>
            <a:ext cx="109728" cy="4820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9AFCE3-A01B-1CDA-E77B-7CDF71592F8F}"/>
              </a:ext>
            </a:extLst>
          </p:cNvPr>
          <p:cNvSpPr txBox="1"/>
          <p:nvPr/>
        </p:nvSpPr>
        <p:spPr>
          <a:xfrm>
            <a:off x="8878771" y="2839225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mbria" panose="02040503050406030204" pitchFamily="18" charset="0"/>
              </a:rPr>
              <a:t>3-class model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9F86A51-60C9-1CB7-E0E1-2FFF449739C3}"/>
              </a:ext>
            </a:extLst>
          </p:cNvPr>
          <p:cNvSpPr txBox="1"/>
          <p:nvPr/>
        </p:nvSpPr>
        <p:spPr>
          <a:xfrm>
            <a:off x="10636366" y="2838855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mbria" panose="02040503050406030204" pitchFamily="18" charset="0"/>
              </a:rPr>
              <a:t>4-class model</a:t>
            </a:r>
          </a:p>
        </p:txBody>
      </p:sp>
      <p:sp>
        <p:nvSpPr>
          <p:cNvPr id="125" name="Content Placeholder 3">
            <a:extLst>
              <a:ext uri="{FF2B5EF4-FFF2-40B4-BE49-F238E27FC236}">
                <a16:creationId xmlns:a16="http://schemas.microsoft.com/office/drawing/2014/main" id="{973B40EB-C6ED-80B5-A869-BE6019917EBE}"/>
              </a:ext>
            </a:extLst>
          </p:cNvPr>
          <p:cNvSpPr txBox="1">
            <a:spLocks noChangeAspect="1"/>
          </p:cNvSpPr>
          <p:nvPr/>
        </p:nvSpPr>
        <p:spPr>
          <a:xfrm>
            <a:off x="2721744" y="6246604"/>
            <a:ext cx="9504372" cy="197553"/>
          </a:xfrm>
          <a:prstGeom prst="rect">
            <a:avLst/>
          </a:prstGeom>
          <a:solidFill>
            <a:srgbClr val="5D7DBD"/>
          </a:solidFill>
          <a:ln>
            <a:solidFill>
              <a:schemeClr val="accent1"/>
            </a:solidFill>
          </a:ln>
        </p:spPr>
        <p:txBody>
          <a:bodyPr wrap="square" lIns="82296" tIns="41941" rIns="83882" bIns="41941" anchor="t" anchorCtr="0">
            <a:spAutoFit/>
          </a:bodyPr>
          <a:lstStyle>
            <a:lvl1pPr marL="1321479" indent="-1321479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3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63206" indent="-1101233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0493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2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66903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28877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9085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52820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14796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976768" indent="-880987" algn="l" defTabSz="352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100" b="1" cap="small" baseline="-25000" dirty="0">
                <a:solidFill>
                  <a:schemeClr val="bg1"/>
                </a:solidFill>
                <a:latin typeface="Calisto MT" panose="02040603050505030304" pitchFamily="18" charset="0"/>
                <a:cs typeface="Bangla MN" pitchFamily="2" charset="0"/>
              </a:rPr>
              <a:t>Conclusion</a:t>
            </a:r>
          </a:p>
        </p:txBody>
      </p:sp>
      <p:pic>
        <p:nvPicPr>
          <p:cNvPr id="39" name="Picture 38" descr="A colorful lines in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3696EFEA-F8C2-F708-0966-9D3378346C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0017651" y="3974116"/>
            <a:ext cx="2469295" cy="1531324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8D22C3-691A-824A-BB7A-C7ECE9306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29231"/>
              </p:ext>
            </p:extLst>
          </p:nvPr>
        </p:nvGraphicFramePr>
        <p:xfrm>
          <a:off x="2774047" y="3348039"/>
          <a:ext cx="2551489" cy="2686842"/>
        </p:xfrm>
        <a:graphic>
          <a:graphicData uri="http://schemas.openxmlformats.org/drawingml/2006/table">
            <a:tbl>
              <a:tblPr/>
              <a:tblGrid>
                <a:gridCol w="413583">
                  <a:extLst>
                    <a:ext uri="{9D8B030D-6E8A-4147-A177-3AD203B41FA5}">
                      <a16:colId xmlns:a16="http://schemas.microsoft.com/office/drawing/2014/main" val="3221000733"/>
                    </a:ext>
                  </a:extLst>
                </a:gridCol>
                <a:gridCol w="773053">
                  <a:extLst>
                    <a:ext uri="{9D8B030D-6E8A-4147-A177-3AD203B41FA5}">
                      <a16:colId xmlns:a16="http://schemas.microsoft.com/office/drawing/2014/main" val="3784893761"/>
                    </a:ext>
                  </a:extLst>
                </a:gridCol>
                <a:gridCol w="428268">
                  <a:extLst>
                    <a:ext uri="{9D8B030D-6E8A-4147-A177-3AD203B41FA5}">
                      <a16:colId xmlns:a16="http://schemas.microsoft.com/office/drawing/2014/main" val="4122176340"/>
                    </a:ext>
                  </a:extLst>
                </a:gridCol>
                <a:gridCol w="936585">
                  <a:extLst>
                    <a:ext uri="{9D8B030D-6E8A-4147-A177-3AD203B41FA5}">
                      <a16:colId xmlns:a16="http://schemas.microsoft.com/office/drawing/2014/main" val="2317648810"/>
                    </a:ext>
                  </a:extLst>
                </a:gridCol>
              </a:tblGrid>
              <a:tr h="27098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Classes description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55555 value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Predictors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288333"/>
                  </a:ext>
                </a:extLst>
              </a:tr>
              <a:tr h="28937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class: Survival emphasizer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-0.042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10yo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persp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5697"/>
                  </a:ext>
                </a:extLst>
              </a:tr>
              <a:tr h="3405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3-class model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class: PD/AD emphasizer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-0.861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10yo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persp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, age 15-17, age 40+, female</a:t>
                      </a:r>
                    </a:p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85298"/>
                  </a:ext>
                </a:extLst>
              </a:tr>
              <a:tr h="41390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class: UA/SC &amp; severity emphasizer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-0.879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reference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250726"/>
                  </a:ext>
                </a:extLst>
              </a:tr>
              <a:tr h="336709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4-class model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class: Survival emphasizer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-0.014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10yo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persp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, age 12-14,  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439821"/>
                  </a:ext>
                </a:extLst>
              </a:tr>
              <a:tr h="211609"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class: PD/AD emphasizer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-0.849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10yo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persp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109107"/>
                  </a:ext>
                </a:extLst>
              </a:tr>
              <a:tr h="340540"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class: UA/SC emphasizer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-0.876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age 12-14, 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828862"/>
                  </a:ext>
                </a:extLst>
              </a:tr>
              <a:tr h="406679"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class: Severity emphasizer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-0.837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reference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0911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AD648F-FF67-E292-AC30-E18D80722482}"/>
              </a:ext>
            </a:extLst>
          </p:cNvPr>
          <p:cNvSpPr txBox="1"/>
          <p:nvPr/>
        </p:nvSpPr>
        <p:spPr>
          <a:xfrm>
            <a:off x="11404634" y="4579844"/>
            <a:ext cx="8489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Survival emphasizer</a:t>
            </a:r>
            <a:endParaRPr lang="en-US" sz="950" dirty="0"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516F5-E6CE-9318-1D56-0B6451B79AA3}"/>
              </a:ext>
            </a:extLst>
          </p:cNvPr>
          <p:cNvSpPr txBox="1"/>
          <p:nvPr/>
        </p:nvSpPr>
        <p:spPr>
          <a:xfrm>
            <a:off x="10859401" y="3701733"/>
            <a:ext cx="7857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latin typeface="Cambria" panose="02040503050406030204" pitchFamily="18" charset="0"/>
              </a:defRPr>
            </a:lvl1pPr>
          </a:lstStyle>
          <a:p>
            <a:r>
              <a:rPr lang="en-US" sz="950" dirty="0"/>
              <a:t>PD/AD </a:t>
            </a:r>
          </a:p>
          <a:p>
            <a:r>
              <a:rPr lang="en-US" sz="950" dirty="0"/>
              <a:t>emphasizer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A1FA2-AC21-2167-2CF5-C586CE4DC660}"/>
              </a:ext>
            </a:extLst>
          </p:cNvPr>
          <p:cNvSpPr txBox="1"/>
          <p:nvPr/>
        </p:nvSpPr>
        <p:spPr>
          <a:xfrm>
            <a:off x="10227439" y="3645840"/>
            <a:ext cx="815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mbria" panose="02040503050406030204" pitchFamily="18" charset="0"/>
              </a:rPr>
              <a:t>UA/SC &amp; severity</a:t>
            </a:r>
          </a:p>
          <a:p>
            <a:pPr algn="ctr"/>
            <a:r>
              <a:rPr lang="en-US" sz="1000" dirty="0">
                <a:latin typeface="Cambria" panose="02040503050406030204" pitchFamily="18" charset="0"/>
              </a:rPr>
              <a:t>emphasizer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8B2BF0-2449-6763-DE47-BA816BF47040}"/>
              </a:ext>
            </a:extLst>
          </p:cNvPr>
          <p:cNvSpPr txBox="1"/>
          <p:nvPr/>
        </p:nvSpPr>
        <p:spPr>
          <a:xfrm>
            <a:off x="10257509" y="5267402"/>
            <a:ext cx="7857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latin typeface="Cambria" panose="02040503050406030204" pitchFamily="18" charset="0"/>
              </a:defRPr>
            </a:lvl1pPr>
          </a:lstStyle>
          <a:p>
            <a:r>
              <a:rPr lang="en-US" sz="950" dirty="0"/>
              <a:t>Severity</a:t>
            </a:r>
          </a:p>
          <a:p>
            <a:r>
              <a:rPr lang="en-US" sz="950" dirty="0"/>
              <a:t>emphasizer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B77BCC-FB0E-EFF3-827F-201ADDBFF696}"/>
              </a:ext>
            </a:extLst>
          </p:cNvPr>
          <p:cNvSpPr txBox="1"/>
          <p:nvPr/>
        </p:nvSpPr>
        <p:spPr>
          <a:xfrm>
            <a:off x="10632025" y="4930143"/>
            <a:ext cx="7857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latin typeface="Cambria" panose="02040503050406030204" pitchFamily="18" charset="0"/>
              </a:defRPr>
            </a:lvl1pPr>
          </a:lstStyle>
          <a:p>
            <a:r>
              <a:rPr lang="en-US" sz="950" dirty="0"/>
              <a:t>UA/SC emphasizer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948342-3E55-95EA-01A7-CA247BF4A13F}"/>
              </a:ext>
            </a:extLst>
          </p:cNvPr>
          <p:cNvSpPr txBox="1"/>
          <p:nvPr/>
        </p:nvSpPr>
        <p:spPr>
          <a:xfrm>
            <a:off x="11043302" y="5409039"/>
            <a:ext cx="7857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latin typeface="Cambria" panose="02040503050406030204" pitchFamily="18" charset="0"/>
              </a:defRPr>
            </a:lvl1pPr>
          </a:lstStyle>
          <a:p>
            <a:r>
              <a:rPr lang="en-US" sz="950" dirty="0"/>
              <a:t>PD/AD </a:t>
            </a:r>
          </a:p>
          <a:p>
            <a:r>
              <a:rPr lang="en-US" sz="950" dirty="0"/>
              <a:t>emphasizer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88C7FC-F654-FE85-5809-E8ABA41597D2}"/>
              </a:ext>
            </a:extLst>
          </p:cNvPr>
          <p:cNvSpPr txBox="1"/>
          <p:nvPr/>
        </p:nvSpPr>
        <p:spPr>
          <a:xfrm>
            <a:off x="10806501" y="3247312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</a:rPr>
              <a:t>3-class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BFF44-02E2-0769-DE37-19D570701A38}"/>
              </a:ext>
            </a:extLst>
          </p:cNvPr>
          <p:cNvSpPr txBox="1"/>
          <p:nvPr/>
        </p:nvSpPr>
        <p:spPr>
          <a:xfrm>
            <a:off x="10860139" y="5960236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</a:rPr>
              <a:t>4-class model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8B2D4B-82C0-4A18-C68B-6492BF074D07}"/>
              </a:ext>
            </a:extLst>
          </p:cNvPr>
          <p:cNvSpPr txBox="1"/>
          <p:nvPr/>
        </p:nvSpPr>
        <p:spPr>
          <a:xfrm>
            <a:off x="9801516" y="1314727"/>
            <a:ext cx="1957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Class Share</a:t>
            </a:r>
          </a:p>
        </p:txBody>
      </p:sp>
      <p:pic>
        <p:nvPicPr>
          <p:cNvPr id="46" name="Picture 45" descr="A graph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A0181E5B-F50A-5E37-7822-E3F3D880D3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0496" y="3244981"/>
            <a:ext cx="2469502" cy="1447460"/>
          </a:xfrm>
          <a:prstGeom prst="rect">
            <a:avLst/>
          </a:prstGeom>
        </p:spPr>
      </p:pic>
      <p:pic>
        <p:nvPicPr>
          <p:cNvPr id="51" name="Picture 50" descr="A group of black text&#10;&#10;Description automatically generated">
            <a:extLst>
              <a:ext uri="{FF2B5EF4-FFF2-40B4-BE49-F238E27FC236}">
                <a16:creationId xmlns:a16="http://schemas.microsoft.com/office/drawing/2014/main" id="{CBB8464B-F402-B140-9630-00D9BF76A1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8209" y="5559634"/>
            <a:ext cx="905466" cy="448160"/>
          </a:xfrm>
          <a:prstGeom prst="rect">
            <a:avLst/>
          </a:prstGeom>
        </p:spPr>
      </p:pic>
      <p:pic>
        <p:nvPicPr>
          <p:cNvPr id="54" name="Picture 53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9FF2FF19-1C4C-7D58-7E22-430008FBE4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5671" y="4783742"/>
            <a:ext cx="2527288" cy="13756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038E431-AE37-CF0F-B254-D69CDE0DE3CE}"/>
              </a:ext>
            </a:extLst>
          </p:cNvPr>
          <p:cNvSpPr txBox="1"/>
          <p:nvPr/>
        </p:nvSpPr>
        <p:spPr>
          <a:xfrm rot="16200000">
            <a:off x="9674827" y="4464427"/>
            <a:ext cx="1149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mbria" panose="02040503050406030204" pitchFamily="18" charset="0"/>
                <a:cs typeface="Calibri" panose="020F0502020204030204" pitchFamily="34" charset="0"/>
              </a:rPr>
              <a:t>Sankey diagram</a:t>
            </a:r>
          </a:p>
        </p:txBody>
      </p:sp>
      <p:pic>
        <p:nvPicPr>
          <p:cNvPr id="58" name="Picture 5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D11787-8EA4-ACB0-FE64-A384BE1A2E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7118" y="4027473"/>
            <a:ext cx="1353224" cy="4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6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C1C15C-C0DD-49F3-9524-D77E9088BC3F}"/>
</file>

<file path=customXml/itemProps2.xml><?xml version="1.0" encoding="utf-8"?>
<ds:datastoreItem xmlns:ds="http://schemas.openxmlformats.org/officeDocument/2006/customXml" ds:itemID="{0CD0851B-8075-4ECB-947B-7280B6704202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610</Words>
  <Application>Microsoft Macintosh PowerPoint</Application>
  <PresentationFormat>Widescreen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Calisto MT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Yiting Luo</dc:creator>
  <cp:lastModifiedBy>Yiting Luo</cp:lastModifiedBy>
  <cp:revision>6</cp:revision>
  <dcterms:created xsi:type="dcterms:W3CDTF">2024-07-03T02:18:33Z</dcterms:created>
  <dcterms:modified xsi:type="dcterms:W3CDTF">2024-07-10T03:08:47Z</dcterms:modified>
</cp:coreProperties>
</file>