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style2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34828C"/>
    <a:srgbClr val="156082"/>
    <a:srgbClr val="3A8E72"/>
    <a:srgbClr val="FF9933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26" autoAdjust="0"/>
  </p:normalViewPr>
  <p:slideViewPr>
    <p:cSldViewPr snapToGrid="0">
      <p:cViewPr varScale="1">
        <p:scale>
          <a:sx n="85" d="100"/>
          <a:sy n="85" d="100"/>
        </p:scale>
        <p:origin x="106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800" dirty="0"/>
              <a:t>NUMBER PER CATEGORY IN EACH DIMENSION</a:t>
            </a:r>
          </a:p>
          <a:p>
            <a:pPr>
              <a:defRPr/>
            </a:pPr>
            <a:r>
              <a:rPr lang="en-US" sz="700" dirty="0"/>
              <a:t>(N=2044)</a:t>
            </a:r>
          </a:p>
        </c:rich>
      </c:tx>
      <c:layout>
        <c:manualLayout>
          <c:xMode val="edge"/>
          <c:yMode val="edge"/>
          <c:x val="0.12572409624016387"/>
          <c:y val="1.3653454888501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33171400058625"/>
          <c:y val="0.2031978111469171"/>
          <c:w val="0.84984009775280533"/>
          <c:h val="0.51695151679670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Sheet3!$A$36</c:f>
              <c:strCache>
                <c:ptCount val="1"/>
                <c:pt idx="0">
                  <c:v>NHC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Sheet3!$B$35:$F$35</c:f>
              <c:strCache>
                <c:ptCount val="5"/>
                <c:pt idx="0">
                  <c:v>MOB</c:v>
                </c:pt>
                <c:pt idx="1">
                  <c:v>SC</c:v>
                </c:pt>
                <c:pt idx="2">
                  <c:v>UA</c:v>
                </c:pt>
                <c:pt idx="3">
                  <c:v>P/D</c:v>
                </c:pt>
                <c:pt idx="4">
                  <c:v>A/D</c:v>
                </c:pt>
              </c:strCache>
            </c:strRef>
          </c:cat>
          <c:val>
            <c:numRef>
              <c:f>Sheet3!$B$36:$F$36</c:f>
              <c:numCache>
                <c:formatCode>General</c:formatCode>
                <c:ptCount val="5"/>
                <c:pt idx="0">
                  <c:v>105</c:v>
                </c:pt>
                <c:pt idx="1">
                  <c:v>183</c:v>
                </c:pt>
                <c:pt idx="2">
                  <c:v>139</c:v>
                </c:pt>
                <c:pt idx="3">
                  <c:v>54</c:v>
                </c:pt>
                <c:pt idx="4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B-4584-91AA-F44F460603B4}"/>
            </c:ext>
          </c:extLst>
        </c:ser>
        <c:ser>
          <c:idx val="1"/>
          <c:order val="1"/>
          <c:tx>
            <c:strRef>
              <c:f>Sheet3!$A$37</c:f>
              <c:strCache>
                <c:ptCount val="1"/>
                <c:pt idx="0">
                  <c:v>Interpretation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Sheet3!$B$35:$F$35</c:f>
              <c:strCache>
                <c:ptCount val="5"/>
                <c:pt idx="0">
                  <c:v>MOB</c:v>
                </c:pt>
                <c:pt idx="1">
                  <c:v>SC</c:v>
                </c:pt>
                <c:pt idx="2">
                  <c:v>UA</c:v>
                </c:pt>
                <c:pt idx="3">
                  <c:v>P/D</c:v>
                </c:pt>
                <c:pt idx="4">
                  <c:v>A/D</c:v>
                </c:pt>
              </c:strCache>
            </c:strRef>
          </c:cat>
          <c:val>
            <c:numRef>
              <c:f>Sheet3!$B$37:$F$37</c:f>
              <c:numCache>
                <c:formatCode>General</c:formatCode>
                <c:ptCount val="5"/>
                <c:pt idx="0">
                  <c:v>94</c:v>
                </c:pt>
                <c:pt idx="1">
                  <c:v>173</c:v>
                </c:pt>
                <c:pt idx="2">
                  <c:v>39</c:v>
                </c:pt>
                <c:pt idx="3">
                  <c:v>165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B-4584-91AA-F44F460603B4}"/>
            </c:ext>
          </c:extLst>
        </c:ser>
        <c:ser>
          <c:idx val="2"/>
          <c:order val="2"/>
          <c:tx>
            <c:strRef>
              <c:f>Sheet3!$A$38</c:f>
              <c:strCache>
                <c:ptCount val="1"/>
                <c:pt idx="0">
                  <c:v>Dual Wording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Sheet3!$B$35:$F$35</c:f>
              <c:strCache>
                <c:ptCount val="5"/>
                <c:pt idx="0">
                  <c:v>MOB</c:v>
                </c:pt>
                <c:pt idx="1">
                  <c:v>SC</c:v>
                </c:pt>
                <c:pt idx="2">
                  <c:v>UA</c:v>
                </c:pt>
                <c:pt idx="3">
                  <c:v>P/D</c:v>
                </c:pt>
                <c:pt idx="4">
                  <c:v>A/D</c:v>
                </c:pt>
              </c:strCache>
            </c:strRef>
          </c:cat>
          <c:val>
            <c:numRef>
              <c:f>Sheet3!$B$38:$F$38</c:f>
              <c:numCache>
                <c:formatCode>General</c:formatCode>
                <c:ptCount val="5"/>
                <c:pt idx="0">
                  <c:v>14</c:v>
                </c:pt>
                <c:pt idx="1">
                  <c:v>32</c:v>
                </c:pt>
                <c:pt idx="2">
                  <c:v>138</c:v>
                </c:pt>
                <c:pt idx="3">
                  <c:v>144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CB-4584-91AA-F44F460603B4}"/>
            </c:ext>
          </c:extLst>
        </c:ser>
        <c:ser>
          <c:idx val="3"/>
          <c:order val="3"/>
          <c:tx>
            <c:strRef>
              <c:f>Sheet3!$A$39</c:f>
              <c:strCache>
                <c:ptCount val="1"/>
                <c:pt idx="0">
                  <c:v>Qualifier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Sheet3!$B$35:$F$35</c:f>
              <c:strCache>
                <c:ptCount val="5"/>
                <c:pt idx="0">
                  <c:v>MOB</c:v>
                </c:pt>
                <c:pt idx="1">
                  <c:v>SC</c:v>
                </c:pt>
                <c:pt idx="2">
                  <c:v>UA</c:v>
                </c:pt>
                <c:pt idx="3">
                  <c:v>P/D</c:v>
                </c:pt>
                <c:pt idx="4">
                  <c:v>A/D</c:v>
                </c:pt>
              </c:strCache>
            </c:strRef>
          </c:cat>
          <c:val>
            <c:numRef>
              <c:f>Sheet3!$B$39:$F$39</c:f>
              <c:numCache>
                <c:formatCode>General</c:formatCode>
                <c:ptCount val="5"/>
                <c:pt idx="0">
                  <c:v>100</c:v>
                </c:pt>
                <c:pt idx="1">
                  <c:v>105</c:v>
                </c:pt>
                <c:pt idx="2">
                  <c:v>40</c:v>
                </c:pt>
                <c:pt idx="3">
                  <c:v>14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CB-4584-91AA-F44F460603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7215104"/>
        <c:axId val="767215600"/>
      </c:barChart>
      <c:catAx>
        <c:axId val="76721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215600"/>
        <c:crosses val="autoZero"/>
        <c:auto val="1"/>
        <c:lblAlgn val="ctr"/>
        <c:lblOffset val="100"/>
        <c:noMultiLvlLbl val="0"/>
      </c:catAx>
      <c:valAx>
        <c:axId val="76721560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215104"/>
        <c:crosses val="autoZero"/>
        <c:crossBetween val="between"/>
      </c:valAx>
      <c:spPr>
        <a:solidFill>
          <a:srgbClr val="34828C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4828C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800" dirty="0"/>
              <a:t>DIMENSION % IN EACH CATEGORY</a:t>
            </a:r>
          </a:p>
          <a:p>
            <a:pPr>
              <a:defRPr sz="800"/>
            </a:pPr>
            <a:r>
              <a:rPr lang="en-US" sz="700" dirty="0"/>
              <a:t>(N=2044</a:t>
            </a:r>
            <a:r>
              <a:rPr lang="en-US" sz="800" dirty="0"/>
              <a:t>) </a:t>
            </a:r>
          </a:p>
        </c:rich>
      </c:tx>
      <c:layout>
        <c:manualLayout>
          <c:xMode val="edge"/>
          <c:yMode val="edge"/>
          <c:x val="0.23879817923859067"/>
          <c:y val="1.3044199220697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63892173090566"/>
          <c:y val="0.19387942510811448"/>
          <c:w val="0.82606881059352089"/>
          <c:h val="0.54539325611983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Sheet3!$B$63</c:f>
              <c:strCache>
                <c:ptCount val="1"/>
                <c:pt idx="0">
                  <c:v>MOB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Sheet3!$A$64:$A$67</c:f>
              <c:strCache>
                <c:ptCount val="4"/>
                <c:pt idx="0">
                  <c:v>NHC</c:v>
                </c:pt>
                <c:pt idx="1">
                  <c:v>Interpretation</c:v>
                </c:pt>
                <c:pt idx="2">
                  <c:v>Dual Wording</c:v>
                </c:pt>
                <c:pt idx="3">
                  <c:v>Qualifier </c:v>
                </c:pt>
              </c:strCache>
            </c:strRef>
          </c:cat>
          <c:val>
            <c:numRef>
              <c:f>Sheet3!$B$64:$B$67</c:f>
              <c:numCache>
                <c:formatCode>0.0</c:formatCode>
                <c:ptCount val="4"/>
                <c:pt idx="0">
                  <c:v>13.011152416356877</c:v>
                </c:pt>
                <c:pt idx="1">
                  <c:v>17.570093457943926</c:v>
                </c:pt>
                <c:pt idx="2">
                  <c:v>3.4229828850855748</c:v>
                </c:pt>
                <c:pt idx="3">
                  <c:v>34.129692832764505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4-41D0-84A0-412331929A4B}"/>
            </c:ext>
          </c:extLst>
        </c:ser>
        <c:ser>
          <c:idx val="1"/>
          <c:order val="1"/>
          <c:tx>
            <c:strRef>
              <c:f>Sheet3!$C$63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Sheet3!$A$64:$A$67</c:f>
              <c:strCache>
                <c:ptCount val="4"/>
                <c:pt idx="0">
                  <c:v>NHC</c:v>
                </c:pt>
                <c:pt idx="1">
                  <c:v>Interpretation</c:v>
                </c:pt>
                <c:pt idx="2">
                  <c:v>Dual Wording</c:v>
                </c:pt>
                <c:pt idx="3">
                  <c:v>Qualifier </c:v>
                </c:pt>
              </c:strCache>
            </c:strRef>
          </c:cat>
          <c:val>
            <c:numRef>
              <c:f>Sheet3!$C$64:$C$67</c:f>
              <c:numCache>
                <c:formatCode>0.0</c:formatCode>
                <c:ptCount val="4"/>
                <c:pt idx="0">
                  <c:v>22.676579925650557</c:v>
                </c:pt>
                <c:pt idx="1">
                  <c:v>32.336448598130843</c:v>
                </c:pt>
                <c:pt idx="2">
                  <c:v>7.8239608801955995</c:v>
                </c:pt>
                <c:pt idx="3">
                  <c:v>35.836177474402731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4-41D0-84A0-412331929A4B}"/>
            </c:ext>
          </c:extLst>
        </c:ser>
        <c:ser>
          <c:idx val="2"/>
          <c:order val="2"/>
          <c:tx>
            <c:strRef>
              <c:f>Sheet3!$D$63</c:f>
              <c:strCache>
                <c:ptCount val="1"/>
                <c:pt idx="0">
                  <c:v>UA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Sheet3!$A$64:$A$67</c:f>
              <c:strCache>
                <c:ptCount val="4"/>
                <c:pt idx="0">
                  <c:v>NHC</c:v>
                </c:pt>
                <c:pt idx="1">
                  <c:v>Interpretation</c:v>
                </c:pt>
                <c:pt idx="2">
                  <c:v>Dual Wording</c:v>
                </c:pt>
                <c:pt idx="3">
                  <c:v>Qualifier </c:v>
                </c:pt>
              </c:strCache>
            </c:strRef>
          </c:cat>
          <c:val>
            <c:numRef>
              <c:f>Sheet3!$D$64:$D$67</c:f>
              <c:numCache>
                <c:formatCode>0.0</c:formatCode>
                <c:ptCount val="4"/>
                <c:pt idx="0">
                  <c:v>17.224287484510533</c:v>
                </c:pt>
                <c:pt idx="1">
                  <c:v>7.2897196261682247</c:v>
                </c:pt>
                <c:pt idx="2">
                  <c:v>33.74083129584352</c:v>
                </c:pt>
                <c:pt idx="3">
                  <c:v>13.651877133105801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4-41D0-84A0-412331929A4B}"/>
            </c:ext>
          </c:extLst>
        </c:ser>
        <c:ser>
          <c:idx val="3"/>
          <c:order val="3"/>
          <c:tx>
            <c:strRef>
              <c:f>Sheet3!$E$63</c:f>
              <c:strCache>
                <c:ptCount val="1"/>
                <c:pt idx="0">
                  <c:v>P/D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Sheet3!$A$64:$A$67</c:f>
              <c:strCache>
                <c:ptCount val="4"/>
                <c:pt idx="0">
                  <c:v>NHC</c:v>
                </c:pt>
                <c:pt idx="1">
                  <c:v>Interpretation</c:v>
                </c:pt>
                <c:pt idx="2">
                  <c:v>Dual Wording</c:v>
                </c:pt>
                <c:pt idx="3">
                  <c:v>Qualifier </c:v>
                </c:pt>
              </c:strCache>
            </c:strRef>
          </c:cat>
          <c:val>
            <c:numRef>
              <c:f>Sheet3!$E$64:$E$67</c:f>
              <c:numCache>
                <c:formatCode>0.0</c:formatCode>
                <c:ptCount val="4"/>
                <c:pt idx="0">
                  <c:v>6.6914498141263934</c:v>
                </c:pt>
                <c:pt idx="1">
                  <c:v>30.841121495327105</c:v>
                </c:pt>
                <c:pt idx="2">
                  <c:v>35.207823960880198</c:v>
                </c:pt>
                <c:pt idx="3">
                  <c:v>4.7781569965870307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E4-41D0-84A0-412331929A4B}"/>
            </c:ext>
          </c:extLst>
        </c:ser>
        <c:ser>
          <c:idx val="4"/>
          <c:order val="4"/>
          <c:tx>
            <c:strRef>
              <c:f>Sheet3!$F$63</c:f>
              <c:strCache>
                <c:ptCount val="1"/>
                <c:pt idx="0">
                  <c:v>A/D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Sheet3!$A$64:$A$67</c:f>
              <c:strCache>
                <c:ptCount val="4"/>
                <c:pt idx="0">
                  <c:v>NHC</c:v>
                </c:pt>
                <c:pt idx="1">
                  <c:v>Interpretation</c:v>
                </c:pt>
                <c:pt idx="2">
                  <c:v>Dual Wording</c:v>
                </c:pt>
                <c:pt idx="3">
                  <c:v>Qualifier </c:v>
                </c:pt>
              </c:strCache>
            </c:strRef>
          </c:cat>
          <c:val>
            <c:numRef>
              <c:f>Sheet3!$F$64:$F$67</c:f>
              <c:numCache>
                <c:formatCode>0.0</c:formatCode>
                <c:ptCount val="4"/>
                <c:pt idx="0">
                  <c:v>40.396530359355637</c:v>
                </c:pt>
                <c:pt idx="1">
                  <c:v>11.962616822429908</c:v>
                </c:pt>
                <c:pt idx="2">
                  <c:v>19.804400977995112</c:v>
                </c:pt>
                <c:pt idx="3">
                  <c:v>11.60409556313993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E4-41D0-84A0-412331929A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4076848"/>
        <c:axId val="214078832"/>
      </c:barChart>
      <c:catAx>
        <c:axId val="21407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78832"/>
        <c:crosses val="autoZero"/>
        <c:auto val="1"/>
        <c:lblAlgn val="ctr"/>
        <c:lblOffset val="100"/>
        <c:noMultiLvlLbl val="0"/>
      </c:catAx>
      <c:valAx>
        <c:axId val="21407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7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87006384488058"/>
          <c:y val="0.86077165819423196"/>
          <c:w val="0.51425987231023884"/>
          <c:h val="0.1105285062916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4828C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583F9-0BF9-4300-828E-D71251DA9EEE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4713-AFBA-4B20-8A50-97B53E333A4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560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54713-AFBA-4B20-8A50-97B53E333A48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747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BBBB-F2FC-2F97-80F0-118A2BFA9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BE2A8-F191-773A-3CB1-2222133A6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5737D-E382-BBFB-BAD2-3BC00AEE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7A460-BE14-03DE-01B4-BB7CDFC1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5848-A337-5F40-0484-D375FCE5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821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83DE-9204-FE18-1E06-2286DF5E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995B9-148F-C68C-0852-467A6ACBE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81738-FC8F-19EA-CEED-42BC3A6A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150A3-4113-4859-A03B-5C9A0EC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C59E2-DBC3-D0DF-83B4-3F3D0A30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282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3192A-CC18-A3BF-DC53-F09A0491D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E08BE-6019-A850-C409-33F42B188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89A3E-B0E5-D886-7F8D-6D365CCA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AD3C9-7650-249B-BF65-8D3F5B7E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17524-9384-5E2F-50ED-68264D6C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118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ECC-A715-ED1F-317A-EDA512F1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5D50A-14B4-289C-652B-F4255285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1AABD-3F2F-534A-60C7-C51D413D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E4E65-D71E-3BCA-2016-EACEDA69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6F29-3B2A-118C-59D9-5B92FB0A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45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80CF-7683-7327-4BCE-C3956605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E0A28-52B7-6CA7-14AF-7F81A261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C5311-411A-CBCC-3374-A5E71309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1E7F9-2193-4E04-F087-06EBD745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B45DD-8B62-1970-CF82-2046B715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214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887C-3897-6B19-6E31-E81C3461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FB921-9E7A-8CA9-BCB0-D2A705594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98095-1084-5E93-0BE4-75843D792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D0BAE-C4C0-CF66-CA2A-D21A85CD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79608-A685-91A1-2A42-25D53754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19F30-BA5A-AC20-7320-649B0153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762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EEBD-6AB2-F68E-D9C6-08EEE780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CAB8D-CC41-5ADB-D93D-59FB6B07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19EDC-59AA-1AD0-F81E-2A5BD9795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21CDD-7B2B-26C1-BD41-83B24BC2E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479D-DF59-4259-E6A4-2D40936AC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7DA39-6C76-4E16-B263-6E4AF2EF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322A0-3C6A-1A98-7DC6-1AE73DC9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449DE-41ED-E9DA-4BE1-34237D62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575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5781-3E99-70B3-3EB6-2EB1B457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35A07-8B1D-6DCD-E092-82168F38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D41D0-2CA0-1891-C421-1C11F10D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E9DC7-43D5-0DAA-11B9-419EF404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702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66F7E-EE90-CFFA-FE2E-FDD41D7A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572C1-D951-2A36-E80B-411002C4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0984-726E-0F42-D6A7-6EE3CEF4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47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2768-99A0-9B9D-6893-20A7D3A2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0824-5F6B-9A87-5CDC-FB02DDD4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7767A-96DD-7411-BCC5-1CEC4CBA2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FDD2-8507-7094-C3A7-EB4113CA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0CF5-1510-52A4-6076-00A69E42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385FC-0F38-0EC4-C67E-E4438F67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849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7D99-25FF-9590-6D94-7E2AD397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3FC0F-376B-D73E-EE9D-02CCEE44A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BDA12-3106-288B-06FC-75849BF5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28124-9386-ECDA-0DFB-F4C0E7EA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DE56D-4669-A818-1AD0-93A62F3A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59E0B-878C-7E08-7200-38772E5A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29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7A02C-3C54-0A5E-B997-B5595BE1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1D39F-E774-593D-35DC-BCEDC6984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7DF36-8DFB-2A33-DF16-6FE3DC881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0C0B23-C490-426D-852D-9D0BCBAE8394}" type="datetimeFigureOut">
              <a:rPr lang="en-ZA" smtClean="0"/>
              <a:t>2024/08/05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B658E-B585-30D9-391E-44C9A6C23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0567A-97BF-FB57-0790-E3C8294F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4C3E0-37D7-463F-BEE0-330BDA7EFE8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378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DF8CB8-FE87-2D52-8200-6507C2C2D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382"/>
            <a:ext cx="12049125" cy="754762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Could you please speak more clearly? </a:t>
            </a:r>
            <a:br>
              <a:rPr lang="en-ZA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</a:t>
            </a:r>
            <a:r>
              <a:rPr lang="en-ZA" sz="1050" b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“Alternative Wordings for the EQ-5D descriptive systems: Optimising Measurement Excellence”(AWESOME) project.</a:t>
            </a:r>
            <a:r>
              <a:rPr lang="en-NZ" sz="1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NZ" sz="1200" b="1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NZ" sz="1200" b="1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NZ" sz="1200" b="1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Jennifer Jelsma, Sarah Derrett,  Mike Herdman, </a:t>
            </a:r>
            <a:r>
              <a:rPr lang="en-NZ" sz="1200" b="1" kern="1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 Janssen</a:t>
            </a:r>
            <a:r>
              <a:rPr lang="en-NZ" sz="1200" b="1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Brendan Mulhern,  Fanni Rencz, Valentina Rupel </a:t>
            </a:r>
            <a:endParaRPr lang="en-ZA" sz="1200" b="1" dirty="0">
              <a:solidFill>
                <a:schemeClr val="bg1"/>
              </a:solidFill>
            </a:endParaRPr>
          </a:p>
        </p:txBody>
      </p:sp>
      <p:pic>
        <p:nvPicPr>
          <p:cNvPr id="7" name="cheese-kaaiman-wereldbol-large-alpha-001.mp4">
            <a:hlinkClick r:id="" action="ppaction://media"/>
            <a:extLst>
              <a:ext uri="{FF2B5EF4-FFF2-40B4-BE49-F238E27FC236}">
                <a16:creationId xmlns:a16="http://schemas.microsoft.com/office/drawing/2014/main" id="{0761A5E8-51A4-FF5D-C1E6-CC4A866AE4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054" y="311059"/>
            <a:ext cx="1774182" cy="4623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30661-8169-ED74-4C4A-01F81D4FBF6A}"/>
              </a:ext>
            </a:extLst>
          </p:cNvPr>
          <p:cNvSpPr txBox="1"/>
          <p:nvPr/>
        </p:nvSpPr>
        <p:spPr>
          <a:xfrm>
            <a:off x="163054" y="2429113"/>
            <a:ext cx="3888557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body"/>
              </a:rPr>
              <a:t>METHODS</a:t>
            </a:r>
            <a:endParaRPr lang="en-ZA" sz="1200" b="1" dirty="0">
              <a:solidFill>
                <a:schemeClr val="bg1"/>
              </a:solidFill>
              <a:latin typeface="Calibri bod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C5658-2999-1128-8A48-B0F7A70BF5C6}"/>
              </a:ext>
            </a:extLst>
          </p:cNvPr>
          <p:cNvSpPr txBox="1"/>
          <p:nvPr/>
        </p:nvSpPr>
        <p:spPr>
          <a:xfrm>
            <a:off x="131175" y="983114"/>
            <a:ext cx="3966029" cy="2747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body"/>
              </a:rPr>
              <a:t>OBJECTIVE</a:t>
            </a:r>
            <a:endParaRPr lang="en-ZA" sz="1200" b="1" dirty="0">
              <a:solidFill>
                <a:schemeClr val="bg1"/>
              </a:solidFill>
              <a:latin typeface="Calibri body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6E3AD4-825C-B8B0-AD7C-FAF95882CD7A}"/>
              </a:ext>
            </a:extLst>
          </p:cNvPr>
          <p:cNvSpPr txBox="1"/>
          <p:nvPr/>
        </p:nvSpPr>
        <p:spPr>
          <a:xfrm>
            <a:off x="4307959" y="975949"/>
            <a:ext cx="3787301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body"/>
              </a:rPr>
              <a:t>RESULTS</a:t>
            </a:r>
            <a:endParaRPr lang="en-ZA" sz="1200" b="1" dirty="0">
              <a:solidFill>
                <a:schemeClr val="bg1"/>
              </a:solidFill>
              <a:latin typeface="Calibri bod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1FF21-F1D5-46F0-36A2-FE751C7AF874}"/>
              </a:ext>
            </a:extLst>
          </p:cNvPr>
          <p:cNvSpPr txBox="1"/>
          <p:nvPr/>
        </p:nvSpPr>
        <p:spPr>
          <a:xfrm>
            <a:off x="138208" y="1226090"/>
            <a:ext cx="3999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This poster presents preliminary results of the first stage of the AWESOME project. </a:t>
            </a:r>
            <a:r>
              <a:rPr lang="en-US" sz="1200" b="0" kern="1200" dirty="0">
                <a:effectLst/>
                <a:latin typeface="+mn-lt"/>
                <a:ea typeface="+mn-ea"/>
                <a:cs typeface="Calibri" panose="020F0502020204030204" pitchFamily="34" charset="0"/>
              </a:rPr>
              <a:t>We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kern="1200" dirty="0">
                <a:effectLst/>
                <a:latin typeface="+mn-lt"/>
                <a:ea typeface="+mn-ea"/>
                <a:cs typeface="Calibri" panose="020F0502020204030204" pitchFamily="34" charset="0"/>
              </a:rPr>
              <a:t>aimed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to identify common linguistic challenges encountered during the translation process by review</a:t>
            </a:r>
            <a:r>
              <a:rPr lang="en-US" sz="1200" b="0" kern="1200" dirty="0">
                <a:effectLst/>
                <a:latin typeface="+mn-lt"/>
                <a:ea typeface="+mn-ea"/>
                <a:cs typeface="Calibri" panose="020F0502020204030204" pitchFamily="34" charset="0"/>
              </a:rPr>
              <a:t>ing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1200" b="0" kern="1200" dirty="0">
                <a:effectLst/>
                <a:latin typeface="+mn-lt"/>
                <a:ea typeface="+mn-ea"/>
                <a:cs typeface="Calibri" panose="020F0502020204030204" pitchFamily="34" charset="0"/>
              </a:rPr>
              <a:t>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ognitive </a:t>
            </a:r>
            <a:r>
              <a:rPr lang="en-US" sz="1200" b="0" kern="1200" dirty="0">
                <a:effectLst/>
                <a:latin typeface="+mn-lt"/>
                <a:ea typeface="+mn-ea"/>
                <a:cs typeface="Calibri" panose="020F0502020204030204" pitchFamily="34" charset="0"/>
              </a:rPr>
              <a:t>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ebriefing (CD) reports included in translation projects of EuroQol instruments. </a:t>
            </a:r>
            <a:endParaRPr lang="en-ZA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CB374-C077-2FBB-E719-895540089BFB}"/>
              </a:ext>
            </a:extLst>
          </p:cNvPr>
          <p:cNvSpPr txBox="1"/>
          <p:nvPr/>
        </p:nvSpPr>
        <p:spPr>
          <a:xfrm>
            <a:off x="194116" y="2759547"/>
            <a:ext cx="3966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Analysis of CD reports from January 2018 to March 2023:  CD data were transcribed, and responses were categorized into the following predetermined categories by 2  independent researchers</a:t>
            </a:r>
            <a:r>
              <a:rPr lang="en-US" sz="1200" dirty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7030A0"/>
                </a:solidFill>
              </a:rPr>
              <a:t>Not-health centred  </a:t>
            </a:r>
            <a:r>
              <a:rPr lang="en-US" sz="1200" dirty="0"/>
              <a:t>(NHC) examples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7030A0"/>
                </a:solidFill>
              </a:rPr>
              <a:t>Interpretation</a:t>
            </a:r>
            <a:r>
              <a:rPr lang="en-US" sz="1200" dirty="0"/>
              <a:t> of the concept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Challenges with </a:t>
            </a:r>
            <a:r>
              <a:rPr lang="en-US" sz="1200" b="1" dirty="0">
                <a:solidFill>
                  <a:srgbClr val="7030A0"/>
                </a:solidFill>
              </a:rPr>
              <a:t>composite or dual wording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Level </a:t>
            </a:r>
            <a:r>
              <a:rPr lang="en-US" sz="1200" b="1" dirty="0">
                <a:solidFill>
                  <a:srgbClr val="7030A0"/>
                </a:solidFill>
              </a:rPr>
              <a:t>Qualifier</a:t>
            </a:r>
            <a:r>
              <a:rPr lang="en-US" sz="1200" dirty="0"/>
              <a:t> issues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0829C-3EFD-80EA-D808-5EE621EC8ED9}"/>
              </a:ext>
            </a:extLst>
          </p:cNvPr>
          <p:cNvSpPr txBox="1"/>
          <p:nvPr/>
        </p:nvSpPr>
        <p:spPr>
          <a:xfrm>
            <a:off x="8356436" y="3964107"/>
            <a:ext cx="37259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dimensions present different challenges. Certain concepts may be </a:t>
            </a:r>
            <a:r>
              <a:rPr lang="en-ZA" sz="1200" b="0" kern="1200" dirty="0">
                <a:effectLst/>
                <a:latin typeface="+mn-lt"/>
                <a:ea typeface="+mn-ea"/>
                <a:cs typeface="+mn-cs"/>
              </a:rPr>
              <a:t>“too nuanced” 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thus interpreted differently across cultures and contexts.  The “health centred” aspect of the EQ-5D is often neglected and could be emphasised more. </a:t>
            </a:r>
          </a:p>
          <a:p>
            <a:pPr algn="just"/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will inform the next phase of AWESOME and possibility lead to the development of a “simplified” English source version that retains core concepts while reducing non-essential, potentially confusing information.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2751-2E59-06EA-0CF8-94B14B79CC45}"/>
              </a:ext>
            </a:extLst>
          </p:cNvPr>
          <p:cNvSpPr txBox="1"/>
          <p:nvPr/>
        </p:nvSpPr>
        <p:spPr>
          <a:xfrm>
            <a:off x="3306404" y="4958391"/>
            <a:ext cx="1068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105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642</a:t>
            </a:r>
            <a:r>
              <a:rPr lang="en-ZA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respondents </a:t>
            </a:r>
          </a:p>
          <a:p>
            <a:pPr algn="just"/>
            <a:r>
              <a:rPr lang="en-ZA" sz="105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87</a:t>
            </a:r>
            <a:r>
              <a:rPr lang="en-ZA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reports </a:t>
            </a:r>
          </a:p>
          <a:p>
            <a:pPr algn="just"/>
            <a:r>
              <a:rPr lang="en-ZA" sz="105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ZA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countries</a:t>
            </a:r>
          </a:p>
          <a:p>
            <a:pPr algn="just"/>
            <a:r>
              <a:rPr lang="en-ZA" sz="105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54% </a:t>
            </a:r>
            <a:r>
              <a:rPr lang="en-ZA" sz="1050" dirty="0">
                <a:solidFill>
                  <a:srgbClr val="7030A0"/>
                </a:solidFill>
              </a:rPr>
              <a:t> </a:t>
            </a:r>
            <a:r>
              <a:rPr lang="en-ZA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Y- version</a:t>
            </a:r>
          </a:p>
          <a:p>
            <a:pPr algn="just"/>
            <a:r>
              <a:rPr lang="en-ZA" sz="105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14300</a:t>
            </a:r>
            <a:r>
              <a:rPr lang="en-ZA" sz="1050" b="1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05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probing questions  responses</a:t>
            </a:r>
          </a:p>
          <a:p>
            <a:pPr algn="just"/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ZA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01F039-BD7A-A984-4FE5-13F4C164D27A}"/>
              </a:ext>
            </a:extLst>
          </p:cNvPr>
          <p:cNvSpPr txBox="1"/>
          <p:nvPr/>
        </p:nvSpPr>
        <p:spPr>
          <a:xfrm>
            <a:off x="4307958" y="1252948"/>
            <a:ext cx="3718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120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47% 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respondents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gave atypical responses to one or more of the probing questions.  </a:t>
            </a:r>
            <a:r>
              <a:rPr lang="en-ZA" sz="1200" kern="1200" dirty="0"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ZA" sz="1200" kern="1200" dirty="0">
                <a:solidFill>
                  <a:srgbClr val="34828C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dirty="0"/>
              <a:t>these </a:t>
            </a:r>
            <a:r>
              <a:rPr lang="en-ZA" sz="120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2572</a:t>
            </a:r>
            <a:r>
              <a:rPr lang="en-ZA" sz="1200" b="0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inappropriate or unclear </a:t>
            </a:r>
            <a:r>
              <a:rPr lang="en-ZA" sz="1200" kern="1200" dirty="0">
                <a:effectLst/>
                <a:latin typeface="+mn-lt"/>
                <a:ea typeface="+mn-ea"/>
                <a:cs typeface="+mn-cs"/>
              </a:rPr>
              <a:t>responses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2044 (80%) 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be assigned to </a:t>
            </a:r>
            <a:r>
              <a:rPr lang="en-ZA" sz="1200" b="0" kern="1200" dirty="0">
                <a:effectLst/>
                <a:latin typeface="+mn-lt"/>
                <a:ea typeface="+mn-ea"/>
                <a:cs typeface="+mn-cs"/>
              </a:rPr>
              <a:t>one of 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4 pre-identified categories</a:t>
            </a:r>
            <a:r>
              <a:rPr lang="en-ZA" sz="1200" dirty="0"/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3CF9D1-219C-03A2-8B60-7CF698A46464}"/>
              </a:ext>
            </a:extLst>
          </p:cNvPr>
          <p:cNvSpPr txBox="1"/>
          <p:nvPr/>
        </p:nvSpPr>
        <p:spPr>
          <a:xfrm>
            <a:off x="8416631" y="3732726"/>
            <a:ext cx="3596334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body"/>
              </a:rPr>
              <a:t>DISCUSSION AND CONCLUSIONS</a:t>
            </a:r>
            <a:endParaRPr lang="en-ZA" sz="1200" b="1" dirty="0">
              <a:solidFill>
                <a:schemeClr val="bg1"/>
              </a:solidFill>
              <a:latin typeface="Calibri body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21519C-EC90-8DC2-B312-2F8F3AE40947}"/>
              </a:ext>
            </a:extLst>
          </p:cNvPr>
          <p:cNvSpPr txBox="1"/>
          <p:nvPr/>
        </p:nvSpPr>
        <p:spPr>
          <a:xfrm>
            <a:off x="8408170" y="2717063"/>
            <a:ext cx="3570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1200" dirty="0"/>
              <a:t>Most challenges were in the AD dimension, followed by SC (Fig 2). Within dimensions, AD had the highest % of challenges categorised to </a:t>
            </a:r>
            <a:r>
              <a:rPr lang="en-ZA" sz="1200" dirty="0">
                <a:solidFill>
                  <a:srgbClr val="7030A0"/>
                </a:solidFill>
              </a:rPr>
              <a:t>NHC</a:t>
            </a:r>
            <a:r>
              <a:rPr lang="en-ZA" sz="1200" dirty="0"/>
              <a:t>, SC to </a:t>
            </a:r>
            <a:r>
              <a:rPr lang="en-ZA" sz="1200" dirty="0">
                <a:solidFill>
                  <a:srgbClr val="7030A0"/>
                </a:solidFill>
              </a:rPr>
              <a:t>Interpretation</a:t>
            </a:r>
            <a:r>
              <a:rPr lang="en-ZA" sz="1200" dirty="0">
                <a:solidFill>
                  <a:srgbClr val="C00000"/>
                </a:solidFill>
              </a:rPr>
              <a:t>, </a:t>
            </a:r>
            <a:r>
              <a:rPr lang="en-ZA" sz="1200" dirty="0"/>
              <a:t>PD to</a:t>
            </a:r>
            <a:r>
              <a:rPr lang="en-ZA" sz="1200" dirty="0">
                <a:solidFill>
                  <a:srgbClr val="34828C"/>
                </a:solidFill>
              </a:rPr>
              <a:t> </a:t>
            </a:r>
            <a:r>
              <a:rPr lang="en-ZA" sz="1200" dirty="0">
                <a:solidFill>
                  <a:srgbClr val="7030A0"/>
                </a:solidFill>
              </a:rPr>
              <a:t>Dual Wording </a:t>
            </a:r>
            <a:r>
              <a:rPr lang="en-ZA" sz="1200" dirty="0"/>
              <a:t>and SC to</a:t>
            </a:r>
            <a:r>
              <a:rPr lang="en-ZA" sz="1200" dirty="0">
                <a:solidFill>
                  <a:srgbClr val="34828C"/>
                </a:solidFill>
              </a:rPr>
              <a:t> </a:t>
            </a:r>
            <a:r>
              <a:rPr lang="en-ZA" sz="1200" dirty="0">
                <a:solidFill>
                  <a:srgbClr val="7030A0"/>
                </a:solidFill>
              </a:rPr>
              <a:t>Qualifier</a:t>
            </a:r>
            <a:r>
              <a:rPr lang="en-ZA" sz="1200" dirty="0"/>
              <a:t>(Fig. 3)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7629251A-0ED0-2BFD-21D2-2F8568DA4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252861"/>
              </p:ext>
            </p:extLst>
          </p:nvPr>
        </p:nvGraphicFramePr>
        <p:xfrm>
          <a:off x="4551883" y="4862014"/>
          <a:ext cx="3339853" cy="186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B0F5F2F2-3C1D-22C9-8E01-038B201D3B6D}"/>
              </a:ext>
            </a:extLst>
          </p:cNvPr>
          <p:cNvSpPr txBox="1"/>
          <p:nvPr/>
        </p:nvSpPr>
        <p:spPr>
          <a:xfrm>
            <a:off x="224058" y="4450560"/>
            <a:ext cx="3747624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body"/>
              </a:rPr>
              <a:t>SAMPLE</a:t>
            </a:r>
            <a:endParaRPr lang="en-ZA" sz="1200" b="1" dirty="0">
              <a:solidFill>
                <a:schemeClr val="bg1"/>
              </a:solidFill>
              <a:latin typeface="Calibri body"/>
            </a:endParaRP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ED56CD1E-AB1F-D81C-D6A6-345623F180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441521"/>
              </p:ext>
            </p:extLst>
          </p:nvPr>
        </p:nvGraphicFramePr>
        <p:xfrm>
          <a:off x="8548283" y="977267"/>
          <a:ext cx="3289880" cy="172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4D9DD2-C74C-90FD-AA30-1BACA232A06C}"/>
              </a:ext>
            </a:extLst>
          </p:cNvPr>
          <p:cNvSpPr txBox="1"/>
          <p:nvPr/>
        </p:nvSpPr>
        <p:spPr>
          <a:xfrm>
            <a:off x="4316540" y="2042634"/>
            <a:ext cx="37873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1200" b="1" dirty="0"/>
              <a:t>Examples</a:t>
            </a:r>
          </a:p>
          <a:p>
            <a:pPr algn="just"/>
            <a:r>
              <a:rPr lang="en-ZA" sz="1200" b="1" dirty="0">
                <a:solidFill>
                  <a:srgbClr val="7030A0"/>
                </a:solidFill>
              </a:rPr>
              <a:t>NHC</a:t>
            </a:r>
            <a:r>
              <a:rPr lang="en-ZA" sz="1200" dirty="0"/>
              <a:t>: </a:t>
            </a:r>
            <a:r>
              <a:rPr lang="en-US" sz="1200" dirty="0"/>
              <a:t>A lot of problems with MOB “</a:t>
            </a:r>
            <a:r>
              <a:rPr lang="en-US" sz="1200" i="1" dirty="0"/>
              <a:t>a baby who is learning to walk maybe”. </a:t>
            </a:r>
            <a:endParaRPr lang="en-ZA" sz="1200" i="1" dirty="0"/>
          </a:p>
          <a:p>
            <a:pPr algn="just"/>
            <a:r>
              <a:rPr lang="en-ZA" sz="120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Discomfort: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“That you don’t feel sure, that you don’t feel you fit in, that you are shy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 AD: “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Extremely anxious is you are so happy; you cannot be happier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ZA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ZA" sz="1200" b="1" dirty="0">
                <a:solidFill>
                  <a:srgbClr val="7030A0"/>
                </a:solidFill>
              </a:rPr>
              <a:t>Dual Wording</a:t>
            </a:r>
            <a:r>
              <a:rPr lang="en-ZA" sz="1200" dirty="0">
                <a:solidFill>
                  <a:srgbClr val="7030A0"/>
                </a:solidFill>
              </a:rPr>
              <a:t>: </a:t>
            </a:r>
            <a:r>
              <a:rPr lang="en-ZA" sz="1200" dirty="0"/>
              <a:t>One component ignored: e.g. Leisure ignored in UA and only work referenced. No distinction made e.g., Y AD: “</a:t>
            </a:r>
            <a:r>
              <a:rPr lang="en-US" sz="1200" i="1" dirty="0"/>
              <a:t>Unhappy is no different from sad; If someone is sad then he is an unhappy</a:t>
            </a:r>
            <a:r>
              <a:rPr lang="en-US" sz="1200" dirty="0"/>
              <a:t>.” </a:t>
            </a:r>
            <a:endParaRPr lang="en-ZA" sz="1200" dirty="0"/>
          </a:p>
          <a:p>
            <a:pPr algn="just"/>
            <a:r>
              <a:rPr lang="en-ZA" sz="120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Qualifier</a:t>
            </a:r>
            <a:r>
              <a:rPr lang="en-Z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difficult to explain the exact degree of intensity between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“it’s not easy to come up with a 100% equivalent to “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Arabic, especially one that children would understand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endParaRPr lang="en-ZA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D25E82-ECED-1185-F4EF-D25C9AA0F3C0}"/>
              </a:ext>
            </a:extLst>
          </p:cNvPr>
          <p:cNvSpPr txBox="1"/>
          <p:nvPr/>
        </p:nvSpPr>
        <p:spPr>
          <a:xfrm>
            <a:off x="8364101" y="5910013"/>
            <a:ext cx="3718282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 body"/>
              </a:rPr>
              <a:t>ACKNOWLEDGEMENTS</a:t>
            </a:r>
            <a:endParaRPr lang="en-ZA" sz="1200" b="1" dirty="0">
              <a:solidFill>
                <a:schemeClr val="bg1"/>
              </a:solidFill>
              <a:latin typeface="Calibri body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249D9B-615C-E0D8-520E-4EAED9C03671}"/>
              </a:ext>
            </a:extLst>
          </p:cNvPr>
          <p:cNvSpPr txBox="1"/>
          <p:nvPr/>
        </p:nvSpPr>
        <p:spPr>
          <a:xfrm>
            <a:off x="8394685" y="6239734"/>
            <a:ext cx="379731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EURO-QOL Research Foundation for funding EQ Project 1713-RA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cs typeface="Calibri" panose="020F0502020204030204" pitchFamily="34" charset="0"/>
              </a:rPr>
              <a:t>VMC Office for assisting in accessing reports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Respondents and translators for sharing their thoughts and ideas.  </a:t>
            </a:r>
            <a:endParaRPr lang="en-ZA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96A30A-8453-E214-384B-F4E8028C291E}"/>
              </a:ext>
            </a:extLst>
          </p:cNvPr>
          <p:cNvSpPr txBox="1"/>
          <p:nvPr/>
        </p:nvSpPr>
        <p:spPr>
          <a:xfrm>
            <a:off x="4559234" y="6516733"/>
            <a:ext cx="6248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/>
              <a:t>Figure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82DFF6-6838-CE6C-B416-7BDDE8C4F057}"/>
              </a:ext>
            </a:extLst>
          </p:cNvPr>
          <p:cNvSpPr txBox="1"/>
          <p:nvPr/>
        </p:nvSpPr>
        <p:spPr>
          <a:xfrm>
            <a:off x="8513594" y="2496966"/>
            <a:ext cx="6248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/>
              <a:t>Figure 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5DD7EA-1D9A-228C-4691-506D7602FB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9" r="1623"/>
          <a:stretch/>
        </p:blipFill>
        <p:spPr>
          <a:xfrm>
            <a:off x="224058" y="4804440"/>
            <a:ext cx="3098810" cy="194312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DACA5EF-728B-D347-F7C0-8EE07CC29492}"/>
              </a:ext>
            </a:extLst>
          </p:cNvPr>
          <p:cNvSpPr txBox="1"/>
          <p:nvPr/>
        </p:nvSpPr>
        <p:spPr>
          <a:xfrm>
            <a:off x="224058" y="6491517"/>
            <a:ext cx="6248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28840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4A90E9-28C4-4CCE-8085-2159B4DE553C}"/>
</file>

<file path=customXml/itemProps2.xml><?xml version="1.0" encoding="utf-8"?>
<ds:datastoreItem xmlns:ds="http://schemas.openxmlformats.org/officeDocument/2006/customXml" ds:itemID="{E68DE586-9998-4F88-A0AD-63D1D8B3D481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11379</TotalTime>
  <Words>529</Words>
  <Application>Microsoft Office PowerPoint</Application>
  <PresentationFormat>Widescreen</PresentationFormat>
  <Paragraphs>39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Calibri body</vt:lpstr>
      <vt:lpstr>Office Theme</vt:lpstr>
      <vt:lpstr>Could you please speak more clearly?  ( “Alternative Wordings for the EQ-5D descriptive systems: Optimising Measurement Excellence”(AWESOME) project.)  Jennifer Jelsma, Sarah Derrett,  Mike Herdman, Bas Janssen, Brendan Mulhern,  Fanni Rencz, Valentina Rupel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 Scott</dc:creator>
  <cp:lastModifiedBy>Jennifer Jelsma</cp:lastModifiedBy>
  <cp:revision>45</cp:revision>
  <dcterms:created xsi:type="dcterms:W3CDTF">2024-01-10T15:05:45Z</dcterms:created>
  <dcterms:modified xsi:type="dcterms:W3CDTF">2024-08-05T10:49:29Z</dcterms:modified>
</cp:coreProperties>
</file>