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>
        <p:scale>
          <a:sx n="50" d="100"/>
          <a:sy n="50" d="100"/>
        </p:scale>
        <p:origin x="84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62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87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7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74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3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55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84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19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3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EFCE-26C6-4D37-880D-58E84E165F02}" type="datetimeFigureOut">
              <a:rPr lang="en-GB" smtClean="0"/>
              <a:t>10/02/2025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427EC-F2B6-46DB-B754-F9B14F244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29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96040" y="3567816"/>
            <a:ext cx="7609178" cy="6597799"/>
          </a:xfrm>
          <a:prstGeom prst="roundRect">
            <a:avLst>
              <a:gd name="adj" fmla="val 4243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-11908"/>
            <a:ext cx="18288000" cy="12685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Valuing Health States in Adults with Learning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Disabilities: A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Discrete Choice Experiment with a Modified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EQ-5D-3L</a:t>
            </a:r>
          </a:p>
          <a:p>
            <a:pPr algn="ctr">
              <a:lnSpc>
                <a:spcPct val="110000"/>
              </a:lnSpc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John L.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O’Dwyer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Edward J.D.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Webb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Claire Hulme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Louise Bryant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Paul Kind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David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Meads</a:t>
            </a:r>
            <a:r>
              <a:rPr lang="en-GB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>
              <a:lnSpc>
                <a:spcPct val="110000"/>
              </a:lnSpc>
            </a:pP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Leeds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of Health Sciences, University of Leeds; 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Dept. of Health &amp; Community Sciences University of Exeter Medical School;  </a:t>
            </a:r>
            <a:r>
              <a:rPr lang="en-GB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Dept. of Applied Health Research, University College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353540" y="9589399"/>
            <a:ext cx="359182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Contact: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j.odwyer@leeds.ac.uk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3295453" y="8092840"/>
            <a:ext cx="4916332" cy="15142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Funded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by the NIHR Doctoral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					Fellowship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(DRF 2017-10-159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). The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				views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expressed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are those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the authors and  				not necessarily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those of the NIHR or the Department of Health and Social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Care. All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Intellectual Property Rights in connection with the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modified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EQ-5D-3L for adults with mild to moderate intellectual disabilities are vested in </a:t>
            </a:r>
            <a:r>
              <a:rPr lang="en-GB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EuroQol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Ethical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Approval: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University of Leeds School of Medicine Research Ethics Committee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Ref: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MREC 19-081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3540" y="8140807"/>
            <a:ext cx="1736461" cy="6619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6200" y="9512262"/>
            <a:ext cx="2882167" cy="718727"/>
          </a:xfrm>
          <a:prstGeom prst="rect">
            <a:avLst/>
          </a:prstGeom>
        </p:spPr>
      </p:pic>
      <p:sp>
        <p:nvSpPr>
          <p:cNvPr id="34" name="Rounded Rectangle 33"/>
          <p:cNvSpPr/>
          <p:nvPr/>
        </p:nvSpPr>
        <p:spPr>
          <a:xfrm>
            <a:off x="94982" y="1344570"/>
            <a:ext cx="4180658" cy="13979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</a:t>
            </a:r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1: </a:t>
            </a:r>
          </a:p>
          <a:p>
            <a:pPr algn="just">
              <a:lnSpc>
                <a:spcPct val="110000"/>
              </a:lnSpc>
            </a:pP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 of a modified EQ-5D-3L to improve accessibility, reliability, and inclusivity, facilitating self-completion for adults with learning disabilities.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96040" y="2816102"/>
            <a:ext cx="4179600" cy="6815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2: </a:t>
            </a:r>
          </a:p>
          <a:p>
            <a:pPr algn="just">
              <a:lnSpc>
                <a:spcPct val="110000"/>
              </a:lnSpc>
            </a:pP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feasibility, reliability and validity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 rotWithShape="1">
          <a:blip r:embed="rId4"/>
          <a:srcRect l="5278" t="20513" r="20348" b="8295"/>
          <a:stretch/>
        </p:blipFill>
        <p:spPr>
          <a:xfrm>
            <a:off x="4500214" y="1651968"/>
            <a:ext cx="3080657" cy="1782325"/>
          </a:xfrm>
          <a:prstGeom prst="rect">
            <a:avLst/>
          </a:prstGeom>
          <a:ln>
            <a:noFill/>
          </a:ln>
        </p:spPr>
      </p:pic>
      <p:sp>
        <p:nvSpPr>
          <p:cNvPr id="55" name="TextBox 54"/>
          <p:cNvSpPr txBox="1"/>
          <p:nvPr/>
        </p:nvSpPr>
        <p:spPr>
          <a:xfrm>
            <a:off x="4500214" y="1368552"/>
            <a:ext cx="3080657" cy="2998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Walking about (Mobility)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6" name="Picture 8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597" y="5833588"/>
            <a:ext cx="2704098" cy="334134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TextBox 86"/>
          <p:cNvSpPr txBox="1"/>
          <p:nvPr/>
        </p:nvSpPr>
        <p:spPr>
          <a:xfrm>
            <a:off x="4856892" y="5513388"/>
            <a:ext cx="2703803" cy="3087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Example Choice Task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2009090" y="3654463"/>
            <a:ext cx="3783079" cy="36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3:  Valuation Study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59520" y="5551185"/>
            <a:ext cx="4497047" cy="3765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Attributes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EQ-5D-3L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dimensions for standard and adapted formats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GB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Explicit partial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profiles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with six blocks of six choice sets to reduce burden.</a:t>
            </a:r>
          </a:p>
          <a:p>
            <a:pPr algn="just">
              <a:lnSpc>
                <a:spcPct val="110000"/>
              </a:lnSpc>
            </a:pPr>
            <a:endParaRPr lang="en-GB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Identical choice tasks using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both standard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modified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EQ-5D-3L versions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10000"/>
              </a:lnSpc>
            </a:pPr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Participants assigned to either standard or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modified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DCE first to control order effects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Piloted to ensure clarity, feasibility, and comprehension before the main roll-out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Dominance test for invalid responses; time threshold for engagement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52106" y="5186717"/>
            <a:ext cx="74016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52106" y="4440789"/>
            <a:ext cx="7402708" cy="634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100"/>
              </a:spcAft>
              <a:defRPr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Assess, using an o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nline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DCE with a representative UK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sample,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 the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 EQ-5D-3L produces comparable utility values to the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version.</a:t>
            </a:r>
            <a:endParaRPr lang="en-GB" sz="2700" b="1" dirty="0">
              <a:solidFill>
                <a:prstClr val="white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52660" y="4080789"/>
            <a:ext cx="7401600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9520" y="9208258"/>
            <a:ext cx="7401600" cy="744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100"/>
              </a:spcAft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Anchoring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 VAS task anchored DCE responses onto a 0–1 scale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100"/>
              </a:spcAft>
            </a:pPr>
            <a:endParaRPr lang="en-GB" sz="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Aft>
                <a:spcPts val="100"/>
              </a:spcAft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 Analysis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 Mixed logit models estimated and compared utility values.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3308871" y="1360046"/>
            <a:ext cx="4889496" cy="6731561"/>
          </a:xfrm>
          <a:prstGeom prst="roundRect">
            <a:avLst>
              <a:gd name="adj" fmla="val 4243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3428668" y="5782314"/>
            <a:ext cx="4676400" cy="21575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modified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EQ-5D-3L was successfully valued using a DCE-VAS approach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modified version maintains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comparable utility values to the standard EQ-5D-3L, with strong preferences for avoiding severe health states. 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endParaRPr lang="en-GB" sz="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Next steps include further refinement and validation for broader policy application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3428004" y="5403994"/>
            <a:ext cx="46764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3430379" y="1385699"/>
            <a:ext cx="467112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Scatterplot of Values of Standard EQ-5D-3L and Modified EQ-5D-3L Health States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960" y="1956890"/>
            <a:ext cx="4675959" cy="3378500"/>
          </a:xfrm>
          <a:prstGeom prst="rect">
            <a:avLst/>
          </a:prstGeom>
        </p:spPr>
      </p:pic>
      <p:sp>
        <p:nvSpPr>
          <p:cNvPr id="84" name="Rounded Rectangle 83"/>
          <p:cNvSpPr/>
          <p:nvPr/>
        </p:nvSpPr>
        <p:spPr>
          <a:xfrm>
            <a:off x="7805445" y="1371092"/>
            <a:ext cx="5381889" cy="8794523"/>
          </a:xfrm>
          <a:prstGeom prst="roundRect">
            <a:avLst>
              <a:gd name="adj" fmla="val 4243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927056" y="1894998"/>
            <a:ext cx="5115600" cy="4215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Aft>
                <a:spcPts val="100"/>
              </a:spcAft>
              <a:defRPr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statistically significant differences were observed in utility values between the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versions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0000"/>
              </a:lnSpc>
              <a:spcAft>
                <a:spcPts val="100"/>
              </a:spcAft>
              <a:defRPr/>
            </a:pPr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Aft>
                <a:spcPts val="100"/>
              </a:spcAft>
              <a:defRPr/>
            </a:pP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logical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ordering of coefficients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validity and reliability of the model. </a:t>
            </a:r>
          </a:p>
          <a:p>
            <a:pPr algn="just">
              <a:lnSpc>
                <a:spcPct val="110000"/>
              </a:lnSpc>
              <a:spcAft>
                <a:spcPts val="100"/>
              </a:spcAft>
              <a:defRPr/>
            </a:pPr>
            <a:endParaRPr lang="en-GB" sz="5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0000"/>
              </a:lnSpc>
              <a:spcAft>
                <a:spcPts val="100"/>
              </a:spcAft>
              <a:defRPr/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 showed strong preferences for avoiding severe pain, discomfort, and mobility limitations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>
              <a:lnSpc>
                <a:spcPct val="110000"/>
              </a:lnSpc>
              <a:spcAft>
                <a:spcPts val="100"/>
              </a:spcAft>
              <a:defRPr/>
            </a:pPr>
            <a:endParaRPr lang="en-GB" sz="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0000"/>
              </a:lnSpc>
              <a:spcAft>
                <a:spcPts val="100"/>
              </a:spcAft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VAS anchoring successfully mapped DCE responses onto a 0–1 scale.</a:t>
            </a:r>
            <a:endParaRPr lang="en-GB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0000"/>
              </a:lnSpc>
              <a:spcAft>
                <a:spcPts val="100"/>
              </a:spcAft>
              <a:defRPr/>
            </a:pPr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10000"/>
              </a:lnSpc>
              <a:spcAft>
                <a:spcPts val="100"/>
              </a:spcAft>
              <a:defRPr/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modified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EQ-5D-3L produced lower utility values, particularly for severe health states, indicating that participants rated these conditions as worse compared to the standard version.</a:t>
            </a:r>
            <a:endParaRPr lang="en-GB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926480" y="1535706"/>
            <a:ext cx="5116752" cy="3592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GB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27056" y="6281740"/>
            <a:ext cx="5115600" cy="365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29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4BE50-63E3-422A-A7C3-E0C463FE8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8D9322-7D43-4BF4-B40B-5870B8059E7F}">
  <ds:schemaRefs>
    <ds:schemaRef ds:uri="http://schemas.microsoft.com/office/2006/metadata/properties"/>
    <ds:schemaRef ds:uri="e3060dd4-3e4f-4fe5-b88f-a928187c0ac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366faf1-a34f-495a-a47c-445217ffe5b3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88BF712-E5B8-4CC1-A7B5-251D85686F8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3479</TotalTime>
  <Words>485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O'Dwyer</dc:creator>
  <cp:lastModifiedBy>John O'Dwyer</cp:lastModifiedBy>
  <cp:revision>79</cp:revision>
  <dcterms:created xsi:type="dcterms:W3CDTF">2025-02-03T13:12:17Z</dcterms:created>
  <dcterms:modified xsi:type="dcterms:W3CDTF">2025-02-10T21:12:01Z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