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60" r:id="rId4"/>
  </p:sldMasterIdLst>
  <p:notesMasterIdLst>
    <p:notesMasterId r:id="rId6"/>
  </p:notesMasterIdLst>
  <p:sldIdLst>
    <p:sldId id="257" r:id="rId5"/>
  </p:sldIdLst>
  <p:sldSz cx="51200050" cy="28800425"/>
  <p:notesSz cx="6858000" cy="9144000"/>
  <p:defaultTextStyle>
    <a:defPPr>
      <a:defRPr lang="en-US"/>
    </a:defPPr>
    <a:lvl1pPr marL="0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1pPr>
    <a:lvl2pPr marL="2281881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2pPr>
    <a:lvl3pPr marL="4563768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3pPr>
    <a:lvl4pPr marL="6845648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4pPr>
    <a:lvl5pPr marL="912753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5pPr>
    <a:lvl6pPr marL="1140941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6pPr>
    <a:lvl7pPr marL="13691301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7pPr>
    <a:lvl8pPr marL="15973185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8pPr>
    <a:lvl9pPr marL="1825506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1612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3543115-D552-2932-E16A-B3FC83F3217E}" name="Donna Rowen" initials="DR" userId="S::d.rowen@sheffield.ac.uk::5bb3fea8-91f8-40e8-a3f8-126470fdbc3a" providerId="AD"/>
  <p188:author id="{EFB99F40-7037-2828-DB22-788BE233C188}" name="Nance Devlin" initials="ND" userId="462ee49d582f90fd" providerId="Windows Live"/>
  <p188:author id="{61807451-931F-D3BF-A046-B563E11C0E80}" name="Ling Jie / Jeremy" initials="LJ/J" userId="S::sphclj@nus.edu.sg::bce00b8e-6127-4cda-83a8-3a2d9e12262e" providerId="AD"/>
  <p188:author id="{122E9A63-48FF-F63A-505C-F6C6DC322649}" name="Cheng Ling Jie" initials="CLJ" userId="Cheng Ling Jie" providerId="None"/>
  <p188:author id="{BFC5CECD-4F98-DD2B-EBEA-98D678B0F5E4}" name="tianxin pan" initials="tp" userId="052cd6ed3c5a53dc" providerId="Windows Live"/>
  <p188:author id="{CFF61EDC-95E1-780F-C1BE-4B1B50958115}" name="Clara Mukuria" initials="CM" userId="S::c.mukuria@sheffield.ac.uk::2c860496-a1c6-420b-9fd8-981587ae7e17" providerId="AD"/>
  <p188:author id="{A199D9ED-4E2A-E6DA-A810-332A52D45D7B}" name="Brendan Mulhern" initials="BM" userId="S::Brendan.Mulhern@uts.edu.au::4cc2c911-c1e7-4abd-8bb1-1fdd6436d6e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eimeier, Simone" initials="KS" lastIdx="7" clrIdx="0">
    <p:extLst>
      <p:ext uri="{19B8F6BF-5375-455C-9EA6-DF929625EA0E}">
        <p15:presenceInfo xmlns:p15="http://schemas.microsoft.com/office/powerpoint/2012/main" userId="S-1-5-21-283016044-3387516373-1648638545-30169" providerId="AD"/>
      </p:ext>
    </p:extLst>
  </p:cmAuthor>
  <p:cmAuthor id="2" name="Ling Jie / Jeremy" initials="LJ/J" lastIdx="10" clrIdx="1">
    <p:extLst>
      <p:ext uri="{19B8F6BF-5375-455C-9EA6-DF929625EA0E}">
        <p15:presenceInfo xmlns:p15="http://schemas.microsoft.com/office/powerpoint/2012/main" userId="S::sphclj@nus.edu.sg::bce00b8e-6127-4cda-83a8-3a2d9e12262e" providerId="AD"/>
      </p:ext>
    </p:extLst>
  </p:cmAuthor>
  <p:cmAuthor id="3" name="Michael Herdman" initials="MH" lastIdx="7" clrIdx="2">
    <p:extLst>
      <p:ext uri="{19B8F6BF-5375-455C-9EA6-DF929625EA0E}">
        <p15:presenceInfo xmlns:p15="http://schemas.microsoft.com/office/powerpoint/2012/main" userId="bbf0bae7e5f6ac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A3F99"/>
    <a:srgbClr val="430699"/>
    <a:srgbClr val="EF7C02"/>
    <a:srgbClr val="1F66B1"/>
    <a:srgbClr val="3F8ADD"/>
    <a:srgbClr val="B4D2F2"/>
    <a:srgbClr val="FEB96E"/>
    <a:srgbClr val="A3C7E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05" autoAdjust="0"/>
    <p:restoredTop sz="95655" autoAdjust="0"/>
  </p:normalViewPr>
  <p:slideViewPr>
    <p:cSldViewPr snapToObjects="1">
      <p:cViewPr varScale="1">
        <p:scale>
          <a:sx n="24" d="100"/>
          <a:sy n="24" d="100"/>
        </p:scale>
        <p:origin x="1458" y="18"/>
      </p:cViewPr>
      <p:guideLst>
        <p:guide orient="horz" pos="9071"/>
        <p:guide pos="161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55ADF-2FAE-B64E-B4E2-F04686D2D4E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37AD2-DFEE-9F4C-8BBC-4200231E1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5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1pPr>
    <a:lvl2pPr marL="410651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2pPr>
    <a:lvl3pPr marL="82130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3pPr>
    <a:lvl4pPr marL="123195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4pPr>
    <a:lvl5pPr marL="164260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5pPr>
    <a:lvl6pPr marL="2053251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6pPr>
    <a:lvl7pPr marL="246390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7pPr>
    <a:lvl8pPr marL="287455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8pPr>
    <a:lvl9pPr marL="3285203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106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37AD2-DFEE-9F4C-8BBC-4200231E16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6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004" y="8946803"/>
            <a:ext cx="43520043" cy="61734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009" y="16320242"/>
            <a:ext cx="35840034" cy="73601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0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1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2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3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39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4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54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6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0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0038" y="1153354"/>
            <a:ext cx="11520011" cy="24573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003" y="1153354"/>
            <a:ext cx="33706700" cy="24573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9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451" y="18506944"/>
            <a:ext cx="43520043" cy="5720084"/>
          </a:xfrm>
        </p:spPr>
        <p:txBody>
          <a:bodyPr anchor="t"/>
          <a:lstStyle>
            <a:lvl1pPr algn="l">
              <a:defRPr sz="1317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451" y="12206852"/>
            <a:ext cx="43520043" cy="6300090"/>
          </a:xfrm>
        </p:spPr>
        <p:txBody>
          <a:bodyPr anchor="b"/>
          <a:lstStyle>
            <a:lvl1pPr marL="0" indent="0">
              <a:buNone/>
              <a:defRPr sz="6587">
                <a:solidFill>
                  <a:schemeClr val="tx1">
                    <a:tint val="75000"/>
                  </a:schemeClr>
                </a:solidFill>
              </a:defRPr>
            </a:lvl1pPr>
            <a:lvl2pPr marL="1507830" indent="0">
              <a:buNone/>
              <a:defRPr sz="5934">
                <a:solidFill>
                  <a:schemeClr val="tx1">
                    <a:tint val="75000"/>
                  </a:schemeClr>
                </a:solidFill>
              </a:defRPr>
            </a:lvl2pPr>
            <a:lvl3pPr marL="3015658" indent="0">
              <a:buNone/>
              <a:defRPr sz="5281">
                <a:solidFill>
                  <a:schemeClr val="tx1">
                    <a:tint val="75000"/>
                  </a:schemeClr>
                </a:solidFill>
              </a:defRPr>
            </a:lvl3pPr>
            <a:lvl4pPr marL="452348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4pPr>
            <a:lvl5pPr marL="603131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5pPr>
            <a:lvl6pPr marL="753914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6pPr>
            <a:lvl7pPr marL="904697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7pPr>
            <a:lvl8pPr marL="10554807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8pPr>
            <a:lvl9pPr marL="12062637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005" y="6720102"/>
            <a:ext cx="22613354" cy="19006949"/>
          </a:xfrm>
        </p:spPr>
        <p:txBody>
          <a:bodyPr/>
          <a:lstStyle>
            <a:lvl1pPr>
              <a:defRPr sz="9257"/>
            </a:lvl1pPr>
            <a:lvl2pPr>
              <a:defRPr sz="7893"/>
            </a:lvl2pPr>
            <a:lvl3pPr>
              <a:defRPr sz="6587"/>
            </a:lvl3pPr>
            <a:lvl4pPr>
              <a:defRPr sz="5934"/>
            </a:lvl4pPr>
            <a:lvl5pPr>
              <a:defRPr sz="5934"/>
            </a:lvl5pPr>
            <a:lvl6pPr>
              <a:defRPr sz="5934"/>
            </a:lvl6pPr>
            <a:lvl7pPr>
              <a:defRPr sz="5934"/>
            </a:lvl7pPr>
            <a:lvl8pPr>
              <a:defRPr sz="5934"/>
            </a:lvl8pPr>
            <a:lvl9pPr>
              <a:defRPr sz="59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6693" y="6720102"/>
            <a:ext cx="22613354" cy="19006949"/>
          </a:xfrm>
        </p:spPr>
        <p:txBody>
          <a:bodyPr/>
          <a:lstStyle>
            <a:lvl1pPr>
              <a:defRPr sz="9257"/>
            </a:lvl1pPr>
            <a:lvl2pPr>
              <a:defRPr sz="7893"/>
            </a:lvl2pPr>
            <a:lvl3pPr>
              <a:defRPr sz="6587"/>
            </a:lvl3pPr>
            <a:lvl4pPr>
              <a:defRPr sz="5934"/>
            </a:lvl4pPr>
            <a:lvl5pPr>
              <a:defRPr sz="5934"/>
            </a:lvl5pPr>
            <a:lvl6pPr>
              <a:defRPr sz="5934"/>
            </a:lvl6pPr>
            <a:lvl7pPr>
              <a:defRPr sz="5934"/>
            </a:lvl7pPr>
            <a:lvl8pPr>
              <a:defRPr sz="5934"/>
            </a:lvl8pPr>
            <a:lvl9pPr>
              <a:defRPr sz="59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7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003" y="6446766"/>
            <a:ext cx="22622247" cy="2686704"/>
          </a:xfrm>
        </p:spPr>
        <p:txBody>
          <a:bodyPr anchor="b"/>
          <a:lstStyle>
            <a:lvl1pPr marL="0" indent="0">
              <a:buNone/>
              <a:defRPr sz="7893" b="1"/>
            </a:lvl1pPr>
            <a:lvl2pPr marL="1507830" indent="0">
              <a:buNone/>
              <a:defRPr sz="6587" b="1"/>
            </a:lvl2pPr>
            <a:lvl3pPr marL="3015658" indent="0">
              <a:buNone/>
              <a:defRPr sz="5934" b="1"/>
            </a:lvl3pPr>
            <a:lvl4pPr marL="4523489" indent="0">
              <a:buNone/>
              <a:defRPr sz="5281" b="1"/>
            </a:lvl4pPr>
            <a:lvl5pPr marL="6031319" indent="0">
              <a:buNone/>
              <a:defRPr sz="5281" b="1"/>
            </a:lvl5pPr>
            <a:lvl6pPr marL="7539148" indent="0">
              <a:buNone/>
              <a:defRPr sz="5281" b="1"/>
            </a:lvl6pPr>
            <a:lvl7pPr marL="9046978" indent="0">
              <a:buNone/>
              <a:defRPr sz="5281" b="1"/>
            </a:lvl7pPr>
            <a:lvl8pPr marL="10554807" indent="0">
              <a:buNone/>
              <a:defRPr sz="5281" b="1"/>
            </a:lvl8pPr>
            <a:lvl9pPr marL="12062637" indent="0">
              <a:buNone/>
              <a:defRPr sz="52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003" y="9133469"/>
            <a:ext cx="22622247" cy="16593581"/>
          </a:xfrm>
        </p:spPr>
        <p:txBody>
          <a:bodyPr/>
          <a:lstStyle>
            <a:lvl1pPr>
              <a:defRPr sz="7893"/>
            </a:lvl1pPr>
            <a:lvl2pPr>
              <a:defRPr sz="6587"/>
            </a:lvl2pPr>
            <a:lvl3pPr>
              <a:defRPr sz="5934"/>
            </a:lvl3pPr>
            <a:lvl4pPr>
              <a:defRPr sz="5281"/>
            </a:lvl4pPr>
            <a:lvl5pPr>
              <a:defRPr sz="5281"/>
            </a:lvl5pPr>
            <a:lvl6pPr>
              <a:defRPr sz="5281"/>
            </a:lvl6pPr>
            <a:lvl7pPr>
              <a:defRPr sz="5281"/>
            </a:lvl7pPr>
            <a:lvl8pPr>
              <a:defRPr sz="5281"/>
            </a:lvl8pPr>
            <a:lvl9pPr>
              <a:defRPr sz="5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08919" y="6446766"/>
            <a:ext cx="22631132" cy="2686704"/>
          </a:xfrm>
        </p:spPr>
        <p:txBody>
          <a:bodyPr anchor="b"/>
          <a:lstStyle>
            <a:lvl1pPr marL="0" indent="0">
              <a:buNone/>
              <a:defRPr sz="7893" b="1"/>
            </a:lvl1pPr>
            <a:lvl2pPr marL="1507830" indent="0">
              <a:buNone/>
              <a:defRPr sz="6587" b="1"/>
            </a:lvl2pPr>
            <a:lvl3pPr marL="3015658" indent="0">
              <a:buNone/>
              <a:defRPr sz="5934" b="1"/>
            </a:lvl3pPr>
            <a:lvl4pPr marL="4523489" indent="0">
              <a:buNone/>
              <a:defRPr sz="5281" b="1"/>
            </a:lvl4pPr>
            <a:lvl5pPr marL="6031319" indent="0">
              <a:buNone/>
              <a:defRPr sz="5281" b="1"/>
            </a:lvl5pPr>
            <a:lvl6pPr marL="7539148" indent="0">
              <a:buNone/>
              <a:defRPr sz="5281" b="1"/>
            </a:lvl6pPr>
            <a:lvl7pPr marL="9046978" indent="0">
              <a:buNone/>
              <a:defRPr sz="5281" b="1"/>
            </a:lvl7pPr>
            <a:lvl8pPr marL="10554807" indent="0">
              <a:buNone/>
              <a:defRPr sz="5281" b="1"/>
            </a:lvl8pPr>
            <a:lvl9pPr marL="12062637" indent="0">
              <a:buNone/>
              <a:defRPr sz="52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08919" y="9133469"/>
            <a:ext cx="22631132" cy="16593581"/>
          </a:xfrm>
        </p:spPr>
        <p:txBody>
          <a:bodyPr/>
          <a:lstStyle>
            <a:lvl1pPr>
              <a:defRPr sz="7893"/>
            </a:lvl1pPr>
            <a:lvl2pPr>
              <a:defRPr sz="6587"/>
            </a:lvl2pPr>
            <a:lvl3pPr>
              <a:defRPr sz="5934"/>
            </a:lvl3pPr>
            <a:lvl4pPr>
              <a:defRPr sz="5281"/>
            </a:lvl4pPr>
            <a:lvl5pPr>
              <a:defRPr sz="5281"/>
            </a:lvl5pPr>
            <a:lvl6pPr>
              <a:defRPr sz="5281"/>
            </a:lvl6pPr>
            <a:lvl7pPr>
              <a:defRPr sz="5281"/>
            </a:lvl7pPr>
            <a:lvl8pPr>
              <a:defRPr sz="5281"/>
            </a:lvl8pPr>
            <a:lvl9pPr>
              <a:defRPr sz="5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8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007" y="1146686"/>
            <a:ext cx="16844463" cy="4880071"/>
          </a:xfrm>
        </p:spPr>
        <p:txBody>
          <a:bodyPr anchor="b"/>
          <a:lstStyle>
            <a:lvl1pPr algn="l">
              <a:defRPr sz="65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7802" y="1146688"/>
            <a:ext cx="28622250" cy="24580364"/>
          </a:xfrm>
        </p:spPr>
        <p:txBody>
          <a:bodyPr/>
          <a:lstStyle>
            <a:lvl1pPr>
              <a:defRPr sz="10562"/>
            </a:lvl1pPr>
            <a:lvl2pPr>
              <a:defRPr sz="9257"/>
            </a:lvl2pPr>
            <a:lvl3pPr>
              <a:defRPr sz="7893"/>
            </a:lvl3pPr>
            <a:lvl4pPr>
              <a:defRPr sz="6587"/>
            </a:lvl4pPr>
            <a:lvl5pPr>
              <a:defRPr sz="6587"/>
            </a:lvl5pPr>
            <a:lvl6pPr>
              <a:defRPr sz="6587"/>
            </a:lvl6pPr>
            <a:lvl7pPr>
              <a:defRPr sz="6587"/>
            </a:lvl7pPr>
            <a:lvl8pPr>
              <a:defRPr sz="6587"/>
            </a:lvl8pPr>
            <a:lvl9pPr>
              <a:defRPr sz="65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007" y="6026762"/>
            <a:ext cx="16844463" cy="19700293"/>
          </a:xfrm>
        </p:spPr>
        <p:txBody>
          <a:bodyPr/>
          <a:lstStyle>
            <a:lvl1pPr marL="0" indent="0">
              <a:buNone/>
              <a:defRPr sz="4628"/>
            </a:lvl1pPr>
            <a:lvl2pPr marL="1507830" indent="0">
              <a:buNone/>
              <a:defRPr sz="3975"/>
            </a:lvl2pPr>
            <a:lvl3pPr marL="3015658" indent="0">
              <a:buNone/>
              <a:defRPr sz="3322"/>
            </a:lvl3pPr>
            <a:lvl4pPr marL="4523489" indent="0">
              <a:buNone/>
              <a:defRPr sz="2968"/>
            </a:lvl4pPr>
            <a:lvl5pPr marL="6031319" indent="0">
              <a:buNone/>
              <a:defRPr sz="2968"/>
            </a:lvl5pPr>
            <a:lvl6pPr marL="7539148" indent="0">
              <a:buNone/>
              <a:defRPr sz="2968"/>
            </a:lvl6pPr>
            <a:lvl7pPr marL="9046978" indent="0">
              <a:buNone/>
              <a:defRPr sz="2968"/>
            </a:lvl7pPr>
            <a:lvl8pPr marL="10554807" indent="0">
              <a:buNone/>
              <a:defRPr sz="2968"/>
            </a:lvl8pPr>
            <a:lvl9pPr marL="12062637" indent="0">
              <a:buNone/>
              <a:defRPr sz="2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9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5570" y="20160297"/>
            <a:ext cx="30720030" cy="2380038"/>
          </a:xfrm>
        </p:spPr>
        <p:txBody>
          <a:bodyPr anchor="b"/>
          <a:lstStyle>
            <a:lvl1pPr algn="l">
              <a:defRPr sz="65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5570" y="2573376"/>
            <a:ext cx="30720030" cy="17280255"/>
          </a:xfrm>
        </p:spPr>
        <p:txBody>
          <a:bodyPr/>
          <a:lstStyle>
            <a:lvl1pPr marL="0" indent="0">
              <a:buNone/>
              <a:defRPr sz="10562"/>
            </a:lvl1pPr>
            <a:lvl2pPr marL="1507830" indent="0">
              <a:buNone/>
              <a:defRPr sz="9257"/>
            </a:lvl2pPr>
            <a:lvl3pPr marL="3015658" indent="0">
              <a:buNone/>
              <a:defRPr sz="7893"/>
            </a:lvl3pPr>
            <a:lvl4pPr marL="4523489" indent="0">
              <a:buNone/>
              <a:defRPr sz="6587"/>
            </a:lvl4pPr>
            <a:lvl5pPr marL="6031319" indent="0">
              <a:buNone/>
              <a:defRPr sz="6587"/>
            </a:lvl5pPr>
            <a:lvl6pPr marL="7539148" indent="0">
              <a:buNone/>
              <a:defRPr sz="6587"/>
            </a:lvl6pPr>
            <a:lvl7pPr marL="9046978" indent="0">
              <a:buNone/>
              <a:defRPr sz="6587"/>
            </a:lvl7pPr>
            <a:lvl8pPr marL="10554807" indent="0">
              <a:buNone/>
              <a:defRPr sz="6587"/>
            </a:lvl8pPr>
            <a:lvl9pPr marL="12062637" indent="0">
              <a:buNone/>
              <a:defRPr sz="658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5570" y="22540337"/>
            <a:ext cx="30720030" cy="3380047"/>
          </a:xfrm>
        </p:spPr>
        <p:txBody>
          <a:bodyPr/>
          <a:lstStyle>
            <a:lvl1pPr marL="0" indent="0">
              <a:buNone/>
              <a:defRPr sz="4628"/>
            </a:lvl1pPr>
            <a:lvl2pPr marL="1507830" indent="0">
              <a:buNone/>
              <a:defRPr sz="3975"/>
            </a:lvl2pPr>
            <a:lvl3pPr marL="3015658" indent="0">
              <a:buNone/>
              <a:defRPr sz="3322"/>
            </a:lvl3pPr>
            <a:lvl4pPr marL="4523489" indent="0">
              <a:buNone/>
              <a:defRPr sz="2968"/>
            </a:lvl4pPr>
            <a:lvl5pPr marL="6031319" indent="0">
              <a:buNone/>
              <a:defRPr sz="2968"/>
            </a:lvl5pPr>
            <a:lvl6pPr marL="7539148" indent="0">
              <a:buNone/>
              <a:defRPr sz="2968"/>
            </a:lvl6pPr>
            <a:lvl7pPr marL="9046978" indent="0">
              <a:buNone/>
              <a:defRPr sz="2968"/>
            </a:lvl7pPr>
            <a:lvl8pPr marL="10554807" indent="0">
              <a:buNone/>
              <a:defRPr sz="2968"/>
            </a:lvl8pPr>
            <a:lvl9pPr marL="12062637" indent="0">
              <a:buNone/>
              <a:defRPr sz="2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3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003" y="1153351"/>
            <a:ext cx="46080046" cy="4800072"/>
          </a:xfrm>
          <a:prstGeom prst="rect">
            <a:avLst/>
          </a:prstGeom>
        </p:spPr>
        <p:txBody>
          <a:bodyPr vert="horz" lIns="508196" tIns="254098" rIns="508196" bIns="25409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003" y="6720102"/>
            <a:ext cx="46080046" cy="19006949"/>
          </a:xfrm>
          <a:prstGeom prst="rect">
            <a:avLst/>
          </a:prstGeom>
        </p:spPr>
        <p:txBody>
          <a:bodyPr vert="horz" lIns="508196" tIns="254098" rIns="508196" bIns="25409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003" y="26693729"/>
            <a:ext cx="11946678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l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3F68E-A82E-724F-9348-B3EDD78E41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3351" y="26693729"/>
            <a:ext cx="16213349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ct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3370" y="26693729"/>
            <a:ext cx="11946678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1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507830" rtl="0" eaLnBrk="1" latinLnBrk="0" hangingPunct="1">
        <a:spcBef>
          <a:spcPct val="0"/>
        </a:spcBef>
        <a:buNone/>
        <a:defRPr sz="145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0873" indent="-1130873" algn="l" defTabSz="1507830" rtl="0" eaLnBrk="1" latinLnBrk="0" hangingPunct="1">
        <a:spcBef>
          <a:spcPct val="20000"/>
        </a:spcBef>
        <a:buFont typeface="Arial"/>
        <a:buChar char="•"/>
        <a:defRPr sz="10562" kern="1200">
          <a:solidFill>
            <a:schemeClr val="tx1"/>
          </a:solidFill>
          <a:latin typeface="+mn-lt"/>
          <a:ea typeface="+mn-ea"/>
          <a:cs typeface="+mn-cs"/>
        </a:defRPr>
      </a:lvl1pPr>
      <a:lvl2pPr marL="2450223" indent="-942393" algn="l" defTabSz="1507830" rtl="0" eaLnBrk="1" latinLnBrk="0" hangingPunct="1">
        <a:spcBef>
          <a:spcPct val="20000"/>
        </a:spcBef>
        <a:buFont typeface="Arial"/>
        <a:buChar char="–"/>
        <a:defRPr sz="9257" kern="1200">
          <a:solidFill>
            <a:schemeClr val="tx1"/>
          </a:solidFill>
          <a:latin typeface="+mn-lt"/>
          <a:ea typeface="+mn-ea"/>
          <a:cs typeface="+mn-cs"/>
        </a:defRPr>
      </a:lvl2pPr>
      <a:lvl3pPr marL="3769574" indent="-753916" algn="l" defTabSz="1507830" rtl="0" eaLnBrk="1" latinLnBrk="0" hangingPunct="1">
        <a:spcBef>
          <a:spcPct val="20000"/>
        </a:spcBef>
        <a:buFont typeface="Arial"/>
        <a:buChar char="•"/>
        <a:defRPr sz="7893" kern="1200">
          <a:solidFill>
            <a:schemeClr val="tx1"/>
          </a:solidFill>
          <a:latin typeface="+mn-lt"/>
          <a:ea typeface="+mn-ea"/>
          <a:cs typeface="+mn-cs"/>
        </a:defRPr>
      </a:lvl3pPr>
      <a:lvl4pPr marL="5277404" indent="-753916" algn="l" defTabSz="1507830" rtl="0" eaLnBrk="1" latinLnBrk="0" hangingPunct="1">
        <a:spcBef>
          <a:spcPct val="20000"/>
        </a:spcBef>
        <a:buFont typeface="Arial"/>
        <a:buChar char="–"/>
        <a:defRPr sz="6587" kern="1200">
          <a:solidFill>
            <a:schemeClr val="tx1"/>
          </a:solidFill>
          <a:latin typeface="+mn-lt"/>
          <a:ea typeface="+mn-ea"/>
          <a:cs typeface="+mn-cs"/>
        </a:defRPr>
      </a:lvl4pPr>
      <a:lvl5pPr marL="6785234" indent="-753916" algn="l" defTabSz="1507830" rtl="0" eaLnBrk="1" latinLnBrk="0" hangingPunct="1">
        <a:spcBef>
          <a:spcPct val="20000"/>
        </a:spcBef>
        <a:buFont typeface="Arial"/>
        <a:buChar char="»"/>
        <a:defRPr sz="6587" kern="1200">
          <a:solidFill>
            <a:schemeClr val="tx1"/>
          </a:solidFill>
          <a:latin typeface="+mn-lt"/>
          <a:ea typeface="+mn-ea"/>
          <a:cs typeface="+mn-cs"/>
        </a:defRPr>
      </a:lvl5pPr>
      <a:lvl6pPr marL="829306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6pPr>
      <a:lvl7pPr marL="9800891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7pPr>
      <a:lvl8pPr marL="1130872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8pPr>
      <a:lvl9pPr marL="1281655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1pPr>
      <a:lvl2pPr marL="1507830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2pPr>
      <a:lvl3pPr marL="301565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3pPr>
      <a:lvl4pPr marL="4523489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4pPr>
      <a:lvl5pPr marL="6031319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5pPr>
      <a:lvl6pPr marL="753914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6pPr>
      <a:lvl7pPr marL="904697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7pPr>
      <a:lvl8pPr marL="10554807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8pPr>
      <a:lvl9pPr marL="12062637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4.GIF"/><Relationship Id="rId18" Type="http://schemas.openxmlformats.org/officeDocument/2006/relationships/image" Target="../media/image9.svg"/><Relationship Id="rId3" Type="http://schemas.openxmlformats.org/officeDocument/2006/relationships/tags" Target="../tags/tag3.xml"/><Relationship Id="rId21" Type="http://schemas.openxmlformats.org/officeDocument/2006/relationships/image" Target="../media/image12.png"/><Relationship Id="rId7" Type="http://schemas.openxmlformats.org/officeDocument/2006/relationships/tags" Target="../tags/tag7.xml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tags" Target="../tags/tag2.xml"/><Relationship Id="rId16" Type="http://schemas.openxmlformats.org/officeDocument/2006/relationships/image" Target="../media/image7.svg"/><Relationship Id="rId20" Type="http://schemas.openxmlformats.org/officeDocument/2006/relationships/image" Target="../media/image11.sv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2.jpeg"/><Relationship Id="rId24" Type="http://schemas.openxmlformats.org/officeDocument/2006/relationships/image" Target="../media/image15.svg"/><Relationship Id="rId5" Type="http://schemas.openxmlformats.org/officeDocument/2006/relationships/tags" Target="../tags/tag5.xml"/><Relationship Id="rId15" Type="http://schemas.openxmlformats.org/officeDocument/2006/relationships/image" Target="../media/image6.png"/><Relationship Id="rId23" Type="http://schemas.openxmlformats.org/officeDocument/2006/relationships/image" Target="../media/image14.png"/><Relationship Id="rId10" Type="http://schemas.openxmlformats.org/officeDocument/2006/relationships/image" Target="../media/image1.jpeg"/><Relationship Id="rId19" Type="http://schemas.openxmlformats.org/officeDocument/2006/relationships/image" Target="../media/image10.sv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Relationship Id="rId14" Type="http://schemas.openxmlformats.org/officeDocument/2006/relationships/image" Target="../media/image5.GIF"/><Relationship Id="rId22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rtin University | Study Options">
            <a:extLst>
              <a:ext uri="{FF2B5EF4-FFF2-40B4-BE49-F238E27FC236}">
                <a16:creationId xmlns:a16="http://schemas.microsoft.com/office/drawing/2014/main" id="{C421499D-845A-E85C-4C00-C0EB82386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26" y="2865721"/>
            <a:ext cx="6860704" cy="27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85973" y="340069"/>
            <a:ext cx="50628104" cy="4362138"/>
          </a:xfrm>
          <a:prstGeom prst="roundRect">
            <a:avLst>
              <a:gd name="adj" fmla="val 7782"/>
            </a:avLst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47"/>
          </a:p>
        </p:txBody>
      </p:sp>
      <p:sp>
        <p:nvSpPr>
          <p:cNvPr id="9" name="Rectangle 8"/>
          <p:cNvSpPr/>
          <p:nvPr/>
        </p:nvSpPr>
        <p:spPr>
          <a:xfrm>
            <a:off x="1776353" y="580179"/>
            <a:ext cx="503658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i="1" dirty="0">
                <a:solidFill>
                  <a:srgbClr val="430699"/>
                </a:solidFill>
                <a:ea typeface="DengXian" panose="02010600030101010101" pitchFamily="2" charset="-122"/>
              </a:rPr>
              <a:t>Feasibility and equivalence of DCE health state valuation task</a:t>
            </a:r>
          </a:p>
          <a:p>
            <a:pPr algn="ctr"/>
            <a:r>
              <a:rPr lang="en-US" sz="8000" b="1" i="1" dirty="0">
                <a:solidFill>
                  <a:srgbClr val="430699"/>
                </a:solidFill>
                <a:ea typeface="DengXian" panose="02010600030101010101" pitchFamily="2" charset="-122"/>
              </a:rPr>
              <a:t>with explicit or implicit comparison with “immediate death”</a:t>
            </a:r>
            <a:r>
              <a:rPr lang="en-US" sz="8000" b="1" i="1" dirty="0">
                <a:ea typeface="DengXian" panose="02010600030101010101" pitchFamily="2" charset="-122"/>
              </a:rPr>
              <a:t> </a:t>
            </a:r>
            <a:endParaRPr lang="en-US" sz="8000" b="1" dirty="0"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4921" y="2897356"/>
            <a:ext cx="445729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Haode</a:t>
            </a:r>
            <a:r>
              <a:rPr lang="en-SG" sz="6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Wang</a:t>
            </a:r>
            <a:r>
              <a:rPr lang="en-SG" sz="6000" baseline="30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SG" sz="6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GB" sz="6000" dirty="0">
                <a:solidFill>
                  <a:srgbClr val="7030A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Donna</a:t>
            </a:r>
            <a:r>
              <a:rPr lang="en-GB" sz="6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Rowen</a:t>
            </a:r>
            <a:r>
              <a:rPr lang="en-SG" sz="6000" baseline="30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1</a:t>
            </a:r>
            <a:r>
              <a:rPr lang="en-GB" sz="6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,</a:t>
            </a:r>
            <a:r>
              <a:rPr lang="en-GB" sz="6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GB" sz="6000" dirty="0">
                <a:solidFill>
                  <a:srgbClr val="7030A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Clara </a:t>
            </a:r>
            <a:r>
              <a:rPr lang="en-GB" sz="6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Mukuria</a:t>
            </a:r>
            <a:r>
              <a:rPr lang="en-SG" sz="6000" baseline="30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GB" sz="6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SG" sz="6000" dirty="0">
                <a:solidFill>
                  <a:srgbClr val="7030A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Deborah Street</a:t>
            </a:r>
            <a:r>
              <a:rPr lang="en-SG" sz="6000" baseline="30000" dirty="0">
                <a:solidFill>
                  <a:srgbClr val="7030A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GB" altLang="zh-CN" sz="6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Richard Norman</a:t>
            </a:r>
            <a:r>
              <a:rPr lang="en-SG" altLang="zh-CN" sz="6000" baseline="30000" dirty="0">
                <a:solidFill>
                  <a:srgbClr val="7030A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SG" sz="6000" baseline="30000" dirty="0">
              <a:solidFill>
                <a:srgbClr val="7030A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4000" kern="1400" spc="-15" baseline="30000" dirty="0">
                <a:solidFill>
                  <a:srgbClr val="7030A0"/>
                </a:solidFill>
                <a:ea typeface="Times New Roman" panose="02020603050405020304" pitchFamily="18" charset="0"/>
              </a:rPr>
              <a:t>1 </a:t>
            </a:r>
            <a:r>
              <a:rPr lang="en-US" sz="4000" kern="1400" spc="-15" dirty="0">
                <a:solidFill>
                  <a:srgbClr val="7030A0"/>
                </a:solidFill>
                <a:ea typeface="Times New Roman" panose="02020603050405020304" pitchFamily="18" charset="0"/>
              </a:rPr>
              <a:t>Sheffield Centre for Health and Related Research, University of Sheffield; </a:t>
            </a:r>
            <a:r>
              <a:rPr lang="en-US" altLang="zh-CN" sz="4000" kern="1400" spc="-15" baseline="30000" dirty="0">
                <a:solidFill>
                  <a:srgbClr val="7030A0"/>
                </a:solidFill>
                <a:ea typeface="Times New Roman" panose="02020603050405020304" pitchFamily="18" charset="0"/>
              </a:rPr>
              <a:t>2 </a:t>
            </a:r>
            <a:r>
              <a:rPr lang="en-US" altLang="zh-CN" sz="4000" kern="1400" spc="-15" dirty="0">
                <a:solidFill>
                  <a:srgbClr val="7030A0"/>
                </a:solidFill>
                <a:ea typeface="Times New Roman" panose="02020603050405020304" pitchFamily="18" charset="0"/>
              </a:rPr>
              <a:t>Centre for Health Economics Research and Evaluation, University of Technology Sydney; </a:t>
            </a:r>
            <a:r>
              <a:rPr lang="en-US" altLang="zh-CN" sz="4000" kern="1400" spc="-15" baseline="30000" dirty="0">
                <a:solidFill>
                  <a:srgbClr val="7030A0"/>
                </a:solidFill>
                <a:ea typeface="Times New Roman" panose="02020603050405020304" pitchFamily="18" charset="0"/>
              </a:rPr>
              <a:t>3 </a:t>
            </a:r>
            <a:r>
              <a:rPr lang="en-US" altLang="zh-CN" sz="4000" kern="1400" spc="-15" dirty="0">
                <a:solidFill>
                  <a:srgbClr val="7030A0"/>
                </a:solidFill>
                <a:ea typeface="Times New Roman" panose="02020603050405020304" pitchFamily="18" charset="0"/>
              </a:rPr>
              <a:t>Curtin School of Population Health, Curtin University</a:t>
            </a:r>
            <a:endParaRPr lang="en-US" sz="4000" kern="1400" spc="-15" dirty="0">
              <a:solidFill>
                <a:srgbClr val="7030A0"/>
              </a:solidFill>
              <a:ea typeface="Times New Roman" panose="02020603050405020304" pitchFamily="18" charset="0"/>
            </a:endParaRPr>
          </a:p>
        </p:txBody>
      </p:sp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CB70365F-88DD-4D82-B505-025D01F0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290699"/>
              </p:ext>
            </p:extLst>
          </p:nvPr>
        </p:nvGraphicFramePr>
        <p:xfrm>
          <a:off x="318021" y="5077197"/>
          <a:ext cx="17468159" cy="1042323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7468159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1187649">
                <a:tc>
                  <a:txBody>
                    <a:bodyPr/>
                    <a:lstStyle/>
                    <a:p>
                      <a:pPr algn="ctr"/>
                      <a:r>
                        <a:rPr lang="en-SG" sz="6000" dirty="0">
                          <a:solidFill>
                            <a:schemeClr val="bg1"/>
                          </a:solidFill>
                        </a:rPr>
                        <a:t>Background</a:t>
                      </a:r>
                    </a:p>
                  </a:txBody>
                  <a:tcPr marL="108000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0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6464201">
                <a:tc>
                  <a:txBody>
                    <a:bodyPr/>
                    <a:lstStyle/>
                    <a:p>
                      <a:pPr marL="571500" indent="-57150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highlight>
                            <a:srgbClr val="FFFFFF"/>
                          </a:highlight>
                          <a:cs typeface="Arial"/>
                        </a:rPr>
                        <a:t>The Discrete Choice Experiment (DCE) is a highly flexible valuation method. The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highlight>
                            <a:srgbClr val="FFFFFF"/>
                          </a:highlight>
                          <a:cs typeface="Arial"/>
                        </a:rPr>
                        <a:t>EuroQol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highlight>
                            <a:srgbClr val="FFFFFF"/>
                          </a:highlight>
                          <a:cs typeface="Arial"/>
                        </a:rPr>
                        <a:t> Group has recommended this method as part of its EQ-VT protocol.</a:t>
                      </a:r>
                    </a:p>
                    <a:p>
                      <a:pPr marL="571500" indent="-57150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highlight>
                            <a:srgbClr val="FFFFFF"/>
                          </a:highlight>
                          <a:cs typeface="Arial"/>
                        </a:rPr>
                        <a:t>Many DCE studies include duration as an extra attribute and calculate the marginal preference with time for anchoring (DCE-TTO) where it is assumed that the utility of zero duration equates to the dead state. An alternative is to explicitly present a dead state as a third option (with fixed duration term) in the DCE task and anchor utilities using the dead state latent value (DCE-Death). However, in DCE-Death, tasks some respondents may never select any state as worse than dead (WTD) which may violate random utility theory (RUT).</a:t>
                      </a:r>
                      <a:endParaRPr lang="en-US" sz="4000" i="0" dirty="0">
                        <a:solidFill>
                          <a:schemeClr val="tx1"/>
                        </a:solidFill>
                        <a:highlight>
                          <a:srgbClr val="FFFFFF"/>
                        </a:highlight>
                        <a:cs typeface="Arial"/>
                      </a:endParaRPr>
                    </a:p>
                    <a:p>
                      <a:pPr marL="571500" indent="-57150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highlight>
                            <a:srgbClr val="FFFFFF"/>
                          </a:highlight>
                          <a:cs typeface="Arial"/>
                        </a:rPr>
                        <a:t>Health and Wellbeing (HWB) measures (e.g., EQ-HWB) cover a broader set of dimensions, and respondents may consider the dead state differently than when only considering health. There is limited evidence assessing this</a:t>
                      </a:r>
                      <a:r>
                        <a:rPr lang="en-US" altLang="zh-CN" sz="4000" dirty="0">
                          <a:solidFill>
                            <a:schemeClr val="tx1"/>
                          </a:solidFill>
                          <a:highlight>
                            <a:srgbClr val="FFFFFF"/>
                          </a:highlight>
                          <a:cs typeface="Arial"/>
                        </a:rPr>
                        <a:t>.</a:t>
                      </a:r>
                    </a:p>
                    <a:p>
                      <a:pPr marL="571500" indent="-571500" algn="just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4000" dirty="0">
                          <a:solidFill>
                            <a:schemeClr val="tx1"/>
                          </a:solidFill>
                          <a:highlight>
                            <a:srgbClr val="FFFFFF"/>
                          </a:highlight>
                          <a:cs typeface="Arial"/>
                        </a:rPr>
                        <a:t>This study uses an international survey to assess the design effect of different DCE tasks (DCE-TTO and DCE-Death) on the elicited preferences for health and wellbeing attributes and utility distribution. </a:t>
                      </a:r>
                      <a:endParaRPr lang="en-US" sz="4000" dirty="0">
                        <a:solidFill>
                          <a:schemeClr val="tx1"/>
                        </a:solidFill>
                        <a:highlight>
                          <a:srgbClr val="FFFFFF"/>
                        </a:highlight>
                        <a:cs typeface="Arial"/>
                      </a:endParaRPr>
                    </a:p>
                  </a:txBody>
                  <a:tcPr marL="108000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60" name="Table 10">
            <a:extLst>
              <a:ext uri="{FF2B5EF4-FFF2-40B4-BE49-F238E27FC236}">
                <a16:creationId xmlns:a16="http://schemas.microsoft.com/office/drawing/2014/main" id="{58480B4F-03FE-4417-ADBB-78DA981FD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5751"/>
              </p:ext>
            </p:extLst>
          </p:nvPr>
        </p:nvGraphicFramePr>
        <p:xfrm>
          <a:off x="-216856" y="24482686"/>
          <a:ext cx="37797736" cy="1005982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7797736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780185">
                <a:tc>
                  <a:txBody>
                    <a:bodyPr/>
                    <a:lstStyle/>
                    <a:p>
                      <a:pPr algn="ctr"/>
                      <a:r>
                        <a:rPr lang="en-SG" sz="6000" dirty="0"/>
                        <a:t>Conclusions</a:t>
                      </a:r>
                    </a:p>
                  </a:txBody>
                  <a:tcPr marL="91582" marR="91582" marT="45791" marB="45791">
                    <a:solidFill>
                      <a:srgbClr val="430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</a:tbl>
          </a:graphicData>
        </a:graphic>
      </p:graphicFrame>
      <p:pic>
        <p:nvPicPr>
          <p:cNvPr id="1026" name="Picture 2" descr="University of Technology Sydney - WUN">
            <a:extLst>
              <a:ext uri="{FF2B5EF4-FFF2-40B4-BE49-F238E27FC236}">
                <a16:creationId xmlns:a16="http://schemas.microsoft.com/office/drawing/2014/main" id="{05241C53-1C5D-570B-A841-72BBCDD68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34" y="1641585"/>
            <a:ext cx="5581715" cy="205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8" name="Table 10">
            <a:extLst>
              <a:ext uri="{FF2B5EF4-FFF2-40B4-BE49-F238E27FC236}">
                <a16:creationId xmlns:a16="http://schemas.microsoft.com/office/drawing/2014/main" id="{24F02FC6-0494-394C-7E3F-6B25F4A23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286158"/>
              </p:ext>
            </p:extLst>
          </p:nvPr>
        </p:nvGraphicFramePr>
        <p:xfrm>
          <a:off x="223827" y="15594596"/>
          <a:ext cx="17468159" cy="104871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7468159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1048714">
                <a:tc>
                  <a:txBody>
                    <a:bodyPr/>
                    <a:lstStyle/>
                    <a:p>
                      <a:pPr algn="ctr"/>
                      <a:r>
                        <a:rPr lang="en-SG" sz="6000" dirty="0">
                          <a:solidFill>
                            <a:schemeClr val="bg1"/>
                          </a:solidFill>
                        </a:rPr>
                        <a:t>Methods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0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</a:tbl>
          </a:graphicData>
        </a:graphic>
      </p:graphicFrame>
      <p:sp>
        <p:nvSpPr>
          <p:cNvPr id="44" name="文本框 43">
            <a:extLst>
              <a:ext uri="{FF2B5EF4-FFF2-40B4-BE49-F238E27FC236}">
                <a16:creationId xmlns:a16="http://schemas.microsoft.com/office/drawing/2014/main" id="{70B96243-6BE4-97AC-B7B0-7B0CD2CE439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60336" y="16643310"/>
            <a:ext cx="1733165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4000" b="1" dirty="0">
                <a:solidFill>
                  <a:srgbClr val="6E39AF"/>
                </a:solidFill>
                <a:highlight>
                  <a:srgbClr val="FFFFFF"/>
                </a:highlight>
                <a:cs typeface="+mn-ea"/>
                <a:sym typeface="+mn-lt"/>
              </a:rPr>
              <a:t>Measure evaluated: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13 attributes were selected from EQ-HWB, including 9 HWB-S attributes and 4 core attributes based on a wide range of performance, to cover a “broader” health and wellbeing.</a:t>
            </a:r>
          </a:p>
          <a:p>
            <a:pPr>
              <a:spcAft>
                <a:spcPts val="600"/>
              </a:spcAft>
            </a:pPr>
            <a:r>
              <a:rPr lang="en-US" altLang="zh-CN" sz="4000" b="1" dirty="0">
                <a:solidFill>
                  <a:srgbClr val="6E39AF"/>
                </a:solidFill>
                <a:highlight>
                  <a:srgbClr val="FFFFFF"/>
                </a:highlight>
                <a:cs typeface="+mn-ea"/>
                <a:sym typeface="+mn-lt"/>
              </a:rPr>
              <a:t>Design the DCEs: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An orthogonal design with balanced iterative blocking method was applied to generate choice sets. Both designs use the same information to increase comparability. A soft-launch with 5% of all respondents tested the design before the formal survey. </a:t>
            </a:r>
          </a:p>
          <a:p>
            <a:pPr>
              <a:spcAft>
                <a:spcPts val="600"/>
              </a:spcAft>
            </a:pPr>
            <a:r>
              <a:rPr lang="en-US" altLang="zh-CN" sz="4000" b="1" dirty="0">
                <a:solidFill>
                  <a:srgbClr val="6E39AF"/>
                </a:solidFill>
                <a:highlight>
                  <a:srgbClr val="FFFFFF"/>
                </a:highlight>
                <a:cs typeface="+mn-ea"/>
                <a:sym typeface="+mn-lt"/>
              </a:rPr>
              <a:t>Survey and data collection: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 The survey was undertaken in UK and Australia with the same design. 1453 UK and 1465 Australian participants completed the survey. Feedback questions were also included. </a:t>
            </a:r>
          </a:p>
          <a:p>
            <a:pPr>
              <a:spcAft>
                <a:spcPts val="600"/>
              </a:spcAft>
            </a:pPr>
            <a:r>
              <a:rPr lang="en-US" altLang="zh-CN" sz="4000" b="1" dirty="0">
                <a:solidFill>
                  <a:srgbClr val="6E39AF"/>
                </a:solidFill>
                <a:highlight>
                  <a:srgbClr val="FFFFFF"/>
                </a:highlight>
                <a:cs typeface="+mn-ea"/>
                <a:sym typeface="+mn-lt"/>
              </a:rPr>
              <a:t>Data analysis: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 DCE-TTO utility function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4000" dirty="0">
              <a:highlight>
                <a:srgbClr val="FFFFFF"/>
              </a:highlight>
              <a:cs typeface="Arial"/>
              <a:sym typeface="+mn-lt"/>
            </a:endParaRPr>
          </a:p>
        </p:txBody>
      </p:sp>
      <p:graphicFrame>
        <p:nvGraphicFramePr>
          <p:cNvPr id="49" name="Table 10">
            <a:extLst>
              <a:ext uri="{FF2B5EF4-FFF2-40B4-BE49-F238E27FC236}">
                <a16:creationId xmlns:a16="http://schemas.microsoft.com/office/drawing/2014/main" id="{AC93B298-DB21-26EC-43D9-B29A7ED53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185960"/>
              </p:ext>
            </p:extLst>
          </p:nvPr>
        </p:nvGraphicFramePr>
        <p:xfrm>
          <a:off x="18039184" y="5076905"/>
          <a:ext cx="32419635" cy="109557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2419635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1095575">
                <a:tc>
                  <a:txBody>
                    <a:bodyPr/>
                    <a:lstStyle/>
                    <a:p>
                      <a:pPr algn="ctr"/>
                      <a:r>
                        <a:rPr lang="en-SG" sz="6000" dirty="0">
                          <a:solidFill>
                            <a:schemeClr val="bg1"/>
                          </a:solidFill>
                        </a:rPr>
                        <a:t>Results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0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</a:tbl>
          </a:graphicData>
        </a:graphic>
      </p:graphicFrame>
      <p:sp>
        <p:nvSpPr>
          <p:cNvPr id="51" name="文本框 50">
            <a:extLst>
              <a:ext uri="{FF2B5EF4-FFF2-40B4-BE49-F238E27FC236}">
                <a16:creationId xmlns:a16="http://schemas.microsoft.com/office/drawing/2014/main" id="{7E91BE1E-6351-7AC7-A8C2-35AF1F454D2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6929011" y="6375209"/>
            <a:ext cx="1360950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CN" sz="5000" b="1" dirty="0">
                <a:solidFill>
                  <a:srgbClr val="6E39AF"/>
                </a:solidFill>
                <a:cs typeface="+mn-ea"/>
                <a:sym typeface="+mn-lt"/>
              </a:rPr>
              <a:t>          Feedback from respondents</a:t>
            </a:r>
          </a:p>
          <a:p>
            <a:pPr marL="571500" indent="-571500" algn="just" defTabSz="15078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dirty="0">
                <a:cs typeface="Arial"/>
                <a:sym typeface="+mn-lt"/>
              </a:rPr>
              <a:t>No statistically significant difference on most feedback questions, other than answering with confidence (lower using DCE-Death). </a:t>
            </a:r>
          </a:p>
          <a:p>
            <a:pPr marL="571500" indent="-571500" algn="just" defTabSz="15078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dirty="0">
                <a:cs typeface="Arial"/>
                <a:sym typeface="+mn-lt"/>
              </a:rPr>
              <a:t>A self-reported decision-making strategy question: higher proportion make decision by partial information/time only (18.5%) with DCE-TTO and  3.9%  with DCE-Death. </a:t>
            </a:r>
          </a:p>
        </p:txBody>
      </p:sp>
      <p:pic>
        <p:nvPicPr>
          <p:cNvPr id="2" name="图片 1" descr="图片包含 图标&#10;&#10;描述已自动生成">
            <a:extLst>
              <a:ext uri="{FF2B5EF4-FFF2-40B4-BE49-F238E27FC236}">
                <a16:creationId xmlns:a16="http://schemas.microsoft.com/office/drawing/2014/main" id="{C5627740-6873-FB44-8BD7-0BCE72D496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3923" y="561465"/>
            <a:ext cx="4208467" cy="1355171"/>
          </a:xfrm>
          <a:prstGeom prst="rect">
            <a:avLst/>
          </a:prstGeom>
        </p:spPr>
      </p:pic>
      <p:sp>
        <p:nvSpPr>
          <p:cNvPr id="59" name="文本框 58">
            <a:extLst>
              <a:ext uri="{FF2B5EF4-FFF2-40B4-BE49-F238E27FC236}">
                <a16:creationId xmlns:a16="http://schemas.microsoft.com/office/drawing/2014/main" id="{AD37121A-6CAC-B63E-8DC4-80BAECD95E0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14714" y="25662837"/>
            <a:ext cx="3669489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CN" sz="5000" b="1" dirty="0">
                <a:solidFill>
                  <a:srgbClr val="5A3F99"/>
                </a:solidFill>
                <a:cs typeface="+mn-ea"/>
                <a:sym typeface="+mn-lt"/>
              </a:rPr>
              <a:t>Both of the DCE tasks for the valuation of HWB measure are feasible, but the design effect is significant with worse health states</a:t>
            </a:r>
          </a:p>
          <a:p>
            <a:pPr algn="ctr">
              <a:spcAft>
                <a:spcPts val="600"/>
              </a:spcAft>
            </a:pPr>
            <a:r>
              <a:rPr lang="en-GB" altLang="zh-CN" sz="4000" dirty="0">
                <a:cs typeface="+mn-ea"/>
                <a:sym typeface="+mn-lt"/>
              </a:rPr>
              <a:t>DCE-Death has more extreme value for worse states, which is </a:t>
            </a:r>
            <a:r>
              <a:rPr lang="en-US" altLang="zh-CN" sz="4000" dirty="0">
                <a:cs typeface="+mn-ea"/>
                <a:sym typeface="+mn-lt"/>
              </a:rPr>
              <a:t>, and the effect is different from the evidence with health measure EQ-5D</a:t>
            </a:r>
            <a:r>
              <a:rPr lang="en-US" altLang="zh-CN" sz="4000" baseline="30000" dirty="0">
                <a:cs typeface="+mn-ea"/>
                <a:sym typeface="+mn-lt"/>
              </a:rPr>
              <a:t>1 </a:t>
            </a:r>
            <a:r>
              <a:rPr lang="en-GB" altLang="zh-CN" sz="4000" dirty="0">
                <a:cs typeface="+mn-ea"/>
                <a:sym typeface="+mn-lt"/>
              </a:rPr>
              <a:t>, where using dead preference for rescaling generated higher values for WTDs. We also found different designs were not expected to change order of attributes and most of the better-than-death health states. </a:t>
            </a:r>
            <a:endParaRPr lang="en-US" altLang="zh-CN" sz="4000" dirty="0">
              <a:cs typeface="+mn-ea"/>
              <a:sym typeface="+mn-lt"/>
            </a:endParaRPr>
          </a:p>
        </p:txBody>
      </p:sp>
      <p:sp>
        <p:nvSpPr>
          <p:cNvPr id="5" name="文本框 56">
            <a:extLst>
              <a:ext uri="{FF2B5EF4-FFF2-40B4-BE49-F238E27FC236}">
                <a16:creationId xmlns:a16="http://schemas.microsoft.com/office/drawing/2014/main" id="{71BFE79D-C4FE-700E-ED55-E7CC224BA080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7580880" y="18056092"/>
            <a:ext cx="12877940" cy="12326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CN" sz="5000" b="1" dirty="0">
                <a:solidFill>
                  <a:srgbClr val="6E39AF"/>
                </a:solidFill>
                <a:highlight>
                  <a:srgbClr val="FFFFFF"/>
                </a:highlight>
                <a:cs typeface="+mn-ea"/>
                <a:sym typeface="+mn-lt"/>
              </a:rPr>
              <a:t>Design effect on distribution of utility and attribute preference (Table 1)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b="1" dirty="0">
                <a:highlight>
                  <a:srgbClr val="FFFFFF"/>
                </a:highlight>
                <a:cs typeface="Arial"/>
                <a:sym typeface="+mn-lt"/>
              </a:rPr>
              <a:t>Attribute preference and ranking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: Similar attributes ranked as the most important (seeing, physical pain, getting around, day-to-day activity, depressed).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Level preference: By conducting Wald test, all significant, monotonic levels are significantly different with 5% level ;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b="1" dirty="0">
                <a:highlight>
                  <a:srgbClr val="FFFFFF"/>
                </a:highlight>
                <a:cs typeface="Arial"/>
                <a:sym typeface="+mn-lt"/>
              </a:rPr>
              <a:t>Overall preference for health-wellbeing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: Health attributes (physical and mental) valued more with both designs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b="1" dirty="0">
                <a:highlight>
                  <a:srgbClr val="FFFFFF"/>
                </a:highlight>
                <a:cs typeface="Arial"/>
                <a:sym typeface="+mn-lt"/>
              </a:rPr>
              <a:t>Health state utility: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more variance observed</a:t>
            </a:r>
          </a:p>
          <a:p>
            <a:pPr>
              <a:spcAft>
                <a:spcPts val="600"/>
              </a:spcAft>
            </a:pPr>
            <a:r>
              <a:rPr lang="zh-CN" altLang="en-US" sz="4000" dirty="0">
                <a:highlight>
                  <a:srgbClr val="FFFFFF"/>
                </a:highlight>
                <a:cs typeface="Arial"/>
                <a:sym typeface="+mn-lt"/>
              </a:rPr>
              <a:t>①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Mid-</a:t>
            </a:r>
            <a:r>
              <a:rPr lang="en-US" altLang="zh-CN" sz="4000" dirty="0">
                <a:solidFill>
                  <a:schemeClr val="bg1">
                    <a:lumMod val="10000"/>
                  </a:schemeClr>
                </a:solidFill>
                <a:effectLst/>
                <a:highlight>
                  <a:srgbClr val="FFFFFF"/>
                </a:highlight>
              </a:rPr>
              <a:t>point state to worst state: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DCE-Death is more skewed in UK but less skewed in Australia;</a:t>
            </a:r>
          </a:p>
          <a:p>
            <a:pPr>
              <a:spcAft>
                <a:spcPts val="600"/>
              </a:spcAft>
            </a:pPr>
            <a:r>
              <a:rPr lang="zh-CN" altLang="en-US" sz="4000" dirty="0">
                <a:highlight>
                  <a:srgbClr val="FFFFFF"/>
                </a:highlight>
                <a:cs typeface="Arial"/>
                <a:sym typeface="+mn-lt"/>
              </a:rPr>
              <a:t>②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Proportion of states with utility below zero: DCE-Death has a higher proportion of states valued WTD in both countries</a:t>
            </a:r>
          </a:p>
          <a:p>
            <a:pPr>
              <a:spcAft>
                <a:spcPts val="600"/>
              </a:spcAft>
            </a:pPr>
            <a:r>
              <a:rPr lang="zh-CN" altLang="en-US" sz="4000" dirty="0">
                <a:highlight>
                  <a:srgbClr val="FFFFFF"/>
                </a:highlight>
                <a:cs typeface="Arial"/>
                <a:sym typeface="+mn-lt"/>
              </a:rPr>
              <a:t>③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Value range: DCE-Death has wider value range</a:t>
            </a:r>
          </a:p>
          <a:p>
            <a:pPr>
              <a:spcAft>
                <a:spcPts val="600"/>
              </a:spcAft>
            </a:pPr>
            <a:endParaRPr lang="en-US" altLang="zh-CN" sz="4000" dirty="0">
              <a:highlight>
                <a:srgbClr val="FFFFFF"/>
              </a:highlight>
              <a:cs typeface="Arial"/>
              <a:sym typeface="+mn-lt"/>
            </a:endParaRPr>
          </a:p>
          <a:p>
            <a:pPr algn="ctr">
              <a:spcAft>
                <a:spcPts val="600"/>
              </a:spcAft>
            </a:pPr>
            <a:endParaRPr lang="en-US" altLang="zh-CN" sz="5000" b="1" dirty="0">
              <a:solidFill>
                <a:srgbClr val="6E39AF"/>
              </a:solidFill>
              <a:highlight>
                <a:srgbClr val="FFFFFF"/>
              </a:highlight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2DBE93D-F1C1-D54E-60E7-07D5FEB3680D}"/>
              </a:ext>
            </a:extLst>
          </p:cNvPr>
          <p:cNvPicPr/>
          <p:nvPr/>
        </p:nvPicPr>
        <p:blipFill>
          <a:blip r:embed="rId13"/>
          <a:stretch>
            <a:fillRect/>
          </a:stretch>
        </p:blipFill>
        <p:spPr>
          <a:xfrm>
            <a:off x="9303330" y="22868252"/>
            <a:ext cx="5723197" cy="552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D0AFFF6-B015-DF9B-9CB7-83E19D1105A6}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>
          <a:xfrm>
            <a:off x="9303330" y="23798700"/>
            <a:ext cx="5723198" cy="5527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D5CF3A6-FD8E-BB44-316C-7902F36D108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3401034" y="23685752"/>
            <a:ext cx="5723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507830">
              <a:spcAft>
                <a:spcPts val="600"/>
              </a:spcAft>
            </a:pPr>
            <a:r>
              <a:rPr lang="en-US" altLang="zh-CN" sz="4000" dirty="0">
                <a:cs typeface="Arial"/>
                <a:sym typeface="+mn-lt"/>
              </a:rPr>
              <a:t>DCE-Death utility function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F94A85A-5855-0F5F-B821-2C3F46932CFD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8446032" y="12714026"/>
            <a:ext cx="191156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buClr>
                <a:srgbClr val="000000"/>
              </a:buClr>
              <a:buFont typeface="Arial" panose="020B0604020202020204"/>
            </a:pP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cs typeface="Arial" panose="020B0604020202020204"/>
                <a:sym typeface="+mn-lt"/>
              </a:rPr>
              <a:t>Blue: the proportion of respondents selected at least one health state as WTD; </a:t>
            </a:r>
          </a:p>
          <a:p>
            <a:pPr defTabSz="457200">
              <a:buClr>
                <a:srgbClr val="000000"/>
              </a:buClr>
              <a:buFont typeface="Arial" panose="020B0604020202020204"/>
            </a:pP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cs typeface="Arial" panose="020B0604020202020204"/>
                <a:sym typeface="+mn-lt"/>
              </a:rPr>
              <a:t>Orange: the proportion of respondents selected no WTD state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319BF54-1A1F-74F9-3A48-6D1BE4F034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36893727" y="11009818"/>
            <a:ext cx="13609509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CN" sz="5000" b="1" dirty="0">
                <a:solidFill>
                  <a:srgbClr val="6E39AF"/>
                </a:solidFill>
                <a:highlight>
                  <a:srgbClr val="FFFFFF"/>
                </a:highlight>
                <a:cs typeface="+mn-ea"/>
                <a:sym typeface="+mn-lt"/>
              </a:rPr>
              <a:t>          Death preference observed </a:t>
            </a:r>
          </a:p>
          <a:p>
            <a:pPr marL="571500" indent="-571500" algn="just" defTabSz="15078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DCE-Death respondents select no state as WTD (Figure 1), while all DCE-TTO respondents are under the zero-duration-equal-death-utility assumption.</a:t>
            </a:r>
          </a:p>
          <a:p>
            <a:pPr marL="571500" indent="-571500" algn="just" defTabSz="15078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Follow-up question in DCE-Death tasks where respondents never choose immediate death as the best option:</a:t>
            </a:r>
          </a:p>
          <a:p>
            <a:pPr algn="just" defTabSz="1507830">
              <a:spcAft>
                <a:spcPts val="600"/>
              </a:spcAft>
            </a:pPr>
            <a:r>
              <a:rPr lang="zh-CN" altLang="en-US" sz="4000" dirty="0">
                <a:highlight>
                  <a:srgbClr val="FFFFFF"/>
                </a:highlight>
                <a:cs typeface="Arial"/>
                <a:sym typeface="+mn-lt"/>
              </a:rPr>
              <a:t>①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Being alive is always better than being dead: 21%~70%; </a:t>
            </a:r>
          </a:p>
          <a:p>
            <a:pPr algn="just" defTabSz="1507830">
              <a:spcAft>
                <a:spcPts val="600"/>
              </a:spcAft>
            </a:pPr>
            <a:r>
              <a:rPr lang="zh-CN" altLang="en-US" sz="4000" dirty="0">
                <a:highlight>
                  <a:srgbClr val="FFFFFF"/>
                </a:highlight>
                <a:cs typeface="Arial"/>
                <a:sym typeface="+mn-lt"/>
              </a:rPr>
              <a:t>②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Religious beliefs or family consideration: 31%~63%;</a:t>
            </a:r>
          </a:p>
          <a:p>
            <a:pPr algn="just" defTabSz="1507830">
              <a:spcAft>
                <a:spcPts val="600"/>
              </a:spcAft>
            </a:pPr>
            <a:r>
              <a:rPr lang="zh-CN" altLang="en-US" sz="4000" dirty="0">
                <a:highlight>
                  <a:srgbClr val="FFFFFF"/>
                </a:highlight>
                <a:cs typeface="Arial"/>
                <a:sym typeface="+mn-lt"/>
              </a:rPr>
              <a:t>③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Family or other societal factors: 34%~60%;</a:t>
            </a:r>
          </a:p>
          <a:p>
            <a:pPr algn="just" defTabSz="1507830">
              <a:spcAft>
                <a:spcPts val="600"/>
              </a:spcAft>
            </a:pPr>
            <a:r>
              <a:rPr lang="zh-CN" altLang="en-US" sz="4000" dirty="0">
                <a:highlight>
                  <a:srgbClr val="FFFFFF"/>
                </a:highlight>
                <a:cs typeface="Arial"/>
                <a:sym typeface="+mn-lt"/>
              </a:rPr>
              <a:t>④ </a:t>
            </a:r>
            <a:r>
              <a:rPr lang="en-US" altLang="zh-CN" sz="4000" dirty="0">
                <a:highlight>
                  <a:srgbClr val="FFFFFF"/>
                </a:highlight>
                <a:cs typeface="Arial"/>
                <a:sym typeface="+mn-lt"/>
              </a:rPr>
              <a:t>Cannot imagine dead state/ states too well: 5%~11%.</a:t>
            </a:r>
          </a:p>
        </p:txBody>
      </p: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F599EFC3-815B-9ECD-F9C2-3EB3D471681C}"/>
              </a:ext>
            </a:extLst>
          </p:cNvPr>
          <p:cNvGrpSpPr/>
          <p:nvPr/>
        </p:nvGrpSpPr>
        <p:grpSpPr>
          <a:xfrm>
            <a:off x="19447906" y="7634665"/>
            <a:ext cx="15799028" cy="5351450"/>
            <a:chOff x="22521978" y="19409167"/>
            <a:chExt cx="12378838" cy="5541680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5611A45D-440A-A365-BF44-FC73B8FAE18C}"/>
                </a:ext>
              </a:extLst>
            </p:cNvPr>
            <p:cNvGrpSpPr/>
            <p:nvPr/>
          </p:nvGrpSpPr>
          <p:grpSpPr>
            <a:xfrm>
              <a:off x="22521978" y="19409167"/>
              <a:ext cx="12378838" cy="5541680"/>
              <a:chOff x="2814" y="5523"/>
              <a:chExt cx="6647" cy="2429"/>
            </a:xfrm>
          </p:grpSpPr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4CC6C2B7-8E79-7059-2235-EEFC0B607A79}"/>
                  </a:ext>
                </a:extLst>
              </p:cNvPr>
              <p:cNvGrpSpPr/>
              <p:nvPr/>
            </p:nvGrpSpPr>
            <p:grpSpPr>
              <a:xfrm>
                <a:off x="2814" y="5523"/>
                <a:ext cx="6647" cy="818"/>
                <a:chOff x="2814" y="5523"/>
                <a:chExt cx="5403" cy="678"/>
              </a:xfrm>
            </p:grpSpPr>
            <p:pic>
              <p:nvPicPr>
                <p:cNvPr id="20" name="图片 4" descr="人">
                  <a:extLst>
                    <a:ext uri="{FF2B5EF4-FFF2-40B4-BE49-F238E27FC236}">
                      <a16:creationId xmlns:a16="http://schemas.microsoft.com/office/drawing/2014/main" id="{9E7BEB9A-E445-EB1C-0FAB-2403E1EE3A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96DAC541-7B7A-43D3-8B79-37D633B846F1}">
                      <asvg:svgBlip xmlns:asvg="http://schemas.microsoft.com/office/drawing/2016/SVG/main" r:embed="rId1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14" y="5537"/>
                  <a:ext cx="664" cy="664"/>
                </a:xfrm>
                <a:prstGeom prst="rect">
                  <a:avLst/>
                </a:prstGeom>
              </p:spPr>
            </p:pic>
            <p:pic>
              <p:nvPicPr>
                <p:cNvPr id="21" name="图片 5" descr="人">
                  <a:extLst>
                    <a:ext uri="{FF2B5EF4-FFF2-40B4-BE49-F238E27FC236}">
                      <a16:creationId xmlns:a16="http://schemas.microsoft.com/office/drawing/2014/main" id="{F906DBF6-12F6-6A56-F1C2-080654A01B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96DAC541-7B7A-43D3-8B79-37D633B846F1}">
                      <asvg:svgBlip xmlns:asvg="http://schemas.microsoft.com/office/drawing/2016/SVG/main" r:embed="rId1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40" y="5537"/>
                  <a:ext cx="650" cy="650"/>
                </a:xfrm>
                <a:prstGeom prst="rect">
                  <a:avLst/>
                </a:prstGeom>
              </p:spPr>
            </p:pic>
            <p:pic>
              <p:nvPicPr>
                <p:cNvPr id="22" name="图片 6" descr="人">
                  <a:extLst>
                    <a:ext uri="{FF2B5EF4-FFF2-40B4-BE49-F238E27FC236}">
                      <a16:creationId xmlns:a16="http://schemas.microsoft.com/office/drawing/2014/main" id="{9B3C4FDB-51FA-F965-8E9C-00D74C09E2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50" y="5537"/>
                  <a:ext cx="664" cy="664"/>
                </a:xfrm>
                <a:prstGeom prst="rect">
                  <a:avLst/>
                </a:prstGeom>
              </p:spPr>
            </p:pic>
            <p:pic>
              <p:nvPicPr>
                <p:cNvPr id="23" name="图片 7" descr="人">
                  <a:extLst>
                    <a:ext uri="{FF2B5EF4-FFF2-40B4-BE49-F238E27FC236}">
                      <a16:creationId xmlns:a16="http://schemas.microsoft.com/office/drawing/2014/main" id="{CB267722-F70E-C75D-3931-29D4ABDC5C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26" y="5537"/>
                  <a:ext cx="664" cy="664"/>
                </a:xfrm>
                <a:prstGeom prst="rect">
                  <a:avLst/>
                </a:prstGeom>
              </p:spPr>
            </p:pic>
            <p:pic>
              <p:nvPicPr>
                <p:cNvPr id="24" name="图片 8" descr="人">
                  <a:extLst>
                    <a:ext uri="{FF2B5EF4-FFF2-40B4-BE49-F238E27FC236}">
                      <a16:creationId xmlns:a16="http://schemas.microsoft.com/office/drawing/2014/main" id="{B069F3F3-A2C7-282F-6219-A5E2F41140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78" y="5537"/>
                  <a:ext cx="664" cy="664"/>
                </a:xfrm>
                <a:prstGeom prst="rect">
                  <a:avLst/>
                </a:prstGeom>
              </p:spPr>
            </p:pic>
            <p:pic>
              <p:nvPicPr>
                <p:cNvPr id="25" name="图片 9" descr="人">
                  <a:extLst>
                    <a:ext uri="{FF2B5EF4-FFF2-40B4-BE49-F238E27FC236}">
                      <a16:creationId xmlns:a16="http://schemas.microsoft.com/office/drawing/2014/main" id="{F1A6E347-579E-2391-C8FC-FCE6EB92F8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18" y="5537"/>
                  <a:ext cx="664" cy="664"/>
                </a:xfrm>
                <a:prstGeom prst="rect">
                  <a:avLst/>
                </a:prstGeom>
              </p:spPr>
            </p:pic>
            <p:pic>
              <p:nvPicPr>
                <p:cNvPr id="26" name="图片 11" descr="人">
                  <a:extLst>
                    <a:ext uri="{FF2B5EF4-FFF2-40B4-BE49-F238E27FC236}">
                      <a16:creationId xmlns:a16="http://schemas.microsoft.com/office/drawing/2014/main" id="{2D93C382-9BC6-AC2F-5F36-E3ABA309E5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22" y="5537"/>
                  <a:ext cx="664" cy="664"/>
                </a:xfrm>
                <a:prstGeom prst="rect">
                  <a:avLst/>
                </a:prstGeom>
              </p:spPr>
            </p:pic>
            <p:pic>
              <p:nvPicPr>
                <p:cNvPr id="27" name="图片 19" descr="人">
                  <a:extLst>
                    <a:ext uri="{FF2B5EF4-FFF2-40B4-BE49-F238E27FC236}">
                      <a16:creationId xmlns:a16="http://schemas.microsoft.com/office/drawing/2014/main" id="{C5CD7012-2C75-F60B-9C80-0E419A6294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06" y="5537"/>
                  <a:ext cx="664" cy="664"/>
                </a:xfrm>
                <a:prstGeom prst="rect">
                  <a:avLst/>
                </a:prstGeom>
              </p:spPr>
            </p:pic>
            <p:pic>
              <p:nvPicPr>
                <p:cNvPr id="28" name="图片 20" descr="人">
                  <a:extLst>
                    <a:ext uri="{FF2B5EF4-FFF2-40B4-BE49-F238E27FC236}">
                      <a16:creationId xmlns:a16="http://schemas.microsoft.com/office/drawing/2014/main" id="{694AB9BB-D826-191E-FB23-CECA9C06B86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96DAC541-7B7A-43D3-8B79-37D633B846F1}">
                      <asvg:svgBlip xmlns:asvg="http://schemas.microsoft.com/office/drawing/2016/SVG/main" r:embed="rId19"/>
                    </a:ext>
                  </a:extLst>
                </a:blip>
                <a:srcRect r="53464"/>
                <a:stretch>
                  <a:fillRect/>
                </a:stretch>
              </p:blipFill>
              <p:spPr>
                <a:xfrm>
                  <a:off x="6694" y="5537"/>
                  <a:ext cx="309" cy="664"/>
                </a:xfrm>
                <a:prstGeom prst="rect">
                  <a:avLst/>
                </a:prstGeom>
              </p:spPr>
            </p:pic>
            <p:pic>
              <p:nvPicPr>
                <p:cNvPr id="29" name="图片 21" descr="人">
                  <a:extLst>
                    <a:ext uri="{FF2B5EF4-FFF2-40B4-BE49-F238E27FC236}">
                      <a16:creationId xmlns:a16="http://schemas.microsoft.com/office/drawing/2014/main" id="{14B5E36E-4B87-3C35-F307-BB883B981A4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96DAC541-7B7A-43D3-8B79-37D633B846F1}">
                      <asvg:svgBlip xmlns:asvg="http://schemas.microsoft.com/office/drawing/2016/SVG/main" r:embed="rId20"/>
                    </a:ext>
                  </a:extLst>
                </a:blip>
                <a:srcRect l="54154" t="-2154"/>
                <a:stretch>
                  <a:fillRect/>
                </a:stretch>
              </p:blipFill>
              <p:spPr>
                <a:xfrm>
                  <a:off x="7057" y="5523"/>
                  <a:ext cx="298" cy="664"/>
                </a:xfrm>
                <a:prstGeom prst="rect">
                  <a:avLst/>
                </a:prstGeom>
              </p:spPr>
            </p:pic>
            <p:pic>
              <p:nvPicPr>
                <p:cNvPr id="30" name="图片 23" descr="人">
                  <a:extLst>
                    <a:ext uri="{FF2B5EF4-FFF2-40B4-BE49-F238E27FC236}">
                      <a16:creationId xmlns:a16="http://schemas.microsoft.com/office/drawing/2014/main" id="{C36BC9E7-9BA1-45D8-3A83-6F8F914CEDE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96DAC541-7B7A-43D3-8B79-37D633B846F1}">
                      <asvg:svgBlip xmlns:asvg="http://schemas.microsoft.com/office/drawing/2016/SVG/main" r:embed="rId2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67" y="5537"/>
                  <a:ext cx="650" cy="650"/>
                </a:xfrm>
                <a:prstGeom prst="rect">
                  <a:avLst/>
                </a:prstGeom>
              </p:spPr>
            </p:pic>
          </p:grpSp>
          <p:pic>
            <p:nvPicPr>
              <p:cNvPr id="16" name="图片 28" descr="对话框气泡">
                <a:extLst>
                  <a:ext uri="{FF2B5EF4-FFF2-40B4-BE49-F238E27FC236}">
                    <a16:creationId xmlns:a16="http://schemas.microsoft.com/office/drawing/2014/main" id="{DDE69B8F-C2B0-288A-C414-028019773B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 rot="15000890">
                <a:off x="3052" y="6410"/>
                <a:ext cx="1245" cy="1245"/>
              </a:xfrm>
              <a:prstGeom prst="rect">
                <a:avLst/>
              </a:prstGeom>
            </p:spPr>
          </p:pic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0E786B7A-2DD0-CDB4-E50D-5DFCD0A4F802}"/>
                  </a:ext>
                </a:extLst>
              </p:cNvPr>
              <p:cNvSpPr txBox="1"/>
              <p:nvPr/>
            </p:nvSpPr>
            <p:spPr>
              <a:xfrm>
                <a:off x="2952" y="6799"/>
                <a:ext cx="1358" cy="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b="1" dirty="0">
                    <a:solidFill>
                      <a:schemeClr val="bg2"/>
                    </a:solidFill>
                  </a:rPr>
                  <a:t>77-84%</a:t>
                </a:r>
              </a:p>
            </p:txBody>
          </p:sp>
          <p:pic>
            <p:nvPicPr>
              <p:cNvPr id="18" name="图片 30" descr="对话框气泡">
                <a:extLst>
                  <a:ext uri="{FF2B5EF4-FFF2-40B4-BE49-F238E27FC236}">
                    <a16:creationId xmlns:a16="http://schemas.microsoft.com/office/drawing/2014/main" id="{3E47E9A9-28E8-A1C4-E426-CB61908672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 rot="14687554">
                <a:off x="7489" y="6473"/>
                <a:ext cx="1541" cy="1324"/>
              </a:xfrm>
              <a:prstGeom prst="rect">
                <a:avLst/>
              </a:prstGeom>
            </p:spPr>
          </p:pic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57F96982-3715-AC9B-1461-EBA42DC872D8}"/>
                  </a:ext>
                </a:extLst>
              </p:cNvPr>
              <p:cNvSpPr txBox="1"/>
              <p:nvPr/>
            </p:nvSpPr>
            <p:spPr>
              <a:xfrm>
                <a:off x="6584" y="6880"/>
                <a:ext cx="1346" cy="1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chemeClr val="bg2"/>
                    </a:solidFill>
                  </a:rPr>
                  <a:t>16 (UK) </a:t>
                </a:r>
              </a:p>
              <a:p>
                <a:r>
                  <a:rPr lang="en-US" altLang="zh-CN" sz="1000" b="1" dirty="0">
                    <a:solidFill>
                      <a:schemeClr val="bg2"/>
                    </a:solidFill>
                  </a:rPr>
                  <a:t>- 23% (Aus)</a:t>
                </a:r>
              </a:p>
            </p:txBody>
          </p:sp>
        </p:grp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04CF6F16-2F8C-4CD7-1099-603BD8C3BA21}"/>
                </a:ext>
              </a:extLst>
            </p:cNvPr>
            <p:cNvSpPr txBox="1"/>
            <p:nvPr/>
          </p:nvSpPr>
          <p:spPr>
            <a:xfrm>
              <a:off x="23218725" y="22212287"/>
              <a:ext cx="1872208" cy="1370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dirty="0"/>
                <a:t>UK: 84%</a:t>
              </a:r>
            </a:p>
            <a:p>
              <a:r>
                <a:rPr lang="en-US" altLang="zh-CN" sz="4000" b="1" dirty="0"/>
                <a:t>Aus:77%</a:t>
              </a: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66060CE7-B354-055B-78EA-5F663EFB8E88}"/>
                </a:ext>
              </a:extLst>
            </p:cNvPr>
            <p:cNvSpPr txBox="1"/>
            <p:nvPr/>
          </p:nvSpPr>
          <p:spPr>
            <a:xfrm>
              <a:off x="31729656" y="22361721"/>
              <a:ext cx="2487596" cy="1370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dirty="0"/>
                <a:t>UK: 16%</a:t>
              </a:r>
            </a:p>
            <a:p>
              <a:r>
                <a:rPr lang="en-US" altLang="zh-CN" sz="4000" b="1" dirty="0"/>
                <a:t>Aus:23%</a:t>
              </a: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430DCB3D-7BAF-E3FD-4DB0-C2EEC232A199}"/>
              </a:ext>
            </a:extLst>
          </p:cNvPr>
          <p:cNvSpPr txBox="1"/>
          <p:nvPr/>
        </p:nvSpPr>
        <p:spPr>
          <a:xfrm>
            <a:off x="19794443" y="6752778"/>
            <a:ext cx="166881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Figure 1</a:t>
            </a:r>
            <a:r>
              <a:rPr lang="en-US" altLang="zh-CN" sz="3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lang="en-GB" altLang="zh-CN" sz="3600" kern="100" dirty="0"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Proportion of DCE-Death respondents selected or not selected WTD</a:t>
            </a:r>
            <a:endParaRPr lang="zh-CN" altLang="zh-CN" sz="3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48" name="表格 47">
            <a:extLst>
              <a:ext uri="{FF2B5EF4-FFF2-40B4-BE49-F238E27FC236}">
                <a16:creationId xmlns:a16="http://schemas.microsoft.com/office/drawing/2014/main" id="{4C433DA0-A6A4-0BC8-B14D-D54FB3857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792517"/>
              </p:ext>
            </p:extLst>
          </p:nvPr>
        </p:nvGraphicFramePr>
        <p:xfrm>
          <a:off x="18039185" y="14460047"/>
          <a:ext cx="18770442" cy="346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8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1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8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5338">
                  <a:extLst>
                    <a:ext uri="{9D8B030D-6E8A-4147-A177-3AD203B41FA5}">
                      <a16:colId xmlns:a16="http://schemas.microsoft.com/office/drawing/2014/main" val="2318445365"/>
                    </a:ext>
                  </a:extLst>
                </a:gridCol>
                <a:gridCol w="3597236">
                  <a:extLst>
                    <a:ext uri="{9D8B030D-6E8A-4147-A177-3AD203B41FA5}">
                      <a16:colId xmlns:a16="http://schemas.microsoft.com/office/drawing/2014/main" val="2196904289"/>
                    </a:ext>
                  </a:extLst>
                </a:gridCol>
              </a:tblGrid>
              <a:tr h="22494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UK</a:t>
                      </a:r>
                      <a:endParaRPr lang="zh-CN" sz="4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DCE duration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altLang="zh-CN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DCE-Death all</a:t>
                      </a:r>
                      <a:r>
                        <a:rPr lang="en-US" altLang="zh-CN" sz="4000" baseline="30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altLang="zh-CN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DCE-Death all RUT data</a:t>
                      </a:r>
                      <a:r>
                        <a:rPr lang="en-US" altLang="zh-CN" sz="4000" baseline="30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altLang="zh-CN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DCE-Death all WTD</a:t>
                      </a:r>
                      <a:r>
                        <a:rPr lang="en-US" altLang="zh-CN" sz="4000" baseline="30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11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36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Mid-point to best state*</a:t>
                      </a:r>
                      <a:endParaRPr lang="zh-CN" sz="36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33.8%</a:t>
                      </a:r>
                      <a:endParaRPr lang="zh-CN" sz="4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29.0%</a:t>
                      </a:r>
                      <a:endParaRPr lang="zh-CN" sz="4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29.2%</a:t>
                      </a:r>
                      <a:endParaRPr lang="zh-CN" sz="4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28.84%</a:t>
                      </a:r>
                      <a:endParaRPr lang="zh-CN" sz="4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1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altLang="zh-CN" sz="36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Worst state value</a:t>
                      </a:r>
                      <a:endParaRPr lang="zh-CN" altLang="zh-CN" sz="36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-0.63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-0.886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-0.893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-1.250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3821148"/>
                  </a:ext>
                </a:extLst>
              </a:tr>
              <a:tr h="50011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36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Proportion of WTD</a:t>
                      </a:r>
                      <a:endParaRPr lang="zh-CN" sz="36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17.16%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19.40%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28.92%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29.10%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0" name="表格 49">
            <a:extLst>
              <a:ext uri="{FF2B5EF4-FFF2-40B4-BE49-F238E27FC236}">
                <a16:creationId xmlns:a16="http://schemas.microsoft.com/office/drawing/2014/main" id="{55F26894-F429-CF5C-8D9C-8AD4AC6EB1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021151"/>
              </p:ext>
            </p:extLst>
          </p:nvPr>
        </p:nvGraphicFramePr>
        <p:xfrm>
          <a:off x="18018776" y="18175357"/>
          <a:ext cx="18790851" cy="2763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7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4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1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8104">
                  <a:extLst>
                    <a:ext uri="{9D8B030D-6E8A-4147-A177-3AD203B41FA5}">
                      <a16:colId xmlns:a16="http://schemas.microsoft.com/office/drawing/2014/main" val="1175580696"/>
                    </a:ext>
                  </a:extLst>
                </a:gridCol>
                <a:gridCol w="3689775">
                  <a:extLst>
                    <a:ext uri="{9D8B030D-6E8A-4147-A177-3AD203B41FA5}">
                      <a16:colId xmlns:a16="http://schemas.microsoft.com/office/drawing/2014/main" val="1252366051"/>
                    </a:ext>
                  </a:extLst>
                </a:gridCol>
              </a:tblGrid>
              <a:tr h="71512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40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Australia</a:t>
                      </a:r>
                      <a:endParaRPr lang="zh-CN" sz="4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en-US" altLang="zh-CN" sz="4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endParaRPr lang="en-US" altLang="zh-CN" sz="4000" baseline="30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US" altLang="zh-CN" sz="4000" baseline="30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US" altLang="zh-CN" sz="4000" baseline="300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94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36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Mid-point to best state</a:t>
                      </a:r>
                      <a:endParaRPr lang="zh-CN" sz="36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25.3%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30.8%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30.3%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30.3%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7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altLang="zh-CN" sz="36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Worst state value</a:t>
                      </a:r>
                      <a:endParaRPr lang="zh-CN" altLang="zh-CN" sz="36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-0.59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-0.713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-1.15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-1.154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1275232"/>
                  </a:ext>
                </a:extLst>
              </a:tr>
              <a:tr h="50794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360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Proportion of WTD</a:t>
                      </a:r>
                      <a:endParaRPr lang="zh-CN" sz="360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13.16%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17.01%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altLang="zh-CN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35.14%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/>
                      </a:pPr>
                      <a:r>
                        <a:rPr lang="en-US" sz="4000" b="0" i="0" u="none" strike="noStrike" cap="none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36.89%</a:t>
                      </a:r>
                      <a:endParaRPr lang="zh-CN" altLang="en-US" sz="4000" b="0" i="0" u="none" strike="noStrike" cap="none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2" name="文本框 51">
            <a:extLst>
              <a:ext uri="{FF2B5EF4-FFF2-40B4-BE49-F238E27FC236}">
                <a16:creationId xmlns:a16="http://schemas.microsoft.com/office/drawing/2014/main" id="{7AAE592D-B0D1-BF5A-E7A4-66DA721FDCB1}"/>
              </a:ext>
            </a:extLst>
          </p:cNvPr>
          <p:cNvSpPr txBox="1"/>
          <p:nvPr/>
        </p:nvSpPr>
        <p:spPr>
          <a:xfrm>
            <a:off x="21007638" y="13680132"/>
            <a:ext cx="140415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Table 1</a:t>
            </a:r>
            <a:r>
              <a:rPr lang="en-US" altLang="zh-CN" sz="3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lang="en-GB" altLang="zh-CN" sz="3600" kern="100" dirty="0"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Distribution of utility values</a:t>
            </a:r>
            <a:endParaRPr lang="zh-CN" altLang="zh-CN" sz="3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4" name="Footer Placeholder 5">
            <a:extLst>
              <a:ext uri="{FF2B5EF4-FFF2-40B4-BE49-F238E27FC236}">
                <a16:creationId xmlns:a16="http://schemas.microsoft.com/office/drawing/2014/main" id="{651ACC5B-D579-E2B7-BC44-8CD92BF3AF8D}"/>
              </a:ext>
            </a:extLst>
          </p:cNvPr>
          <p:cNvSpPr txBox="1"/>
          <p:nvPr/>
        </p:nvSpPr>
        <p:spPr>
          <a:xfrm>
            <a:off x="18270086" y="21369177"/>
            <a:ext cx="18864361" cy="218504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defTabSz="457200"/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*Mid-point to length: utility difference between state 33333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33333333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 and perfect state 11111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11111111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, divided by utility range (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1111111111111 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-33333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33333333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)/(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1111111111111 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-55555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55555555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)</a:t>
            </a:r>
          </a:p>
          <a:p>
            <a:pPr defTabSz="457200"/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1. All of the DCE-Death data included; 2. 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All of the DCE-Death respondents selected WTD and the</a:t>
            </a:r>
            <a:r>
              <a:rPr lang="zh-CN" alt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 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non-WTD selectors’ health state preference (State A and State B);   </a:t>
            </a:r>
            <a:r>
              <a:rPr lang="en-US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3. 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ea typeface="+mn-ea"/>
              </a:rPr>
              <a:t>All of the DCE-Death respondents selected WTD included.</a:t>
            </a:r>
            <a:endParaRPr lang="en-GB" sz="32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1639A7B-8232-6622-C987-1A8C166BED9A}"/>
              </a:ext>
            </a:extLst>
          </p:cNvPr>
          <p:cNvSpPr txBox="1"/>
          <p:nvPr/>
        </p:nvSpPr>
        <p:spPr>
          <a:xfrm>
            <a:off x="1445405" y="28061412"/>
            <a:ext cx="35037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buClr>
                <a:srgbClr val="000000"/>
              </a:buClr>
              <a:buFont typeface="Arial" panose="020B0604020202020204"/>
            </a:pP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cs typeface="Arial" panose="020B0604020202020204"/>
                <a:sym typeface="Arial" panose="020B0604020202020204"/>
              </a:rPr>
              <a:t>Reference 1: Norman, R., Mulhern, B. &amp; Viney, R. The Impact of Different DCE-Based Approaches When Anchoring Utility Scores. </a:t>
            </a:r>
            <a:r>
              <a:rPr lang="en-US" altLang="zh-CN" sz="32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cs typeface="Arial" panose="020B0604020202020204"/>
                <a:sym typeface="Arial" panose="020B0604020202020204"/>
              </a:rPr>
              <a:t>PharmacoEconomics</a:t>
            </a:r>
            <a:r>
              <a:rPr lang="en-US" altLang="zh-CN" sz="3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  <a:cs typeface="Arial" panose="020B0604020202020204"/>
                <a:sym typeface="Arial" panose="020B0604020202020204"/>
              </a:rPr>
              <a:t> 34, 805–814 (2016)</a:t>
            </a:r>
            <a:endParaRPr lang="zh-CN" altLang="en-US" sz="32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/>
              <a:cs typeface="Arial" panose="020B0604020202020204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8595973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4.82937007874017,&quot;left&quot;:6.329448818897637,&quot;top&quot;:84.15,&quot;width&quot;:708.1744094488189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4.82937007874017,&quot;left&quot;:6.329448818897637,&quot;top&quot;:84.15,&quot;width&quot;:708.1744094488189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4.82937007874017,&quot;left&quot;:6.329448818897637,&quot;top&quot;:84.15,&quot;width&quot;:708.1744094488189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4.82937007874017,&quot;left&quot;:6.329448818897637,&quot;top&quot;:84.15,&quot;width&quot;:708.1744094488189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4.82937007874017,&quot;left&quot;:6.329448818897637,&quot;top&quot;:84.15,&quot;width&quot;:708.1744094488189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4.82937007874017,&quot;left&quot;:6.329448818897637,&quot;top&quot;:84.15,&quot;width&quot;:708.1744094488189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84.82937007874017,&quot;left&quot;:6.329448818897637,&quot;top&quot;:84.15,&quot;width&quot;:708.1744094488189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Een nieuw document maken." ma:contentTypeScope="" ma:versionID="9fcf0e8b982e90c6bc4e9c04fda86dbd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a3c47a98449216ed5bb3b838e96fb514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Afbeelding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54B6DE55-7767-4F2C-89FE-275D948D1DB3}"/>
</file>

<file path=customXml/itemProps2.xml><?xml version="1.0" encoding="utf-8"?>
<ds:datastoreItem xmlns:ds="http://schemas.openxmlformats.org/officeDocument/2006/customXml" ds:itemID="{88EDC7C2-7ACC-4E54-8256-4D99027076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5225FA-EECF-4981-8D2E-F5C579070E19}">
  <ds:schemaRefs>
    <ds:schemaRef ds:uri="http://schemas.microsoft.com/office/2006/documentManagement/types"/>
    <ds:schemaRef ds:uri="http://purl.org/dc/terms/"/>
    <ds:schemaRef ds:uri="http://purl.org/dc/elements/1.1/"/>
    <ds:schemaRef ds:uri="e25f615b-eebd-4e2a-b1e3-b3bb6a011368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7e201e0-7ba1-4fd0-b022-03ac33d052c0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1021</Words>
  <Application>Microsoft Office PowerPoint</Application>
  <PresentationFormat>Custom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DengXian</vt:lpstr>
      <vt:lpstr>Arial</vt:lpstr>
      <vt:lpstr>Calibri</vt:lpstr>
      <vt:lpstr>Times New Roman</vt:lpstr>
      <vt:lpstr>Office Theme</vt:lpstr>
      <vt:lpstr>PowerPoint Presentation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Haode Wang</dc:creator>
  <cp:lastModifiedBy>Mandy van Reenen</cp:lastModifiedBy>
  <cp:revision>267</cp:revision>
  <cp:lastPrinted>2022-05-24T02:20:19Z</cp:lastPrinted>
  <dcterms:created xsi:type="dcterms:W3CDTF">2017-07-10T02:31:55Z</dcterms:created>
  <dcterms:modified xsi:type="dcterms:W3CDTF">2025-02-11T08:54:35Z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  <property fmtid="{D5CDD505-2E9C-101B-9397-08002B2CF9AE}" pid="3" name="MSIP_Label_51a6c3db-1667-4f49-995a-8b9973972958_Enabled">
    <vt:lpwstr>true</vt:lpwstr>
  </property>
  <property fmtid="{D5CDD505-2E9C-101B-9397-08002B2CF9AE}" pid="4" name="MSIP_Label_51a6c3db-1667-4f49-995a-8b9973972958_SetDate">
    <vt:lpwstr>2022-05-27T04:18:37Z</vt:lpwstr>
  </property>
  <property fmtid="{D5CDD505-2E9C-101B-9397-08002B2CF9AE}" pid="5" name="MSIP_Label_51a6c3db-1667-4f49-995a-8b9973972958_Method">
    <vt:lpwstr>Standard</vt:lpwstr>
  </property>
  <property fmtid="{D5CDD505-2E9C-101B-9397-08002B2CF9AE}" pid="6" name="MSIP_Label_51a6c3db-1667-4f49-995a-8b9973972958_Name">
    <vt:lpwstr>UTS-Internal</vt:lpwstr>
  </property>
  <property fmtid="{D5CDD505-2E9C-101B-9397-08002B2CF9AE}" pid="7" name="MSIP_Label_51a6c3db-1667-4f49-995a-8b9973972958_SiteId">
    <vt:lpwstr>e8911c26-cf9f-4a9c-878e-527807be8791</vt:lpwstr>
  </property>
  <property fmtid="{D5CDD505-2E9C-101B-9397-08002B2CF9AE}" pid="8" name="MSIP_Label_51a6c3db-1667-4f49-995a-8b9973972958_ActionId">
    <vt:lpwstr>5a3b0af6-9033-43b7-846f-8161cdbb5f03</vt:lpwstr>
  </property>
  <property fmtid="{D5CDD505-2E9C-101B-9397-08002B2CF9AE}" pid="9" name="MSIP_Label_51a6c3db-1667-4f49-995a-8b9973972958_ContentBits">
    <vt:lpwstr>0</vt:lpwstr>
  </property>
  <property fmtid="{D5CDD505-2E9C-101B-9397-08002B2CF9AE}" pid="10" name="MediaServiceImageTags">
    <vt:lpwstr/>
  </property>
</Properties>
</file>