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56" r:id="rId2"/>
  </p:sldIdLst>
  <p:sldSz cx="18291175" cy="10288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A892"/>
    <a:srgbClr val="0C3638"/>
    <a:srgbClr val="13849B"/>
    <a:srgbClr val="6BC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2"/>
    <p:restoredTop sz="94389"/>
  </p:normalViewPr>
  <p:slideViewPr>
    <p:cSldViewPr snapToGrid="0">
      <p:cViewPr>
        <p:scale>
          <a:sx n="79" d="100"/>
          <a:sy n="79" d="100"/>
        </p:scale>
        <p:origin x="2384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972EA-6BED-9B44-AEA3-50F990BF5835}" type="datetimeFigureOut">
              <a:rPr lang="en-US" smtClean="0"/>
              <a:t>2/10/25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B4CCD-37F8-5848-A9A2-AB002C8B4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19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7B4CCD-37F8-5848-A9A2-AB002C8B4E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3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397" y="1683804"/>
            <a:ext cx="13718381" cy="3581953"/>
          </a:xfrm>
        </p:spPr>
        <p:txBody>
          <a:bodyPr anchor="b"/>
          <a:lstStyle>
            <a:lvl1pPr algn="ctr">
              <a:defRPr sz="90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397" y="5403891"/>
            <a:ext cx="13718381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91" indent="0" algn="ctr">
              <a:buNone/>
              <a:defRPr sz="3000"/>
            </a:lvl2pPr>
            <a:lvl3pPr marL="1371783" indent="0" algn="ctr">
              <a:buNone/>
              <a:defRPr sz="2700"/>
            </a:lvl3pPr>
            <a:lvl4pPr marL="2057674" indent="0" algn="ctr">
              <a:buNone/>
              <a:defRPr sz="2400"/>
            </a:lvl4pPr>
            <a:lvl5pPr marL="2743566" indent="0" algn="ctr">
              <a:buNone/>
              <a:defRPr sz="2400"/>
            </a:lvl5pPr>
            <a:lvl6pPr marL="3429457" indent="0" algn="ctr">
              <a:buNone/>
              <a:defRPr sz="2400"/>
            </a:lvl6pPr>
            <a:lvl7pPr marL="4115349" indent="0" algn="ctr">
              <a:buNone/>
              <a:defRPr sz="2400"/>
            </a:lvl7pPr>
            <a:lvl8pPr marL="4801240" indent="0" algn="ctr">
              <a:buNone/>
              <a:defRPr sz="2400"/>
            </a:lvl8pPr>
            <a:lvl9pPr marL="5487132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33C2-8862-954E-8FC8-8B7A2DF760A5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CAFC-E570-D74F-A382-76F77457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0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33C2-8862-954E-8FC8-8B7A2DF760A5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CAFC-E570-D74F-A382-76F77457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2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9622" y="547772"/>
            <a:ext cx="3944035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518" y="547772"/>
            <a:ext cx="11603464" cy="87191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33C2-8862-954E-8FC8-8B7A2DF760A5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CAFC-E570-D74F-A382-76F77457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52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33C2-8862-954E-8FC8-8B7A2DF760A5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CAFC-E570-D74F-A382-76F77457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2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992" y="2565004"/>
            <a:ext cx="15776138" cy="4279766"/>
          </a:xfrm>
        </p:spPr>
        <p:txBody>
          <a:bodyPr anchor="b"/>
          <a:lstStyle>
            <a:lvl1pPr>
              <a:defRPr sz="90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992" y="6885258"/>
            <a:ext cx="15776138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91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783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674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566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457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5349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124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7132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33C2-8862-954E-8FC8-8B7A2DF760A5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CAFC-E570-D74F-A382-76F77457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1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518" y="2738860"/>
            <a:ext cx="7773749" cy="65280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9908" y="2738860"/>
            <a:ext cx="7773749" cy="65280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33C2-8862-954E-8FC8-8B7A2DF760A5}" type="datetimeFigureOut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CAFC-E570-D74F-A382-76F77457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27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901" y="547773"/>
            <a:ext cx="15776138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01" y="2522134"/>
            <a:ext cx="7738024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91" indent="0">
              <a:buNone/>
              <a:defRPr sz="3000" b="1"/>
            </a:lvl2pPr>
            <a:lvl3pPr marL="1371783" indent="0">
              <a:buNone/>
              <a:defRPr sz="2700" b="1"/>
            </a:lvl3pPr>
            <a:lvl4pPr marL="2057674" indent="0">
              <a:buNone/>
              <a:defRPr sz="2400" b="1"/>
            </a:lvl4pPr>
            <a:lvl5pPr marL="2743566" indent="0">
              <a:buNone/>
              <a:defRPr sz="2400" b="1"/>
            </a:lvl5pPr>
            <a:lvl6pPr marL="3429457" indent="0">
              <a:buNone/>
              <a:defRPr sz="2400" b="1"/>
            </a:lvl6pPr>
            <a:lvl7pPr marL="4115349" indent="0">
              <a:buNone/>
              <a:defRPr sz="2400" b="1"/>
            </a:lvl7pPr>
            <a:lvl8pPr marL="4801240" indent="0">
              <a:buNone/>
              <a:defRPr sz="2400" b="1"/>
            </a:lvl8pPr>
            <a:lvl9pPr marL="5487132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901" y="3758193"/>
            <a:ext cx="7738024" cy="5527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9907" y="2522134"/>
            <a:ext cx="777613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91" indent="0">
              <a:buNone/>
              <a:defRPr sz="3000" b="1"/>
            </a:lvl2pPr>
            <a:lvl3pPr marL="1371783" indent="0">
              <a:buNone/>
              <a:defRPr sz="2700" b="1"/>
            </a:lvl3pPr>
            <a:lvl4pPr marL="2057674" indent="0">
              <a:buNone/>
              <a:defRPr sz="2400" b="1"/>
            </a:lvl4pPr>
            <a:lvl5pPr marL="2743566" indent="0">
              <a:buNone/>
              <a:defRPr sz="2400" b="1"/>
            </a:lvl5pPr>
            <a:lvl6pPr marL="3429457" indent="0">
              <a:buNone/>
              <a:defRPr sz="2400" b="1"/>
            </a:lvl6pPr>
            <a:lvl7pPr marL="4115349" indent="0">
              <a:buNone/>
              <a:defRPr sz="2400" b="1"/>
            </a:lvl7pPr>
            <a:lvl8pPr marL="4801240" indent="0">
              <a:buNone/>
              <a:defRPr sz="2400" b="1"/>
            </a:lvl8pPr>
            <a:lvl9pPr marL="5487132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9907" y="3758193"/>
            <a:ext cx="7776132" cy="5527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33C2-8862-954E-8FC8-8B7A2DF760A5}" type="datetimeFigureOut">
              <a:rPr lang="en-US" smtClean="0"/>
              <a:t>2/10/25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CAFC-E570-D74F-A382-76F77457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9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33C2-8862-954E-8FC8-8B7A2DF760A5}" type="datetimeFigureOut">
              <a:rPr lang="en-US" smtClean="0"/>
              <a:t>2/10/25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CAFC-E570-D74F-A382-76F77457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71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33C2-8862-954E-8FC8-8B7A2DF760A5}" type="datetimeFigureOut">
              <a:rPr lang="en-US" smtClean="0"/>
              <a:t>2/10/25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CAFC-E570-D74F-A382-76F77457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98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901" y="685906"/>
            <a:ext cx="5899380" cy="2400671"/>
          </a:xfrm>
        </p:spPr>
        <p:txBody>
          <a:bodyPr anchor="b"/>
          <a:lstStyle>
            <a:lvl1pPr>
              <a:defRPr sz="48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6132" y="1481367"/>
            <a:ext cx="9259907" cy="7311566"/>
          </a:xfrm>
        </p:spPr>
        <p:txBody>
          <a:bodyPr/>
          <a:lstStyle>
            <a:lvl1pPr>
              <a:defRPr sz="4801"/>
            </a:lvl1pPr>
            <a:lvl2pPr>
              <a:defRPr sz="4201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901" y="3086576"/>
            <a:ext cx="5899380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91" indent="0">
              <a:buNone/>
              <a:defRPr sz="2100"/>
            </a:lvl2pPr>
            <a:lvl3pPr marL="1371783" indent="0">
              <a:buNone/>
              <a:defRPr sz="1800"/>
            </a:lvl3pPr>
            <a:lvl4pPr marL="2057674" indent="0">
              <a:buNone/>
              <a:defRPr sz="1500"/>
            </a:lvl4pPr>
            <a:lvl5pPr marL="2743566" indent="0">
              <a:buNone/>
              <a:defRPr sz="1500"/>
            </a:lvl5pPr>
            <a:lvl6pPr marL="3429457" indent="0">
              <a:buNone/>
              <a:defRPr sz="1500"/>
            </a:lvl6pPr>
            <a:lvl7pPr marL="4115349" indent="0">
              <a:buNone/>
              <a:defRPr sz="1500"/>
            </a:lvl7pPr>
            <a:lvl8pPr marL="4801240" indent="0">
              <a:buNone/>
              <a:defRPr sz="1500"/>
            </a:lvl8pPr>
            <a:lvl9pPr marL="5487132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33C2-8862-954E-8FC8-8B7A2DF760A5}" type="datetimeFigureOut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CAFC-E570-D74F-A382-76F77457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1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901" y="685906"/>
            <a:ext cx="5899380" cy="2400671"/>
          </a:xfrm>
        </p:spPr>
        <p:txBody>
          <a:bodyPr anchor="b"/>
          <a:lstStyle>
            <a:lvl1pPr>
              <a:defRPr sz="480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6132" y="1481367"/>
            <a:ext cx="9259907" cy="7311566"/>
          </a:xfrm>
        </p:spPr>
        <p:txBody>
          <a:bodyPr anchor="t"/>
          <a:lstStyle>
            <a:lvl1pPr marL="0" indent="0">
              <a:buNone/>
              <a:defRPr sz="4801"/>
            </a:lvl1pPr>
            <a:lvl2pPr marL="685891" indent="0">
              <a:buNone/>
              <a:defRPr sz="4201"/>
            </a:lvl2pPr>
            <a:lvl3pPr marL="1371783" indent="0">
              <a:buNone/>
              <a:defRPr sz="3600"/>
            </a:lvl3pPr>
            <a:lvl4pPr marL="2057674" indent="0">
              <a:buNone/>
              <a:defRPr sz="3000"/>
            </a:lvl4pPr>
            <a:lvl5pPr marL="2743566" indent="0">
              <a:buNone/>
              <a:defRPr sz="3000"/>
            </a:lvl5pPr>
            <a:lvl6pPr marL="3429457" indent="0">
              <a:buNone/>
              <a:defRPr sz="3000"/>
            </a:lvl6pPr>
            <a:lvl7pPr marL="4115349" indent="0">
              <a:buNone/>
              <a:defRPr sz="3000"/>
            </a:lvl7pPr>
            <a:lvl8pPr marL="4801240" indent="0">
              <a:buNone/>
              <a:defRPr sz="3000"/>
            </a:lvl8pPr>
            <a:lvl9pPr marL="5487132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901" y="3086576"/>
            <a:ext cx="5899380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91" indent="0">
              <a:buNone/>
              <a:defRPr sz="2100"/>
            </a:lvl2pPr>
            <a:lvl3pPr marL="1371783" indent="0">
              <a:buNone/>
              <a:defRPr sz="1800"/>
            </a:lvl3pPr>
            <a:lvl4pPr marL="2057674" indent="0">
              <a:buNone/>
              <a:defRPr sz="1500"/>
            </a:lvl4pPr>
            <a:lvl5pPr marL="2743566" indent="0">
              <a:buNone/>
              <a:defRPr sz="1500"/>
            </a:lvl5pPr>
            <a:lvl6pPr marL="3429457" indent="0">
              <a:buNone/>
              <a:defRPr sz="1500"/>
            </a:lvl6pPr>
            <a:lvl7pPr marL="4115349" indent="0">
              <a:buNone/>
              <a:defRPr sz="1500"/>
            </a:lvl7pPr>
            <a:lvl8pPr marL="4801240" indent="0">
              <a:buNone/>
              <a:defRPr sz="1500"/>
            </a:lvl8pPr>
            <a:lvl9pPr marL="5487132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033C2-8862-954E-8FC8-8B7A2DF760A5}" type="datetimeFigureOut">
              <a:rPr lang="en-US" smtClean="0"/>
              <a:t>2/10/25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CAFC-E570-D74F-A382-76F77457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3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519" y="547773"/>
            <a:ext cx="15776138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519" y="2738860"/>
            <a:ext cx="15776138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518" y="9535998"/>
            <a:ext cx="4115514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6033C2-8862-954E-8FC8-8B7A2DF760A5}" type="datetimeFigureOut">
              <a:rPr lang="en-US" smtClean="0"/>
              <a:t>2/10/25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8952" y="9535998"/>
            <a:ext cx="6173272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8143" y="9535998"/>
            <a:ext cx="4115514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9BCAFC-E570-D74F-A382-76F77457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5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71783" rtl="0" eaLnBrk="1" latinLnBrk="0" hangingPunct="1">
        <a:lnSpc>
          <a:spcPct val="90000"/>
        </a:lnSpc>
        <a:spcBef>
          <a:spcPct val="0"/>
        </a:spcBef>
        <a:buNone/>
        <a:defRPr sz="66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46" indent="-342946" algn="l" defTabSz="1371783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1" kern="1200">
          <a:solidFill>
            <a:schemeClr val="tx1"/>
          </a:solidFill>
          <a:latin typeface="+mn-lt"/>
          <a:ea typeface="+mn-ea"/>
          <a:cs typeface="+mn-cs"/>
        </a:defRPr>
      </a:lvl1pPr>
      <a:lvl2pPr marL="1028837" indent="-342946" algn="l" defTabSz="1371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729" indent="-342946" algn="l" defTabSz="1371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620" indent="-342946" algn="l" defTabSz="1371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511" indent="-342946" algn="l" defTabSz="1371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2403" indent="-342946" algn="l" defTabSz="1371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8294" indent="-342946" algn="l" defTabSz="1371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4186" indent="-342946" algn="l" defTabSz="1371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30077" indent="-342946" algn="l" defTabSz="1371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7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91" algn="l" defTabSz="13717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783" algn="l" defTabSz="13717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674" algn="l" defTabSz="13717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566" algn="l" defTabSz="13717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457" algn="l" defTabSz="13717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5349" algn="l" defTabSz="13717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1240" algn="l" defTabSz="13717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7132" algn="l" defTabSz="13717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2">
            <a:extLst>
              <a:ext uri="{FF2B5EF4-FFF2-40B4-BE49-F238E27FC236}">
                <a16:creationId xmlns:a16="http://schemas.microsoft.com/office/drawing/2014/main" id="{2A8994EC-7DB6-0213-06AA-797341058F81}"/>
              </a:ext>
            </a:extLst>
          </p:cNvPr>
          <p:cNvGrpSpPr/>
          <p:nvPr/>
        </p:nvGrpSpPr>
        <p:grpSpPr>
          <a:xfrm flipV="1">
            <a:off x="5456249" y="8798118"/>
            <a:ext cx="12834925" cy="1508957"/>
            <a:chOff x="0" y="0"/>
            <a:chExt cx="13057961" cy="1911881"/>
          </a:xfrm>
        </p:grpSpPr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F7B3C2D0-E830-045B-F4AF-C6CE2FCF504F}"/>
                </a:ext>
              </a:extLst>
            </p:cNvPr>
            <p:cNvSpPr/>
            <p:nvPr/>
          </p:nvSpPr>
          <p:spPr>
            <a:xfrm>
              <a:off x="0" y="0"/>
              <a:ext cx="13057961" cy="1911881"/>
            </a:xfrm>
            <a:custGeom>
              <a:avLst/>
              <a:gdLst/>
              <a:ahLst/>
              <a:cxnLst/>
              <a:rect l="l" t="t" r="r" b="b"/>
              <a:pathLst>
                <a:path w="13057961" h="1911881">
                  <a:moveTo>
                    <a:pt x="0" y="0"/>
                  </a:moveTo>
                  <a:lnTo>
                    <a:pt x="13057961" y="0"/>
                  </a:lnTo>
                  <a:lnTo>
                    <a:pt x="13057961" y="1911881"/>
                  </a:lnTo>
                  <a:lnTo>
                    <a:pt x="0" y="1911881"/>
                  </a:lnTo>
                  <a:close/>
                </a:path>
              </a:pathLst>
            </a:custGeom>
            <a:solidFill>
              <a:srgbClr val="F4F3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Box 14">
              <a:extLst>
                <a:ext uri="{FF2B5EF4-FFF2-40B4-BE49-F238E27FC236}">
                  <a16:creationId xmlns:a16="http://schemas.microsoft.com/office/drawing/2014/main" id="{9E2BE325-6758-DB36-321A-DCFEC79EA0CD}"/>
                </a:ext>
              </a:extLst>
            </p:cNvPr>
            <p:cNvSpPr txBox="1"/>
            <p:nvPr/>
          </p:nvSpPr>
          <p:spPr>
            <a:xfrm>
              <a:off x="0" y="-28575"/>
              <a:ext cx="13057961" cy="19404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7C0482C-8EB3-B268-45BC-C066FDE53A12}"/>
              </a:ext>
            </a:extLst>
          </p:cNvPr>
          <p:cNvGrpSpPr/>
          <p:nvPr/>
        </p:nvGrpSpPr>
        <p:grpSpPr>
          <a:xfrm flipV="1">
            <a:off x="-17771" y="537583"/>
            <a:ext cx="5474021" cy="9751003"/>
            <a:chOff x="0" y="0"/>
            <a:chExt cx="6449928" cy="11583098"/>
          </a:xfrm>
          <a:solidFill>
            <a:srgbClr val="5DA892"/>
          </a:solidFill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4EDB95E-1CD5-5B27-A7BA-D35E64A7C2D6}"/>
                </a:ext>
              </a:extLst>
            </p:cNvPr>
            <p:cNvSpPr/>
            <p:nvPr/>
          </p:nvSpPr>
          <p:spPr>
            <a:xfrm>
              <a:off x="0" y="0"/>
              <a:ext cx="6449928" cy="11583098"/>
            </a:xfrm>
            <a:custGeom>
              <a:avLst/>
              <a:gdLst/>
              <a:ahLst/>
              <a:cxnLst/>
              <a:rect l="l" t="t" r="r" b="b"/>
              <a:pathLst>
                <a:path w="6449928" h="11583098">
                  <a:moveTo>
                    <a:pt x="0" y="0"/>
                  </a:moveTo>
                  <a:lnTo>
                    <a:pt x="6449928" y="0"/>
                  </a:lnTo>
                  <a:lnTo>
                    <a:pt x="6449928" y="11583098"/>
                  </a:lnTo>
                  <a:lnTo>
                    <a:pt x="0" y="11583098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FE13628-FB0B-88E2-A0A6-4D7AF857CF17}"/>
                </a:ext>
              </a:extLst>
            </p:cNvPr>
            <p:cNvSpPr txBox="1"/>
            <p:nvPr/>
          </p:nvSpPr>
          <p:spPr>
            <a:xfrm>
              <a:off x="0" y="-28575"/>
              <a:ext cx="6449928" cy="11611673"/>
            </a:xfrm>
            <a:prstGeom prst="rect">
              <a:avLst/>
            </a:prstGeom>
            <a:grpFill/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sp>
        <p:nvSpPr>
          <p:cNvPr id="9" name="AutoShape 8">
            <a:extLst>
              <a:ext uri="{FF2B5EF4-FFF2-40B4-BE49-F238E27FC236}">
                <a16:creationId xmlns:a16="http://schemas.microsoft.com/office/drawing/2014/main" id="{EBAD54F5-E993-396E-1F39-B6C236D0B085}"/>
              </a:ext>
            </a:extLst>
          </p:cNvPr>
          <p:cNvSpPr/>
          <p:nvPr/>
        </p:nvSpPr>
        <p:spPr>
          <a:xfrm flipV="1">
            <a:off x="-21265" y="-1"/>
            <a:ext cx="18312440" cy="2382772"/>
          </a:xfrm>
          <a:prstGeom prst="rect">
            <a:avLst/>
          </a:prstGeom>
          <a:solidFill>
            <a:srgbClr val="0C3638"/>
          </a:solidFill>
        </p:spPr>
        <p:txBody>
          <a:bodyPr/>
          <a:lstStyle/>
          <a:p>
            <a:pPr algn="l"/>
            <a:endParaRPr lang="en-CA" b="0" i="0" u="none" strike="noStrike" dirty="0">
              <a:solidFill>
                <a:srgbClr val="000000"/>
              </a:solidFill>
              <a:effectLst/>
              <a:highlight>
                <a:srgbClr val="008080"/>
              </a:highlight>
            </a:endParaRPr>
          </a:p>
        </p:txBody>
      </p:sp>
      <p:sp>
        <p:nvSpPr>
          <p:cNvPr id="23" name="Freeform 18">
            <a:extLst>
              <a:ext uri="{FF2B5EF4-FFF2-40B4-BE49-F238E27FC236}">
                <a16:creationId xmlns:a16="http://schemas.microsoft.com/office/drawing/2014/main" id="{3082AFD8-EBD0-90A3-D2D1-CD1740659231}"/>
              </a:ext>
            </a:extLst>
          </p:cNvPr>
          <p:cNvSpPr/>
          <p:nvPr/>
        </p:nvSpPr>
        <p:spPr>
          <a:xfrm>
            <a:off x="15702125" y="303213"/>
            <a:ext cx="2129848" cy="966239"/>
          </a:xfrm>
          <a:custGeom>
            <a:avLst/>
            <a:gdLst/>
            <a:ahLst/>
            <a:cxnLst/>
            <a:rect l="l" t="t" r="r" b="b"/>
            <a:pathLst>
              <a:path w="3237387" h="1795401">
                <a:moveTo>
                  <a:pt x="0" y="0"/>
                </a:moveTo>
                <a:lnTo>
                  <a:pt x="3237388" y="0"/>
                </a:lnTo>
                <a:lnTo>
                  <a:pt x="3237388" y="1795401"/>
                </a:lnTo>
                <a:lnTo>
                  <a:pt x="0" y="179540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4" name="Freeform 19">
            <a:extLst>
              <a:ext uri="{FF2B5EF4-FFF2-40B4-BE49-F238E27FC236}">
                <a16:creationId xmlns:a16="http://schemas.microsoft.com/office/drawing/2014/main" id="{63E033A0-8A37-9017-8877-0C1F01FB0D7D}"/>
              </a:ext>
            </a:extLst>
          </p:cNvPr>
          <p:cNvSpPr/>
          <p:nvPr/>
        </p:nvSpPr>
        <p:spPr>
          <a:xfrm>
            <a:off x="14812011" y="1080382"/>
            <a:ext cx="2380277" cy="1354216"/>
          </a:xfrm>
          <a:custGeom>
            <a:avLst/>
            <a:gdLst/>
            <a:ahLst/>
            <a:cxnLst/>
            <a:rect l="l" t="t" r="r" b="b"/>
            <a:pathLst>
              <a:path w="4055937" h="2212329">
                <a:moveTo>
                  <a:pt x="0" y="0"/>
                </a:moveTo>
                <a:lnTo>
                  <a:pt x="4055937" y="0"/>
                </a:lnTo>
                <a:lnTo>
                  <a:pt x="4055937" y="2212330"/>
                </a:lnTo>
                <a:lnTo>
                  <a:pt x="0" y="221233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5" name="Freeform 20">
            <a:extLst>
              <a:ext uri="{FF2B5EF4-FFF2-40B4-BE49-F238E27FC236}">
                <a16:creationId xmlns:a16="http://schemas.microsoft.com/office/drawing/2014/main" id="{A58503B5-C56E-F3EC-E257-4E2B3EE4CB14}"/>
              </a:ext>
            </a:extLst>
          </p:cNvPr>
          <p:cNvSpPr/>
          <p:nvPr/>
        </p:nvSpPr>
        <p:spPr>
          <a:xfrm>
            <a:off x="13090124" y="166374"/>
            <a:ext cx="2612001" cy="1117672"/>
          </a:xfrm>
          <a:custGeom>
            <a:avLst/>
            <a:gdLst/>
            <a:ahLst/>
            <a:cxnLst/>
            <a:rect l="l" t="t" r="r" b="b"/>
            <a:pathLst>
              <a:path w="4128160" h="1633836">
                <a:moveTo>
                  <a:pt x="0" y="0"/>
                </a:moveTo>
                <a:lnTo>
                  <a:pt x="4128160" y="0"/>
                </a:lnTo>
                <a:lnTo>
                  <a:pt x="4128160" y="1633836"/>
                </a:lnTo>
                <a:lnTo>
                  <a:pt x="0" y="163383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28" name="TextBox 46">
            <a:extLst>
              <a:ext uri="{FF2B5EF4-FFF2-40B4-BE49-F238E27FC236}">
                <a16:creationId xmlns:a16="http://schemas.microsoft.com/office/drawing/2014/main" id="{D3E1C235-E94D-EF1C-5ABB-DE6EBECC4CE9}"/>
              </a:ext>
            </a:extLst>
          </p:cNvPr>
          <p:cNvSpPr txBox="1"/>
          <p:nvPr/>
        </p:nvSpPr>
        <p:spPr>
          <a:xfrm>
            <a:off x="554578" y="1731496"/>
            <a:ext cx="12526517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1600" dirty="0">
                <a:solidFill>
                  <a:srgbClr val="FFFFFF"/>
                </a:solidFill>
                <a:latin typeface=""/>
                <a:ea typeface="Canva Sans"/>
                <a:cs typeface="Canva Sans"/>
                <a:sym typeface="Canva Sans"/>
              </a:rPr>
              <a:t>Brittany </a:t>
            </a:r>
            <a:r>
              <a:rPr lang="en-US" sz="1600" dirty="0">
                <a:solidFill>
                  <a:srgbClr val="FFFFFF"/>
                </a:solidFill>
                <a:latin typeface=""/>
                <a:sym typeface="Canva Sans"/>
              </a:rPr>
              <a:t>Humphries</a:t>
            </a:r>
            <a:r>
              <a:rPr lang="en-US" sz="1600" dirty="0">
                <a:solidFill>
                  <a:srgbClr val="FFFFFF"/>
                </a:solidFill>
                <a:latin typeface=""/>
                <a:sym typeface="Nunito Bold"/>
              </a:rPr>
              <a:t>, Rebecca Liu, Angel </a:t>
            </a:r>
            <a:r>
              <a:rPr lang="en-US" sz="1600" dirty="0" err="1">
                <a:solidFill>
                  <a:srgbClr val="FFFFFF"/>
                </a:solidFill>
                <a:latin typeface=""/>
                <a:sym typeface="Nunito Bold"/>
              </a:rPr>
              <a:t>Ruhil</a:t>
            </a:r>
            <a:r>
              <a:rPr lang="en-US" sz="1600" dirty="0">
                <a:solidFill>
                  <a:srgbClr val="FFFFFF"/>
                </a:solidFill>
                <a:latin typeface=""/>
                <a:sym typeface="Nunito Bold"/>
              </a:rPr>
              <a:t>, </a:t>
            </a:r>
            <a:r>
              <a:rPr lang="en-US" sz="1600" dirty="0" err="1">
                <a:solidFill>
                  <a:srgbClr val="FFFFFF"/>
                </a:solidFill>
                <a:latin typeface=""/>
                <a:sym typeface="Nunito Bold"/>
              </a:rPr>
              <a:t>Arto</a:t>
            </a:r>
            <a:r>
              <a:rPr lang="en-US" sz="1600" dirty="0">
                <a:solidFill>
                  <a:srgbClr val="FFFFFF"/>
                </a:solidFill>
                <a:latin typeface=""/>
                <a:sym typeface="Nunito Bold"/>
              </a:rPr>
              <a:t> </a:t>
            </a:r>
            <a:r>
              <a:rPr lang="en-US" sz="1600" dirty="0" err="1">
                <a:solidFill>
                  <a:srgbClr val="FFFFFF"/>
                </a:solidFill>
                <a:latin typeface=""/>
                <a:sym typeface="Nunito Bold"/>
              </a:rPr>
              <a:t>Ohinmaa</a:t>
            </a:r>
            <a:r>
              <a:rPr lang="en-US" sz="1600" dirty="0">
                <a:solidFill>
                  <a:srgbClr val="FFFFFF"/>
                </a:solidFill>
                <a:latin typeface=""/>
                <a:sym typeface="Nunito Bold"/>
              </a:rPr>
              <a:t>, Susan Jack, Eleanor </a:t>
            </a:r>
            <a:r>
              <a:rPr lang="en-US" sz="1600" dirty="0" err="1">
                <a:solidFill>
                  <a:srgbClr val="FFFFFF"/>
                </a:solidFill>
                <a:latin typeface=""/>
                <a:sym typeface="Nunito Bold"/>
              </a:rPr>
              <a:t>Pullenayegum</a:t>
            </a:r>
            <a:r>
              <a:rPr lang="en-US" sz="1600" dirty="0">
                <a:solidFill>
                  <a:srgbClr val="FFFFFF"/>
                </a:solidFill>
                <a:latin typeface=""/>
                <a:sym typeface="Nunito Bold"/>
              </a:rPr>
              <a:t>, and Feng Xie</a:t>
            </a:r>
          </a:p>
        </p:txBody>
      </p:sp>
      <p:grpSp>
        <p:nvGrpSpPr>
          <p:cNvPr id="33" name="Group 12">
            <a:extLst>
              <a:ext uri="{FF2B5EF4-FFF2-40B4-BE49-F238E27FC236}">
                <a16:creationId xmlns:a16="http://schemas.microsoft.com/office/drawing/2014/main" id="{6DFCAC10-AFD1-6BCC-6409-2679A777404A}"/>
              </a:ext>
            </a:extLst>
          </p:cNvPr>
          <p:cNvGrpSpPr/>
          <p:nvPr/>
        </p:nvGrpSpPr>
        <p:grpSpPr>
          <a:xfrm flipV="1">
            <a:off x="5456250" y="2390082"/>
            <a:ext cx="12830534" cy="2070275"/>
            <a:chOff x="0" y="0"/>
            <a:chExt cx="13057961" cy="1911881"/>
          </a:xfrm>
        </p:grpSpPr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B4F83085-BBD1-4D70-AF52-B7AF695D51DA}"/>
                </a:ext>
              </a:extLst>
            </p:cNvPr>
            <p:cNvSpPr/>
            <p:nvPr/>
          </p:nvSpPr>
          <p:spPr>
            <a:xfrm>
              <a:off x="0" y="0"/>
              <a:ext cx="13057961" cy="1911881"/>
            </a:xfrm>
            <a:custGeom>
              <a:avLst/>
              <a:gdLst/>
              <a:ahLst/>
              <a:cxnLst/>
              <a:rect l="l" t="t" r="r" b="b"/>
              <a:pathLst>
                <a:path w="13057961" h="1911881">
                  <a:moveTo>
                    <a:pt x="0" y="0"/>
                  </a:moveTo>
                  <a:lnTo>
                    <a:pt x="13057961" y="0"/>
                  </a:lnTo>
                  <a:lnTo>
                    <a:pt x="13057961" y="1911881"/>
                  </a:lnTo>
                  <a:lnTo>
                    <a:pt x="0" y="1911881"/>
                  </a:lnTo>
                  <a:close/>
                </a:path>
              </a:pathLst>
            </a:custGeom>
            <a:solidFill>
              <a:srgbClr val="F4F3F4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Box 14">
              <a:extLst>
                <a:ext uri="{FF2B5EF4-FFF2-40B4-BE49-F238E27FC236}">
                  <a16:creationId xmlns:a16="http://schemas.microsoft.com/office/drawing/2014/main" id="{E47AECCB-91B9-0D1F-E301-C4E1D70DCC92}"/>
                </a:ext>
              </a:extLst>
            </p:cNvPr>
            <p:cNvSpPr txBox="1"/>
            <p:nvPr/>
          </p:nvSpPr>
          <p:spPr>
            <a:xfrm>
              <a:off x="0" y="-28575"/>
              <a:ext cx="13057961" cy="19404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380B6C88-891A-1F4B-434A-001345FFB2B9}"/>
              </a:ext>
            </a:extLst>
          </p:cNvPr>
          <p:cNvSpPr txBox="1"/>
          <p:nvPr/>
        </p:nvSpPr>
        <p:spPr>
          <a:xfrm>
            <a:off x="554578" y="137004"/>
            <a:ext cx="1188913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u="none" strike="noStrike" dirty="0">
                <a:solidFill>
                  <a:schemeClr val="bg1"/>
                </a:solidFill>
                <a:effectLst/>
                <a:latin typeface="DM Sans" pitchFamily="2" charset="77"/>
              </a:rPr>
              <a:t>Can Children and Adolescents Understand and Complete Discrete Choice Experiments to Value EQ-5D-5L-Y? </a:t>
            </a:r>
          </a:p>
          <a:p>
            <a:r>
              <a:rPr lang="en-GB" sz="3000" u="none" strike="noStrike" dirty="0">
                <a:solidFill>
                  <a:schemeClr val="bg1"/>
                </a:solidFill>
                <a:effectLst/>
                <a:latin typeface="DM Sans" pitchFamily="2" charset="77"/>
              </a:rPr>
              <a:t>A Mixed Methods Study in Canada</a:t>
            </a:r>
            <a:endParaRPr lang="en-US" sz="3000" dirty="0">
              <a:solidFill>
                <a:schemeClr val="bg1"/>
              </a:solidFill>
              <a:latin typeface="DM Sans" pitchFamily="2" charset="77"/>
            </a:endParaRP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48E9EEB9-F187-B89B-5546-D5B43B56579A}"/>
              </a:ext>
            </a:extLst>
          </p:cNvPr>
          <p:cNvSpPr txBox="1"/>
          <p:nvPr/>
        </p:nvSpPr>
        <p:spPr>
          <a:xfrm>
            <a:off x="512641" y="2565559"/>
            <a:ext cx="4574547" cy="75559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2100" b="1" dirty="0">
                <a:solidFill>
                  <a:schemeClr val="bg1"/>
                </a:solidFill>
                <a:latin typeface=""/>
                <a:ea typeface="Canva Sans Bold"/>
                <a:cs typeface="Canva Sans Bold"/>
                <a:sym typeface="Canva Sans Bold"/>
              </a:rPr>
              <a:t>Objective</a:t>
            </a:r>
          </a:p>
          <a:p>
            <a:pPr algn="l">
              <a:spcBef>
                <a:spcPts val="1200"/>
              </a:spcBef>
            </a:pPr>
            <a:r>
              <a:rPr lang="en-US" sz="1900" dirty="0">
                <a:solidFill>
                  <a:schemeClr val="bg1"/>
                </a:solidFill>
                <a:latin typeface=""/>
                <a:ea typeface="Canva Sans"/>
                <a:cs typeface="Canva Sans"/>
                <a:sym typeface="Canva Sans"/>
              </a:rPr>
              <a:t>To better understand the feasibility of eliciting health state preferences from children and adolescents using discrete choice experiments (DCE).</a:t>
            </a:r>
          </a:p>
          <a:p>
            <a:pPr algn="l"/>
            <a:endParaRPr lang="en-US" sz="1900" dirty="0">
              <a:solidFill>
                <a:schemeClr val="bg1"/>
              </a:solidFill>
              <a:latin typeface=""/>
              <a:ea typeface="Canva Sans"/>
              <a:cs typeface="Canva Sans"/>
              <a:sym typeface="Canva Sans"/>
            </a:endParaRPr>
          </a:p>
          <a:p>
            <a:pPr algn="l"/>
            <a:r>
              <a:rPr lang="en-US" sz="2100" b="1" dirty="0">
                <a:solidFill>
                  <a:schemeClr val="bg1"/>
                </a:solidFill>
                <a:latin typeface=""/>
                <a:ea typeface="Canva Sans Bold"/>
                <a:cs typeface="Canva Sans Bold"/>
                <a:sym typeface="Canva Sans Bold"/>
              </a:rPr>
              <a:t>Methods</a:t>
            </a:r>
          </a:p>
          <a:p>
            <a:pPr algn="l">
              <a:spcBef>
                <a:spcPts val="1200"/>
              </a:spcBef>
            </a:pPr>
            <a:r>
              <a:rPr lang="en-US" sz="1900" b="1" dirty="0">
                <a:solidFill>
                  <a:schemeClr val="bg1"/>
                </a:solidFill>
                <a:latin typeface=""/>
                <a:ea typeface="Canva Sans Bold"/>
                <a:cs typeface="Canva Sans Bold"/>
                <a:sym typeface="Canva Sans Bold"/>
              </a:rPr>
              <a:t>Study design: </a:t>
            </a:r>
            <a:r>
              <a:rPr lang="en-US" sz="1900" dirty="0">
                <a:solidFill>
                  <a:schemeClr val="bg1"/>
                </a:solidFill>
                <a:latin typeface=""/>
                <a:ea typeface="Canva Sans Bold"/>
                <a:cs typeface="Canva Sans Bold"/>
                <a:sym typeface="Canva Sans Bold"/>
              </a:rPr>
              <a:t>Convergent parallel mixed methods study</a:t>
            </a:r>
            <a:r>
              <a:rPr lang="en-US" sz="1900" kern="100" dirty="0">
                <a:solidFill>
                  <a:schemeClr val="bg1"/>
                </a:solidFill>
                <a:latin typeface="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algn="l">
              <a:spcBef>
                <a:spcPts val="1200"/>
              </a:spcBef>
            </a:pPr>
            <a:r>
              <a:rPr lang="en-US" sz="1900" b="1" kern="100" dirty="0">
                <a:solidFill>
                  <a:schemeClr val="bg1"/>
                </a:solidFill>
                <a:latin typeface=""/>
                <a:ea typeface="SimSun" panose="02010600030101010101" pitchFamily="2" charset="-122"/>
                <a:cs typeface="Times New Roman" panose="02020603050405020304" pitchFamily="18" charset="0"/>
                <a:sym typeface="Canva Sans Bold"/>
              </a:rPr>
              <a:t>Sample: </a:t>
            </a:r>
            <a:r>
              <a:rPr lang="en-US" sz="1900" dirty="0">
                <a:solidFill>
                  <a:schemeClr val="bg1"/>
                </a:solidFill>
                <a:latin typeface=""/>
                <a:ea typeface="Canva Sans Bold"/>
                <a:cs typeface="Canva Sans Bold"/>
                <a:sym typeface="Canva Sans Bold"/>
              </a:rPr>
              <a:t>Purposeful sample of </a:t>
            </a:r>
            <a:r>
              <a:rPr lang="en-US" sz="1900" kern="100" dirty="0">
                <a:solidFill>
                  <a:schemeClr val="bg1"/>
                </a:solidFill>
                <a:effectLst/>
                <a:latin typeface=""/>
                <a:ea typeface="SimSun" panose="02010600030101010101" pitchFamily="2" charset="-122"/>
                <a:cs typeface="Times New Roman" panose="02020603050405020304" pitchFamily="18" charset="0"/>
              </a:rPr>
              <a:t>Canadian youth (13-18 years) stratified by </a:t>
            </a:r>
            <a:r>
              <a:rPr lang="en-US" sz="1900" kern="100" dirty="0">
                <a:solidFill>
                  <a:schemeClr val="bg1"/>
                </a:solidFill>
                <a:latin typeface=""/>
                <a:ea typeface="SimSun" panose="02010600030101010101" pitchFamily="2" charset="-122"/>
                <a:cs typeface="Times New Roman" panose="02020603050405020304" pitchFamily="18" charset="0"/>
              </a:rPr>
              <a:t>age and sex, divided into six groups.</a:t>
            </a:r>
            <a:endParaRPr lang="en-US" sz="1900" dirty="0">
              <a:solidFill>
                <a:schemeClr val="bg1"/>
              </a:solidFill>
              <a:latin typeface=""/>
              <a:ea typeface="Canva Sans Bold"/>
              <a:cs typeface="Canva Sans Bold"/>
              <a:sym typeface="Canva Sans Bold"/>
            </a:endParaRPr>
          </a:p>
          <a:p>
            <a:pPr>
              <a:spcBef>
                <a:spcPts val="1200"/>
              </a:spcBef>
            </a:pPr>
            <a:r>
              <a:rPr lang="en-US" sz="1900" b="1" dirty="0">
                <a:solidFill>
                  <a:schemeClr val="bg1"/>
                </a:solidFill>
                <a:latin typeface=""/>
                <a:ea typeface="Canva Sans Bold"/>
                <a:cs typeface="Canva Sans Bold"/>
                <a:sym typeface="Canva Sans Bold"/>
              </a:rPr>
              <a:t>Data collection</a:t>
            </a:r>
            <a:r>
              <a:rPr lang="en-US" sz="1900" b="1" kern="100" dirty="0">
                <a:solidFill>
                  <a:schemeClr val="bg1"/>
                </a:solidFill>
                <a:latin typeface=""/>
                <a:ea typeface="SimSun" panose="02010600030101010101" pitchFamily="2" charset="-122"/>
                <a:cs typeface="Times New Roman" panose="02020603050405020304" pitchFamily="18" charset="0"/>
                <a:sym typeface="Canva Sans Bold"/>
              </a:rPr>
              <a:t>: </a:t>
            </a:r>
            <a:r>
              <a:rPr lang="en-US" sz="1900" kern="100" dirty="0">
                <a:solidFill>
                  <a:schemeClr val="bg1"/>
                </a:solidFill>
                <a:latin typeface=""/>
                <a:ea typeface="SimSun" panose="02010600030101010101" pitchFamily="2" charset="-122"/>
                <a:cs typeface="Times New Roman" panose="02020603050405020304" pitchFamily="18" charset="0"/>
                <a:sym typeface="Canva Sans Bold"/>
              </a:rPr>
              <a:t>O</a:t>
            </a:r>
            <a:r>
              <a:rPr lang="en-US" sz="1900" kern="100" dirty="0">
                <a:solidFill>
                  <a:schemeClr val="bg1"/>
                </a:solidFill>
                <a:effectLst/>
                <a:latin typeface=""/>
                <a:ea typeface="SimSun" panose="02010600030101010101" pitchFamily="2" charset="-122"/>
                <a:cs typeface="Times New Roman" panose="02020603050405020304" pitchFamily="18" charset="0"/>
              </a:rPr>
              <a:t>nline survey with EQ-5D-Y-5L, 13 DCE (all), and 3 DCE with duration (15-18 years), followed by a focus group discussion.</a:t>
            </a:r>
          </a:p>
          <a:p>
            <a:pPr>
              <a:spcBef>
                <a:spcPts val="1200"/>
              </a:spcBef>
            </a:pPr>
            <a:r>
              <a:rPr lang="en-US" sz="1900" b="1" kern="100" dirty="0">
                <a:solidFill>
                  <a:schemeClr val="bg1"/>
                </a:solidFill>
                <a:effectLst/>
                <a:latin typeface=""/>
                <a:ea typeface="SimSun" panose="02010600030101010101" pitchFamily="2" charset="-122"/>
                <a:cs typeface="Times New Roman" panose="02020603050405020304" pitchFamily="18" charset="0"/>
                <a:sym typeface="Canva Sans Bold"/>
              </a:rPr>
              <a:t>Data analysis</a:t>
            </a:r>
            <a:r>
              <a:rPr lang="en-US" sz="1900" b="1" kern="100" dirty="0">
                <a:solidFill>
                  <a:schemeClr val="bg1"/>
                </a:solidFill>
                <a:latin typeface=""/>
                <a:ea typeface="SimSun" panose="02010600030101010101" pitchFamily="2" charset="-122"/>
                <a:cs typeface="Times New Roman" panose="02020603050405020304" pitchFamily="18" charset="0"/>
                <a:sym typeface="Canva Sans Bold"/>
              </a:rPr>
              <a:t>: </a:t>
            </a:r>
            <a:r>
              <a:rPr lang="en-US" sz="1900" kern="100" dirty="0">
                <a:solidFill>
                  <a:schemeClr val="bg1"/>
                </a:solidFill>
                <a:effectLst/>
                <a:latin typeface=""/>
                <a:ea typeface="SimSun" panose="02010600030101010101" pitchFamily="2" charset="-122"/>
                <a:cs typeface="Times New Roman" panose="02020603050405020304" pitchFamily="18" charset="0"/>
              </a:rPr>
              <a:t>Participant characteristics, EQ-5D-Y-5L, and DCE feasibility (incompletion, speeding, flatlining, violation of dominant task) data were </a:t>
            </a:r>
            <a:r>
              <a:rPr lang="en-US" sz="1900" kern="100" dirty="0" err="1">
                <a:solidFill>
                  <a:schemeClr val="bg1"/>
                </a:solidFill>
                <a:effectLst/>
                <a:latin typeface=""/>
                <a:ea typeface="SimSun" panose="02010600030101010101" pitchFamily="2" charset="-122"/>
                <a:cs typeface="Times New Roman" panose="02020603050405020304" pitchFamily="18" charset="0"/>
              </a:rPr>
              <a:t>analysed</a:t>
            </a:r>
            <a:r>
              <a:rPr lang="en-US" sz="1900" kern="100" dirty="0">
                <a:solidFill>
                  <a:schemeClr val="bg1"/>
                </a:solidFill>
                <a:effectLst/>
                <a:latin typeface=""/>
                <a:ea typeface="SimSun" panose="02010600030101010101" pitchFamily="2" charset="-122"/>
                <a:cs typeface="Times New Roman" panose="02020603050405020304" pitchFamily="18" charset="0"/>
              </a:rPr>
              <a:t> using descriptive statistics. </a:t>
            </a:r>
            <a:r>
              <a:rPr lang="en-CA" sz="1900" kern="100" dirty="0">
                <a:solidFill>
                  <a:schemeClr val="bg1"/>
                </a:solidFill>
                <a:effectLst/>
                <a:latin typeface=""/>
                <a:ea typeface="SimSun" panose="02010600030101010101" pitchFamily="2" charset="-122"/>
                <a:cs typeface="Times New Roman" panose="02020603050405020304" pitchFamily="18" charset="0"/>
              </a:rPr>
              <a:t>Focus group data were analysed using content analysis. </a:t>
            </a:r>
            <a:endParaRPr lang="en-CA" sz="1900" kern="100" dirty="0">
              <a:solidFill>
                <a:schemeClr val="bg1"/>
              </a:solidFill>
              <a:effectLst/>
              <a:latin typeface=""/>
              <a:ea typeface="SimSun" panose="02010600030101010101" pitchFamily="2" charset="-122"/>
              <a:cs typeface="Times New Roman (正文 CS 字体)"/>
            </a:endParaRP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5DEFCE49-2F9C-D898-9756-D633B68B590E}"/>
              </a:ext>
            </a:extLst>
          </p:cNvPr>
          <p:cNvSpPr txBox="1"/>
          <p:nvPr/>
        </p:nvSpPr>
        <p:spPr>
          <a:xfrm>
            <a:off x="5959012" y="2540786"/>
            <a:ext cx="11958711" cy="17081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2100" b="1" dirty="0">
                <a:solidFill>
                  <a:srgbClr val="0C3638"/>
                </a:solidFill>
                <a:latin typeface=""/>
                <a:ea typeface="Canva Sans Bold"/>
                <a:cs typeface="Canva Sans Bold"/>
                <a:sym typeface="Canva Sans Bold"/>
              </a:rPr>
              <a:t>Results</a:t>
            </a:r>
          </a:p>
          <a:p>
            <a:pPr algn="l">
              <a:spcBef>
                <a:spcPts val="1200"/>
              </a:spcBef>
            </a:pPr>
            <a:r>
              <a:rPr lang="en-US" sz="1900" dirty="0">
                <a:solidFill>
                  <a:srgbClr val="0C3638"/>
                </a:solidFill>
                <a:latin typeface=""/>
                <a:ea typeface="Canva Sans"/>
                <a:cs typeface="Canva Sans"/>
                <a:sym typeface="Canva Sans"/>
              </a:rPr>
              <a:t>Among 36 participants (n = 6 per focus group), </a:t>
            </a:r>
            <a:r>
              <a:rPr lang="en-US" sz="1900" dirty="0">
                <a:solidFill>
                  <a:srgbClr val="0C3638"/>
                </a:solidFill>
                <a:latin typeface=""/>
                <a:sym typeface="Canva Sans"/>
              </a:rPr>
              <a:t>there were </a:t>
            </a:r>
            <a:r>
              <a:rPr lang="en-CA" sz="1900" dirty="0">
                <a:solidFill>
                  <a:srgbClr val="0C3638"/>
                </a:solidFill>
                <a:latin typeface=""/>
              </a:rPr>
              <a:t>no </a:t>
            </a:r>
            <a:r>
              <a:rPr lang="en-US" sz="1900" dirty="0">
                <a:solidFill>
                  <a:srgbClr val="0C3638"/>
                </a:solidFill>
                <a:latin typeface=""/>
              </a:rPr>
              <a:t>incomplete tasks, speeding, flatlining, or wrong answers to the dominant task.</a:t>
            </a:r>
            <a:r>
              <a:rPr lang="en-CA" sz="1900" dirty="0">
                <a:solidFill>
                  <a:srgbClr val="0C3638"/>
                </a:solidFill>
                <a:latin typeface=""/>
              </a:rPr>
              <a:t> All participants </a:t>
            </a:r>
            <a:r>
              <a:rPr lang="en-US" sz="1900" dirty="0">
                <a:solidFill>
                  <a:srgbClr val="0C3638"/>
                </a:solidFill>
                <a:latin typeface=""/>
                <a:sym typeface="Canva Sans"/>
              </a:rPr>
              <a:t>reported understanding the DCE tasks and minimal issues with engagement and use of the online technology. Most issues were about the presentation and framing of health states. </a:t>
            </a:r>
          </a:p>
        </p:txBody>
      </p:sp>
      <p:sp>
        <p:nvSpPr>
          <p:cNvPr id="40" name="TextBox 46">
            <a:extLst>
              <a:ext uri="{FF2B5EF4-FFF2-40B4-BE49-F238E27FC236}">
                <a16:creationId xmlns:a16="http://schemas.microsoft.com/office/drawing/2014/main" id="{0FFD065B-A40C-DE9A-2281-F21961501C43}"/>
              </a:ext>
            </a:extLst>
          </p:cNvPr>
          <p:cNvSpPr txBox="1"/>
          <p:nvPr/>
        </p:nvSpPr>
        <p:spPr>
          <a:xfrm>
            <a:off x="5808877" y="8989564"/>
            <a:ext cx="12023095" cy="10926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2100" b="1" dirty="0">
                <a:solidFill>
                  <a:srgbClr val="0C3638"/>
                </a:solidFill>
                <a:latin typeface=""/>
                <a:ea typeface="Canva Sans Bold"/>
                <a:cs typeface="Canva Sans Bold"/>
                <a:sym typeface="Canva Sans Bold"/>
              </a:rPr>
              <a:t>Conclusion</a:t>
            </a:r>
          </a:p>
          <a:p>
            <a:pPr>
              <a:spcBef>
                <a:spcPts val="1200"/>
              </a:spcBef>
            </a:pPr>
            <a:r>
              <a:rPr lang="en-US" sz="1900" dirty="0">
                <a:solidFill>
                  <a:srgbClr val="0C3638"/>
                </a:solidFill>
                <a:latin typeface=""/>
                <a:ea typeface="Canva Sans"/>
                <a:cs typeface="Canva Sans"/>
                <a:sym typeface="Canva Sans Bold"/>
              </a:rPr>
              <a:t>The </a:t>
            </a:r>
            <a:r>
              <a:rPr lang="en-US" sz="1900" dirty="0">
                <a:solidFill>
                  <a:srgbClr val="0C3638"/>
                </a:solidFill>
                <a:latin typeface=""/>
                <a:ea typeface="Canva Sans"/>
                <a:cs typeface="Canva Sans"/>
                <a:sym typeface="Canva Sans"/>
              </a:rPr>
              <a:t>use of DCE to directly obtain preferences among Canadian youth is feasible. However, there are minor issues that </a:t>
            </a:r>
            <a:r>
              <a:rPr lang="en-US" sz="1900" b="1" dirty="0">
                <a:solidFill>
                  <a:srgbClr val="0C3638"/>
                </a:solidFill>
                <a:latin typeface=""/>
                <a:ea typeface="Canva Sans"/>
                <a:cs typeface="Canva Sans"/>
                <a:sym typeface="Canva Sans"/>
              </a:rPr>
              <a:t>may cause heterogeneity in preferences.</a:t>
            </a:r>
            <a:endParaRPr lang="en-US" sz="1900" dirty="0">
              <a:solidFill>
                <a:srgbClr val="0C3638"/>
              </a:solidFill>
              <a:latin typeface=""/>
              <a:ea typeface="Canva Sans"/>
              <a:cs typeface="Canva Sans"/>
              <a:sym typeface="Canva Sans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A668180-E687-2702-82F9-5E0823A27BE2}"/>
              </a:ext>
            </a:extLst>
          </p:cNvPr>
          <p:cNvSpPr txBox="1"/>
          <p:nvPr/>
        </p:nvSpPr>
        <p:spPr>
          <a:xfrm>
            <a:off x="12666575" y="5912507"/>
            <a:ext cx="4290871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900" i="1" dirty="0">
                <a:effectLst/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“I didn't imagine myself right now, I imagined</a:t>
            </a:r>
            <a:r>
              <a:rPr lang="en-US" sz="1900" i="1" dirty="0"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US" sz="1900" i="1" dirty="0">
                <a:solidFill>
                  <a:srgbClr val="5DA892"/>
                </a:solidFill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m</a:t>
            </a:r>
            <a:r>
              <a:rPr lang="en-US" sz="1900" i="1" dirty="0">
                <a:solidFill>
                  <a:srgbClr val="5DA892"/>
                </a:solidFill>
                <a:effectLst/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yself</a:t>
            </a:r>
            <a:r>
              <a:rPr lang="en-US" sz="1900" i="1" dirty="0"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US" sz="1900" i="1" dirty="0">
                <a:solidFill>
                  <a:srgbClr val="5DA892"/>
                </a:solidFill>
                <a:effectLst/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being older</a:t>
            </a:r>
            <a:r>
              <a:rPr lang="en-CA" sz="1900" i="1" dirty="0"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”</a:t>
            </a:r>
            <a:endParaRPr lang="en-US" sz="1900" i="1" dirty="0">
              <a:latin typeface=""/>
              <a:cs typeface="Arial" panose="020B060402020202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209E1A4-5C4A-7205-9A0F-3A121AE8BDB7}"/>
              </a:ext>
            </a:extLst>
          </p:cNvPr>
          <p:cNvSpPr txBox="1"/>
          <p:nvPr/>
        </p:nvSpPr>
        <p:spPr>
          <a:xfrm>
            <a:off x="12781827" y="6786983"/>
            <a:ext cx="4060365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900" i="1" dirty="0">
                <a:effectLst/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“I took it for more of like an </a:t>
            </a:r>
            <a:r>
              <a:rPr lang="en-US" sz="1900" i="1" dirty="0">
                <a:solidFill>
                  <a:srgbClr val="5DA892"/>
                </a:solidFill>
                <a:effectLst/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age-blind scenario</a:t>
            </a:r>
            <a:r>
              <a:rPr lang="en-US" sz="1900" i="1" dirty="0">
                <a:effectLst/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”</a:t>
            </a:r>
            <a:r>
              <a:rPr lang="en-CA" sz="1900" i="1" dirty="0">
                <a:effectLst/>
                <a:latin typeface=""/>
                <a:cs typeface="Arial" panose="020B0604020202020204" pitchFamily="34" charset="0"/>
              </a:rPr>
              <a:t> </a:t>
            </a:r>
            <a:endParaRPr lang="en-US" sz="1900" i="1" dirty="0">
              <a:latin typeface=""/>
              <a:cs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96077EB-B0A3-12AE-27C7-65CB64534003}"/>
              </a:ext>
            </a:extLst>
          </p:cNvPr>
          <p:cNvSpPr txBox="1"/>
          <p:nvPr/>
        </p:nvSpPr>
        <p:spPr>
          <a:xfrm>
            <a:off x="12897079" y="7673941"/>
            <a:ext cx="4060365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900" i="1" dirty="0">
                <a:effectLst/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“I was thinking about </a:t>
            </a:r>
            <a:r>
              <a:rPr lang="en-US" sz="1900" i="1" dirty="0">
                <a:solidFill>
                  <a:srgbClr val="5DA892"/>
                </a:solidFill>
                <a:effectLst/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other family members </a:t>
            </a:r>
            <a:r>
              <a:rPr lang="en-US" sz="1900" i="1" dirty="0">
                <a:effectLst/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when they're </a:t>
            </a:r>
            <a:r>
              <a:rPr lang="en-US" sz="1900" i="1" dirty="0">
                <a:solidFill>
                  <a:srgbClr val="5DA892"/>
                </a:solidFill>
                <a:effectLst/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older</a:t>
            </a:r>
            <a:r>
              <a:rPr lang="en-US" sz="1900" i="1" dirty="0">
                <a:effectLst/>
                <a:latin typeface=""/>
                <a:ea typeface="MS Mincho" panose="02020609040205080304" pitchFamily="49" charset="-128"/>
                <a:cs typeface="Arial" panose="020B0604020202020204" pitchFamily="34" charset="0"/>
              </a:rPr>
              <a:t>”</a:t>
            </a:r>
            <a:endParaRPr lang="en-CA" sz="1900" i="1" dirty="0">
              <a:effectLst/>
              <a:latin typeface="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A66FED8-83FF-BF66-B014-4EB81A3A28D1}"/>
              </a:ext>
            </a:extLst>
          </p:cNvPr>
          <p:cNvSpPr txBox="1"/>
          <p:nvPr/>
        </p:nvSpPr>
        <p:spPr>
          <a:xfrm>
            <a:off x="6669202" y="5462894"/>
            <a:ext cx="4121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"/>
                <a:ea typeface="Canva Sans"/>
                <a:cs typeface="Canva Sans"/>
                <a:sym typeface="Canva Sans"/>
              </a:rPr>
              <a:t>QUANTITATIVE DATA</a:t>
            </a:r>
            <a:endParaRPr lang="en-US" sz="2000" b="1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1A2AB0A-2624-3954-BDB5-5E16DCA6EC5A}"/>
              </a:ext>
            </a:extLst>
          </p:cNvPr>
          <p:cNvSpPr txBox="1"/>
          <p:nvPr/>
        </p:nvSpPr>
        <p:spPr>
          <a:xfrm>
            <a:off x="12666573" y="5448753"/>
            <a:ext cx="42908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"/>
                <a:ea typeface="Canva Sans"/>
                <a:cs typeface="Canva Sans"/>
                <a:sym typeface="Canva Sans"/>
              </a:rPr>
              <a:t>QUALITATIVE DATA</a:t>
            </a:r>
            <a:endParaRPr lang="en-US" sz="2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87024B-AA2F-3234-EE3A-6AD9336C4DBF}"/>
              </a:ext>
            </a:extLst>
          </p:cNvPr>
          <p:cNvSpPr txBox="1"/>
          <p:nvPr/>
        </p:nvSpPr>
        <p:spPr>
          <a:xfrm>
            <a:off x="475097" y="1969609"/>
            <a:ext cx="95515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latin typeface=""/>
                <a:sym typeface="Nunito Bold"/>
              </a:rPr>
              <a:t>Funded by </a:t>
            </a:r>
            <a:r>
              <a:rPr lang="en-US" sz="1400" dirty="0" err="1">
                <a:solidFill>
                  <a:srgbClr val="FFFFFF"/>
                </a:solidFill>
                <a:latin typeface=""/>
                <a:sym typeface="Nunito Bold"/>
              </a:rPr>
              <a:t>EuroQol</a:t>
            </a:r>
            <a:r>
              <a:rPr lang="en-US" sz="1400" dirty="0">
                <a:solidFill>
                  <a:srgbClr val="FFFFFF"/>
                </a:solidFill>
                <a:latin typeface=""/>
                <a:sym typeface="Nunito Bold"/>
              </a:rPr>
              <a:t> Research Foundation</a:t>
            </a:r>
            <a:endParaRPr lang="en-US" sz="1400" dirty="0">
              <a:solidFill>
                <a:srgbClr val="FFFFFF"/>
              </a:solidFill>
              <a:latin typeface=""/>
              <a:sym typeface="Canva San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42C85D-B02A-552A-FCAE-13321F46DE27}"/>
              </a:ext>
            </a:extLst>
          </p:cNvPr>
          <p:cNvSpPr txBox="1"/>
          <p:nvPr/>
        </p:nvSpPr>
        <p:spPr>
          <a:xfrm>
            <a:off x="6551973" y="4744953"/>
            <a:ext cx="106390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>
                <a:latin typeface=""/>
                <a:ea typeface="Canva Sans"/>
                <a:cs typeface="Canva Sans"/>
                <a:sym typeface="Canva Sans"/>
              </a:rPr>
              <a:t>PARTICIPANTS’ EXPERIENCES COMPLETING DCE</a:t>
            </a:r>
            <a:endParaRPr lang="en-US" sz="2000" b="1" u="sng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7405F84-DB03-39CA-C9B4-C960E04BB167}"/>
              </a:ext>
            </a:extLst>
          </p:cNvPr>
          <p:cNvGrpSpPr/>
          <p:nvPr/>
        </p:nvGrpSpPr>
        <p:grpSpPr>
          <a:xfrm>
            <a:off x="6776084" y="5893593"/>
            <a:ext cx="4769999" cy="2510683"/>
            <a:chOff x="6551973" y="5703428"/>
            <a:chExt cx="4769999" cy="2510683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A8A8512F-504C-E96D-A66A-C30B6ABF9481}"/>
                </a:ext>
              </a:extLst>
            </p:cNvPr>
            <p:cNvGrpSpPr/>
            <p:nvPr/>
          </p:nvGrpSpPr>
          <p:grpSpPr>
            <a:xfrm>
              <a:off x="6559936" y="5703428"/>
              <a:ext cx="4762036" cy="2454645"/>
              <a:chOff x="7681467" y="4634637"/>
              <a:chExt cx="4762036" cy="2454645"/>
            </a:xfrm>
          </p:grpSpPr>
          <p:sp>
            <p:nvSpPr>
              <p:cNvPr id="51" name="Freeform 34">
                <a:extLst>
                  <a:ext uri="{FF2B5EF4-FFF2-40B4-BE49-F238E27FC236}">
                    <a16:creationId xmlns:a16="http://schemas.microsoft.com/office/drawing/2014/main" id="{F7BD0245-F4FD-57F0-DC1C-4B1F0A7209DE}"/>
                  </a:ext>
                </a:extLst>
              </p:cNvPr>
              <p:cNvSpPr/>
              <p:nvPr/>
            </p:nvSpPr>
            <p:spPr>
              <a:xfrm>
                <a:off x="7681467" y="4634637"/>
                <a:ext cx="533034" cy="555595"/>
              </a:xfrm>
              <a:custGeom>
                <a:avLst/>
                <a:gdLst/>
                <a:ahLst/>
                <a:cxnLst/>
                <a:rect l="l" t="t" r="r" b="b"/>
                <a:pathLst>
                  <a:path w="13150901" h="13167360">
                    <a:moveTo>
                      <a:pt x="0" y="0"/>
                    </a:moveTo>
                    <a:lnTo>
                      <a:pt x="13150901" y="0"/>
                    </a:lnTo>
                    <a:lnTo>
                      <a:pt x="13150901" y="13167360"/>
                    </a:lnTo>
                    <a:lnTo>
                      <a:pt x="0" y="1316736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>
                  <a:highlight>
                    <a:srgbClr val="008080"/>
                  </a:highlight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3AC7DC5-C70F-E34E-C972-76D17F49A470}"/>
                  </a:ext>
                </a:extLst>
              </p:cNvPr>
              <p:cNvSpPr txBox="1"/>
              <p:nvPr/>
            </p:nvSpPr>
            <p:spPr>
              <a:xfrm>
                <a:off x="8374782" y="4798811"/>
                <a:ext cx="3331138" cy="3847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900" b="1" dirty="0">
                    <a:solidFill>
                      <a:srgbClr val="5DA892"/>
                    </a:solidFill>
                    <a:latin typeface=""/>
                    <a:ea typeface="Canva Sans"/>
                    <a:cs typeface="Canva Sans"/>
                    <a:sym typeface="Canva Sans"/>
                  </a:rPr>
                  <a:t>NO</a:t>
                </a:r>
                <a:r>
                  <a:rPr lang="en-US" sz="1900" b="1" dirty="0">
                    <a:latin typeface=""/>
                    <a:ea typeface="Canva Sans"/>
                    <a:cs typeface="Canva Sans"/>
                    <a:sym typeface="Canva Sans"/>
                  </a:rPr>
                  <a:t> incompletions</a:t>
                </a:r>
                <a:endParaRPr lang="en-US" sz="1900" b="1" dirty="0"/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16A193BB-3007-C1E2-A449-305C8638CA9B}"/>
                  </a:ext>
                </a:extLst>
              </p:cNvPr>
              <p:cNvSpPr txBox="1"/>
              <p:nvPr/>
            </p:nvSpPr>
            <p:spPr>
              <a:xfrm>
                <a:off x="8368850" y="5409473"/>
                <a:ext cx="3331138" cy="3847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900" b="1" dirty="0">
                    <a:solidFill>
                      <a:srgbClr val="5DA892"/>
                    </a:solidFill>
                    <a:latin typeface=""/>
                    <a:ea typeface="Canva Sans"/>
                    <a:cs typeface="Canva Sans"/>
                    <a:sym typeface="Canva Sans"/>
                  </a:rPr>
                  <a:t>NO</a:t>
                </a:r>
                <a:r>
                  <a:rPr lang="en-US" sz="1900" b="1" dirty="0">
                    <a:latin typeface=""/>
                    <a:ea typeface="Canva Sans"/>
                    <a:cs typeface="Canva Sans"/>
                    <a:sym typeface="Canva Sans"/>
                  </a:rPr>
                  <a:t> speeding</a:t>
                </a:r>
                <a:endParaRPr lang="en-US" sz="1900" b="1" dirty="0"/>
              </a:p>
            </p:txBody>
          </p: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2167781C-BB5A-2846-F2E7-BD17483337AA}"/>
                  </a:ext>
                </a:extLst>
              </p:cNvPr>
              <p:cNvSpPr txBox="1"/>
              <p:nvPr/>
            </p:nvSpPr>
            <p:spPr>
              <a:xfrm>
                <a:off x="8383138" y="6048780"/>
                <a:ext cx="3331138" cy="3847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900" b="1" dirty="0">
                    <a:solidFill>
                      <a:srgbClr val="5DA892"/>
                    </a:solidFill>
                    <a:latin typeface=""/>
                    <a:ea typeface="Canva Sans"/>
                    <a:cs typeface="Canva Sans"/>
                    <a:sym typeface="Canva Sans"/>
                  </a:rPr>
                  <a:t>NO</a:t>
                </a:r>
                <a:r>
                  <a:rPr lang="en-US" sz="1900" b="1" dirty="0">
                    <a:latin typeface=""/>
                    <a:ea typeface="Canva Sans"/>
                    <a:cs typeface="Canva Sans"/>
                    <a:sym typeface="Canva Sans"/>
                  </a:rPr>
                  <a:t> patterned responses</a:t>
                </a:r>
                <a:endParaRPr lang="en-US" sz="1900" b="1" dirty="0"/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9F32382A-52A5-61D2-DA9B-554E9194EE22}"/>
                  </a:ext>
                </a:extLst>
              </p:cNvPr>
              <p:cNvSpPr txBox="1"/>
              <p:nvPr/>
            </p:nvSpPr>
            <p:spPr>
              <a:xfrm>
                <a:off x="8383138" y="6704561"/>
                <a:ext cx="4060365" cy="3847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900" b="1" dirty="0">
                    <a:solidFill>
                      <a:srgbClr val="5DA892"/>
                    </a:solidFill>
                    <a:latin typeface=""/>
                    <a:ea typeface="Canva Sans"/>
                    <a:cs typeface="Canva Sans"/>
                    <a:sym typeface="Canva Sans"/>
                  </a:rPr>
                  <a:t>NO</a:t>
                </a:r>
                <a:r>
                  <a:rPr lang="en-US" sz="1900" b="1" dirty="0">
                    <a:latin typeface=""/>
                    <a:ea typeface="Canva Sans"/>
                    <a:cs typeface="Canva Sans"/>
                    <a:sym typeface="Canva Sans"/>
                  </a:rPr>
                  <a:t> violation of dominant task</a:t>
                </a:r>
                <a:endParaRPr lang="en-US" sz="1900" b="1" dirty="0"/>
              </a:p>
            </p:txBody>
          </p:sp>
        </p:grpSp>
        <p:sp>
          <p:nvSpPr>
            <p:cNvPr id="13" name="Freeform 34">
              <a:extLst>
                <a:ext uri="{FF2B5EF4-FFF2-40B4-BE49-F238E27FC236}">
                  <a16:creationId xmlns:a16="http://schemas.microsoft.com/office/drawing/2014/main" id="{9FAE008C-EF88-447E-9956-20158D619212}"/>
                </a:ext>
              </a:extLst>
            </p:cNvPr>
            <p:cNvSpPr/>
            <p:nvPr/>
          </p:nvSpPr>
          <p:spPr>
            <a:xfrm>
              <a:off x="6551973" y="6357950"/>
              <a:ext cx="533034" cy="555595"/>
            </a:xfrm>
            <a:custGeom>
              <a:avLst/>
              <a:gdLst/>
              <a:ahLst/>
              <a:cxnLst/>
              <a:rect l="l" t="t" r="r" b="b"/>
              <a:pathLst>
                <a:path w="13150901" h="13167360">
                  <a:moveTo>
                    <a:pt x="0" y="0"/>
                  </a:moveTo>
                  <a:lnTo>
                    <a:pt x="13150901" y="0"/>
                  </a:lnTo>
                  <a:lnTo>
                    <a:pt x="13150901" y="13167360"/>
                  </a:lnTo>
                  <a:lnTo>
                    <a:pt x="0" y="1316736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>
                <a:highlight>
                  <a:srgbClr val="008080"/>
                </a:highlight>
              </a:endParaRPr>
            </a:p>
          </p:txBody>
        </p:sp>
        <p:sp>
          <p:nvSpPr>
            <p:cNvPr id="14" name="Freeform 34">
              <a:extLst>
                <a:ext uri="{FF2B5EF4-FFF2-40B4-BE49-F238E27FC236}">
                  <a16:creationId xmlns:a16="http://schemas.microsoft.com/office/drawing/2014/main" id="{8C30DF4E-D7AC-85DA-F5B2-CB64845D7977}"/>
                </a:ext>
              </a:extLst>
            </p:cNvPr>
            <p:cNvSpPr/>
            <p:nvPr/>
          </p:nvSpPr>
          <p:spPr>
            <a:xfrm>
              <a:off x="6551973" y="6999452"/>
              <a:ext cx="533034" cy="555595"/>
            </a:xfrm>
            <a:custGeom>
              <a:avLst/>
              <a:gdLst/>
              <a:ahLst/>
              <a:cxnLst/>
              <a:rect l="l" t="t" r="r" b="b"/>
              <a:pathLst>
                <a:path w="13150901" h="13167360">
                  <a:moveTo>
                    <a:pt x="0" y="0"/>
                  </a:moveTo>
                  <a:lnTo>
                    <a:pt x="13150901" y="0"/>
                  </a:lnTo>
                  <a:lnTo>
                    <a:pt x="13150901" y="13167360"/>
                  </a:lnTo>
                  <a:lnTo>
                    <a:pt x="0" y="1316736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>
                <a:highlight>
                  <a:srgbClr val="008080"/>
                </a:highlight>
              </a:endParaRPr>
            </a:p>
          </p:txBody>
        </p:sp>
        <p:sp>
          <p:nvSpPr>
            <p:cNvPr id="15" name="Freeform 34">
              <a:extLst>
                <a:ext uri="{FF2B5EF4-FFF2-40B4-BE49-F238E27FC236}">
                  <a16:creationId xmlns:a16="http://schemas.microsoft.com/office/drawing/2014/main" id="{F6ED91B6-DE69-B385-1EC3-D1B7879F3987}"/>
                </a:ext>
              </a:extLst>
            </p:cNvPr>
            <p:cNvSpPr/>
            <p:nvPr/>
          </p:nvSpPr>
          <p:spPr>
            <a:xfrm>
              <a:off x="6559936" y="7658516"/>
              <a:ext cx="533034" cy="555595"/>
            </a:xfrm>
            <a:custGeom>
              <a:avLst/>
              <a:gdLst/>
              <a:ahLst/>
              <a:cxnLst/>
              <a:rect l="l" t="t" r="r" b="b"/>
              <a:pathLst>
                <a:path w="13150901" h="13167360">
                  <a:moveTo>
                    <a:pt x="0" y="0"/>
                  </a:moveTo>
                  <a:lnTo>
                    <a:pt x="13150901" y="0"/>
                  </a:lnTo>
                  <a:lnTo>
                    <a:pt x="13150901" y="13167360"/>
                  </a:lnTo>
                  <a:lnTo>
                    <a:pt x="0" y="1316736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>
                <a:highlight>
                  <a:srgbClr val="008080"/>
                </a:highligh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4359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Props1.xml><?xml version="1.0" encoding="utf-8"?>
<ds:datastoreItem xmlns:ds="http://schemas.openxmlformats.org/officeDocument/2006/customXml" ds:itemID="{D83CBE80-4B74-4B91-908C-7BCE9DCC522D}"/>
</file>

<file path=customXml/itemProps2.xml><?xml version="1.0" encoding="utf-8"?>
<ds:datastoreItem xmlns:ds="http://schemas.openxmlformats.org/officeDocument/2006/customXml" ds:itemID="{56193DDB-0AD8-4323-8A6D-8F8B58F262FF}"/>
</file>

<file path=customXml/itemProps3.xml><?xml version="1.0" encoding="utf-8"?>
<ds:datastoreItem xmlns:ds="http://schemas.openxmlformats.org/officeDocument/2006/customXml" ds:itemID="{B45DF289-494B-4D37-9E68-4B4AD8512CD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317</Words>
  <Application>Microsoft Macintosh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DM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Brittany Humphries</dc:creator>
  <cp:lastModifiedBy>Brittany Humphries</cp:lastModifiedBy>
  <cp:revision>27</cp:revision>
  <dcterms:created xsi:type="dcterms:W3CDTF">2025-01-30T14:43:57Z</dcterms:created>
  <dcterms:modified xsi:type="dcterms:W3CDTF">2025-02-10T17:46:34Z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0x0101004E296E15BAF57041A774F4D5316366FF</vt:lpwstr>
  </property>
</Properties>
</file>