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7" r:id="rId5"/>
  </p:sldIdLst>
  <p:sldSz cx="51200050" cy="28800425"/>
  <p:notesSz cx="6858000" cy="9144000"/>
  <p:defaultTextStyle>
    <a:defPPr>
      <a:defRPr lang="en-US"/>
    </a:defPPr>
    <a:lvl1pPr marL="0" algn="l" defTabSz="2281881" rtl="0" eaLnBrk="1" latinLnBrk="0" hangingPunct="1">
      <a:defRPr sz="8982" kern="1200">
        <a:solidFill>
          <a:schemeClr val="tx1"/>
        </a:solidFill>
        <a:latin typeface="+mn-lt"/>
        <a:ea typeface="+mn-ea"/>
        <a:cs typeface="+mn-cs"/>
      </a:defRPr>
    </a:lvl1pPr>
    <a:lvl2pPr marL="2281881" algn="l" defTabSz="2281881" rtl="0" eaLnBrk="1" latinLnBrk="0" hangingPunct="1">
      <a:defRPr sz="8982" kern="1200">
        <a:solidFill>
          <a:schemeClr val="tx1"/>
        </a:solidFill>
        <a:latin typeface="+mn-lt"/>
        <a:ea typeface="+mn-ea"/>
        <a:cs typeface="+mn-cs"/>
      </a:defRPr>
    </a:lvl2pPr>
    <a:lvl3pPr marL="4563768" algn="l" defTabSz="2281881" rtl="0" eaLnBrk="1" latinLnBrk="0" hangingPunct="1">
      <a:defRPr sz="8982" kern="1200">
        <a:solidFill>
          <a:schemeClr val="tx1"/>
        </a:solidFill>
        <a:latin typeface="+mn-lt"/>
        <a:ea typeface="+mn-ea"/>
        <a:cs typeface="+mn-cs"/>
      </a:defRPr>
    </a:lvl3pPr>
    <a:lvl4pPr marL="6845648" algn="l" defTabSz="2281881" rtl="0" eaLnBrk="1" latinLnBrk="0" hangingPunct="1">
      <a:defRPr sz="8982" kern="1200">
        <a:solidFill>
          <a:schemeClr val="tx1"/>
        </a:solidFill>
        <a:latin typeface="+mn-lt"/>
        <a:ea typeface="+mn-ea"/>
        <a:cs typeface="+mn-cs"/>
      </a:defRPr>
    </a:lvl4pPr>
    <a:lvl5pPr marL="9127537" algn="l" defTabSz="2281881" rtl="0" eaLnBrk="1" latinLnBrk="0" hangingPunct="1">
      <a:defRPr sz="8982" kern="1200">
        <a:solidFill>
          <a:schemeClr val="tx1"/>
        </a:solidFill>
        <a:latin typeface="+mn-lt"/>
        <a:ea typeface="+mn-ea"/>
        <a:cs typeface="+mn-cs"/>
      </a:defRPr>
    </a:lvl5pPr>
    <a:lvl6pPr marL="11409417" algn="l" defTabSz="2281881" rtl="0" eaLnBrk="1" latinLnBrk="0" hangingPunct="1">
      <a:defRPr sz="8982" kern="1200">
        <a:solidFill>
          <a:schemeClr val="tx1"/>
        </a:solidFill>
        <a:latin typeface="+mn-lt"/>
        <a:ea typeface="+mn-ea"/>
        <a:cs typeface="+mn-cs"/>
      </a:defRPr>
    </a:lvl6pPr>
    <a:lvl7pPr marL="13691301" algn="l" defTabSz="2281881" rtl="0" eaLnBrk="1" latinLnBrk="0" hangingPunct="1">
      <a:defRPr sz="8982" kern="1200">
        <a:solidFill>
          <a:schemeClr val="tx1"/>
        </a:solidFill>
        <a:latin typeface="+mn-lt"/>
        <a:ea typeface="+mn-ea"/>
        <a:cs typeface="+mn-cs"/>
      </a:defRPr>
    </a:lvl7pPr>
    <a:lvl8pPr marL="15973185" algn="l" defTabSz="2281881" rtl="0" eaLnBrk="1" latinLnBrk="0" hangingPunct="1">
      <a:defRPr sz="8982" kern="1200">
        <a:solidFill>
          <a:schemeClr val="tx1"/>
        </a:solidFill>
        <a:latin typeface="+mn-lt"/>
        <a:ea typeface="+mn-ea"/>
        <a:cs typeface="+mn-cs"/>
      </a:defRPr>
    </a:lvl8pPr>
    <a:lvl9pPr marL="18255067" algn="l" defTabSz="2281881" rtl="0" eaLnBrk="1" latinLnBrk="0" hangingPunct="1">
      <a:defRPr sz="898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071" userDrawn="1">
          <p15:clr>
            <a:srgbClr val="A4A3A4"/>
          </p15:clr>
        </p15:guide>
        <p15:guide id="2" pos="16127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FB99F40-7037-2828-DB22-788BE233C188}" name="Nance Devlin" initials="ND" userId="462ee49d582f90fd" providerId="Windows Live"/>
  <p188:author id="{61807451-931F-D3BF-A046-B563E11C0E80}" name="Ling Jie / Jeremy" initials="LJ/J" userId="S::sphclj@nus.edu.sg::bce00b8e-6127-4cda-83a8-3a2d9e12262e" providerId="AD"/>
  <p188:author id="{122E9A63-48FF-F63A-505C-F6C6DC322649}" name="Cheng Ling Jie" initials="CLJ" userId="Cheng Ling Jie" providerId="None"/>
  <p188:author id="{BFC5CECD-4F98-DD2B-EBEA-98D678B0F5E4}" name="tianxin pan" initials="tp" userId="052cd6ed3c5a53dc" providerId="Windows Live"/>
  <p188:author id="{A199D9ED-4E2A-E6DA-A810-332A52D45D7B}" name="Brendan Mulhern" initials="BM" userId="S::Brendan.Mulhern@uts.edu.au::4cc2c911-c1e7-4abd-8bb1-1fdd6436d6e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eimeier, Simone" initials="KS" lastIdx="7" clrIdx="0">
    <p:extLst>
      <p:ext uri="{19B8F6BF-5375-455C-9EA6-DF929625EA0E}">
        <p15:presenceInfo xmlns:p15="http://schemas.microsoft.com/office/powerpoint/2012/main" userId="S-1-5-21-283016044-3387516373-1648638545-30169" providerId="AD"/>
      </p:ext>
    </p:extLst>
  </p:cmAuthor>
  <p:cmAuthor id="2" name="Ling Jie / Jeremy" initials="LJ/J" lastIdx="10" clrIdx="1">
    <p:extLst>
      <p:ext uri="{19B8F6BF-5375-455C-9EA6-DF929625EA0E}">
        <p15:presenceInfo xmlns:p15="http://schemas.microsoft.com/office/powerpoint/2012/main" userId="S::sphclj@nus.edu.sg::bce00b8e-6127-4cda-83a8-3a2d9e12262e" providerId="AD"/>
      </p:ext>
    </p:extLst>
  </p:cmAuthor>
  <p:cmAuthor id="3" name="Michael Herdman" initials="MH" lastIdx="7" clrIdx="2">
    <p:extLst>
      <p:ext uri="{19B8F6BF-5375-455C-9EA6-DF929625EA0E}">
        <p15:presenceInfo xmlns:p15="http://schemas.microsoft.com/office/powerpoint/2012/main" userId="bbf0bae7e5f6ac1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66B1"/>
    <a:srgbClr val="FFFFFF"/>
    <a:srgbClr val="EF7C02"/>
    <a:srgbClr val="7A6C8B"/>
    <a:srgbClr val="3F8ADD"/>
    <a:srgbClr val="B4D2F2"/>
    <a:srgbClr val="FEB96E"/>
    <a:srgbClr val="A3C7EF"/>
    <a:srgbClr val="CCCCCC"/>
    <a:srgbClr val="5A3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392" autoAdjust="0"/>
    <p:restoredTop sz="94624" autoAdjust="0"/>
  </p:normalViewPr>
  <p:slideViewPr>
    <p:cSldViewPr snapToObjects="1">
      <p:cViewPr varScale="1">
        <p:scale>
          <a:sx n="24" d="100"/>
          <a:sy n="24" d="100"/>
        </p:scale>
        <p:origin x="1458" y="18"/>
      </p:cViewPr>
      <p:guideLst>
        <p:guide orient="horz" pos="9071"/>
        <p:guide pos="16127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D55ADF-2FAE-B64E-B4E2-F04686D2D4EE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037AD2-DFEE-9F4C-8BBC-4200231E1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751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10651" rtl="0" eaLnBrk="1" latinLnBrk="0" hangingPunct="1">
      <a:defRPr sz="1078" kern="1200">
        <a:solidFill>
          <a:schemeClr val="tx1"/>
        </a:solidFill>
        <a:latin typeface="+mn-lt"/>
        <a:ea typeface="+mn-ea"/>
        <a:cs typeface="+mn-cs"/>
      </a:defRPr>
    </a:lvl1pPr>
    <a:lvl2pPr marL="410651" algn="l" defTabSz="410651" rtl="0" eaLnBrk="1" latinLnBrk="0" hangingPunct="1">
      <a:defRPr sz="1078" kern="1200">
        <a:solidFill>
          <a:schemeClr val="tx1"/>
        </a:solidFill>
        <a:latin typeface="+mn-lt"/>
        <a:ea typeface="+mn-ea"/>
        <a:cs typeface="+mn-cs"/>
      </a:defRPr>
    </a:lvl2pPr>
    <a:lvl3pPr marL="821302" algn="l" defTabSz="410651" rtl="0" eaLnBrk="1" latinLnBrk="0" hangingPunct="1">
      <a:defRPr sz="1078" kern="1200">
        <a:solidFill>
          <a:schemeClr val="tx1"/>
        </a:solidFill>
        <a:latin typeface="+mn-lt"/>
        <a:ea typeface="+mn-ea"/>
        <a:cs typeface="+mn-cs"/>
      </a:defRPr>
    </a:lvl3pPr>
    <a:lvl4pPr marL="1231950" algn="l" defTabSz="410651" rtl="0" eaLnBrk="1" latinLnBrk="0" hangingPunct="1">
      <a:defRPr sz="1078" kern="1200">
        <a:solidFill>
          <a:schemeClr val="tx1"/>
        </a:solidFill>
        <a:latin typeface="+mn-lt"/>
        <a:ea typeface="+mn-ea"/>
        <a:cs typeface="+mn-cs"/>
      </a:defRPr>
    </a:lvl4pPr>
    <a:lvl5pPr marL="1642600" algn="l" defTabSz="410651" rtl="0" eaLnBrk="1" latinLnBrk="0" hangingPunct="1">
      <a:defRPr sz="1078" kern="1200">
        <a:solidFill>
          <a:schemeClr val="tx1"/>
        </a:solidFill>
        <a:latin typeface="+mn-lt"/>
        <a:ea typeface="+mn-ea"/>
        <a:cs typeface="+mn-cs"/>
      </a:defRPr>
    </a:lvl5pPr>
    <a:lvl6pPr marL="2053251" algn="l" defTabSz="410651" rtl="0" eaLnBrk="1" latinLnBrk="0" hangingPunct="1">
      <a:defRPr sz="1078" kern="1200">
        <a:solidFill>
          <a:schemeClr val="tx1"/>
        </a:solidFill>
        <a:latin typeface="+mn-lt"/>
        <a:ea typeface="+mn-ea"/>
        <a:cs typeface="+mn-cs"/>
      </a:defRPr>
    </a:lvl6pPr>
    <a:lvl7pPr marL="2463902" algn="l" defTabSz="410651" rtl="0" eaLnBrk="1" latinLnBrk="0" hangingPunct="1">
      <a:defRPr sz="1078" kern="1200">
        <a:solidFill>
          <a:schemeClr val="tx1"/>
        </a:solidFill>
        <a:latin typeface="+mn-lt"/>
        <a:ea typeface="+mn-ea"/>
        <a:cs typeface="+mn-cs"/>
      </a:defRPr>
    </a:lvl7pPr>
    <a:lvl8pPr marL="2874552" algn="l" defTabSz="410651" rtl="0" eaLnBrk="1" latinLnBrk="0" hangingPunct="1">
      <a:defRPr sz="1078" kern="1200">
        <a:solidFill>
          <a:schemeClr val="tx1"/>
        </a:solidFill>
        <a:latin typeface="+mn-lt"/>
        <a:ea typeface="+mn-ea"/>
        <a:cs typeface="+mn-cs"/>
      </a:defRPr>
    </a:lvl8pPr>
    <a:lvl9pPr marL="3285203" algn="l" defTabSz="410651" rtl="0" eaLnBrk="1" latinLnBrk="0" hangingPunct="1">
      <a:defRPr sz="107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106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37AD2-DFEE-9F4C-8BBC-4200231E16B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964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004" y="8946803"/>
            <a:ext cx="43520043" cy="61734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009" y="16320242"/>
            <a:ext cx="35840034" cy="736010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07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015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5234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0313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539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046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554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0626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F68E-A82E-724F-9348-B3EDD78E4171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285C-BFDA-C249-A9CF-73743D2EE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157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F68E-A82E-724F-9348-B3EDD78E4171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285C-BFDA-C249-A9CF-73743D2EE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907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120038" y="1153354"/>
            <a:ext cx="11520011" cy="2457369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0003" y="1153354"/>
            <a:ext cx="33706700" cy="245736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F68E-A82E-724F-9348-B3EDD78E4171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285C-BFDA-C249-A9CF-73743D2EE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644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F68E-A82E-724F-9348-B3EDD78E4171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285C-BFDA-C249-A9CF-73743D2EE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195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451" y="18506944"/>
            <a:ext cx="43520043" cy="5720084"/>
          </a:xfrm>
        </p:spPr>
        <p:txBody>
          <a:bodyPr anchor="t"/>
          <a:lstStyle>
            <a:lvl1pPr algn="l">
              <a:defRPr sz="13174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451" y="12206852"/>
            <a:ext cx="43520043" cy="6300090"/>
          </a:xfrm>
        </p:spPr>
        <p:txBody>
          <a:bodyPr anchor="b"/>
          <a:lstStyle>
            <a:lvl1pPr marL="0" indent="0">
              <a:buNone/>
              <a:defRPr sz="6587">
                <a:solidFill>
                  <a:schemeClr val="tx1">
                    <a:tint val="75000"/>
                  </a:schemeClr>
                </a:solidFill>
              </a:defRPr>
            </a:lvl1pPr>
            <a:lvl2pPr marL="1507830" indent="0">
              <a:buNone/>
              <a:defRPr sz="5934">
                <a:solidFill>
                  <a:schemeClr val="tx1">
                    <a:tint val="75000"/>
                  </a:schemeClr>
                </a:solidFill>
              </a:defRPr>
            </a:lvl2pPr>
            <a:lvl3pPr marL="3015658" indent="0">
              <a:buNone/>
              <a:defRPr sz="5281">
                <a:solidFill>
                  <a:schemeClr val="tx1">
                    <a:tint val="75000"/>
                  </a:schemeClr>
                </a:solidFill>
              </a:defRPr>
            </a:lvl3pPr>
            <a:lvl4pPr marL="4523489" indent="0">
              <a:buNone/>
              <a:defRPr sz="4628">
                <a:solidFill>
                  <a:schemeClr val="tx1">
                    <a:tint val="75000"/>
                  </a:schemeClr>
                </a:solidFill>
              </a:defRPr>
            </a:lvl4pPr>
            <a:lvl5pPr marL="6031319" indent="0">
              <a:buNone/>
              <a:defRPr sz="4628">
                <a:solidFill>
                  <a:schemeClr val="tx1">
                    <a:tint val="75000"/>
                  </a:schemeClr>
                </a:solidFill>
              </a:defRPr>
            </a:lvl5pPr>
            <a:lvl6pPr marL="7539148" indent="0">
              <a:buNone/>
              <a:defRPr sz="4628">
                <a:solidFill>
                  <a:schemeClr val="tx1">
                    <a:tint val="75000"/>
                  </a:schemeClr>
                </a:solidFill>
              </a:defRPr>
            </a:lvl6pPr>
            <a:lvl7pPr marL="9046978" indent="0">
              <a:buNone/>
              <a:defRPr sz="4628">
                <a:solidFill>
                  <a:schemeClr val="tx1">
                    <a:tint val="75000"/>
                  </a:schemeClr>
                </a:solidFill>
              </a:defRPr>
            </a:lvl7pPr>
            <a:lvl8pPr marL="10554807" indent="0">
              <a:buNone/>
              <a:defRPr sz="4628">
                <a:solidFill>
                  <a:schemeClr val="tx1">
                    <a:tint val="75000"/>
                  </a:schemeClr>
                </a:solidFill>
              </a:defRPr>
            </a:lvl8pPr>
            <a:lvl9pPr marL="12062637" indent="0">
              <a:buNone/>
              <a:defRPr sz="462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F68E-A82E-724F-9348-B3EDD78E4171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285C-BFDA-C249-A9CF-73743D2EE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71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60005" y="6720102"/>
            <a:ext cx="22613354" cy="19006949"/>
          </a:xfrm>
        </p:spPr>
        <p:txBody>
          <a:bodyPr/>
          <a:lstStyle>
            <a:lvl1pPr>
              <a:defRPr sz="9257"/>
            </a:lvl1pPr>
            <a:lvl2pPr>
              <a:defRPr sz="7893"/>
            </a:lvl2pPr>
            <a:lvl3pPr>
              <a:defRPr sz="6587"/>
            </a:lvl3pPr>
            <a:lvl4pPr>
              <a:defRPr sz="5934"/>
            </a:lvl4pPr>
            <a:lvl5pPr>
              <a:defRPr sz="5934"/>
            </a:lvl5pPr>
            <a:lvl6pPr>
              <a:defRPr sz="5934"/>
            </a:lvl6pPr>
            <a:lvl7pPr>
              <a:defRPr sz="5934"/>
            </a:lvl7pPr>
            <a:lvl8pPr>
              <a:defRPr sz="5934"/>
            </a:lvl8pPr>
            <a:lvl9pPr>
              <a:defRPr sz="593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26693" y="6720102"/>
            <a:ext cx="22613354" cy="19006949"/>
          </a:xfrm>
        </p:spPr>
        <p:txBody>
          <a:bodyPr/>
          <a:lstStyle>
            <a:lvl1pPr>
              <a:defRPr sz="9257"/>
            </a:lvl1pPr>
            <a:lvl2pPr>
              <a:defRPr sz="7893"/>
            </a:lvl2pPr>
            <a:lvl3pPr>
              <a:defRPr sz="6587"/>
            </a:lvl3pPr>
            <a:lvl4pPr>
              <a:defRPr sz="5934"/>
            </a:lvl4pPr>
            <a:lvl5pPr>
              <a:defRPr sz="5934"/>
            </a:lvl5pPr>
            <a:lvl6pPr>
              <a:defRPr sz="5934"/>
            </a:lvl6pPr>
            <a:lvl7pPr>
              <a:defRPr sz="5934"/>
            </a:lvl7pPr>
            <a:lvl8pPr>
              <a:defRPr sz="5934"/>
            </a:lvl8pPr>
            <a:lvl9pPr>
              <a:defRPr sz="593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F68E-A82E-724F-9348-B3EDD78E4171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285C-BFDA-C249-A9CF-73743D2EE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375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003" y="6446766"/>
            <a:ext cx="22622247" cy="2686704"/>
          </a:xfrm>
        </p:spPr>
        <p:txBody>
          <a:bodyPr anchor="b"/>
          <a:lstStyle>
            <a:lvl1pPr marL="0" indent="0">
              <a:buNone/>
              <a:defRPr sz="7893" b="1"/>
            </a:lvl1pPr>
            <a:lvl2pPr marL="1507830" indent="0">
              <a:buNone/>
              <a:defRPr sz="6587" b="1"/>
            </a:lvl2pPr>
            <a:lvl3pPr marL="3015658" indent="0">
              <a:buNone/>
              <a:defRPr sz="5934" b="1"/>
            </a:lvl3pPr>
            <a:lvl4pPr marL="4523489" indent="0">
              <a:buNone/>
              <a:defRPr sz="5281" b="1"/>
            </a:lvl4pPr>
            <a:lvl5pPr marL="6031319" indent="0">
              <a:buNone/>
              <a:defRPr sz="5281" b="1"/>
            </a:lvl5pPr>
            <a:lvl6pPr marL="7539148" indent="0">
              <a:buNone/>
              <a:defRPr sz="5281" b="1"/>
            </a:lvl6pPr>
            <a:lvl7pPr marL="9046978" indent="0">
              <a:buNone/>
              <a:defRPr sz="5281" b="1"/>
            </a:lvl7pPr>
            <a:lvl8pPr marL="10554807" indent="0">
              <a:buNone/>
              <a:defRPr sz="5281" b="1"/>
            </a:lvl8pPr>
            <a:lvl9pPr marL="12062637" indent="0">
              <a:buNone/>
              <a:defRPr sz="528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003" y="9133469"/>
            <a:ext cx="22622247" cy="16593581"/>
          </a:xfrm>
        </p:spPr>
        <p:txBody>
          <a:bodyPr/>
          <a:lstStyle>
            <a:lvl1pPr>
              <a:defRPr sz="7893"/>
            </a:lvl1pPr>
            <a:lvl2pPr>
              <a:defRPr sz="6587"/>
            </a:lvl2pPr>
            <a:lvl3pPr>
              <a:defRPr sz="5934"/>
            </a:lvl3pPr>
            <a:lvl4pPr>
              <a:defRPr sz="5281"/>
            </a:lvl4pPr>
            <a:lvl5pPr>
              <a:defRPr sz="5281"/>
            </a:lvl5pPr>
            <a:lvl6pPr>
              <a:defRPr sz="5281"/>
            </a:lvl6pPr>
            <a:lvl7pPr>
              <a:defRPr sz="5281"/>
            </a:lvl7pPr>
            <a:lvl8pPr>
              <a:defRPr sz="5281"/>
            </a:lvl8pPr>
            <a:lvl9pPr>
              <a:defRPr sz="528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08919" y="6446766"/>
            <a:ext cx="22631132" cy="2686704"/>
          </a:xfrm>
        </p:spPr>
        <p:txBody>
          <a:bodyPr anchor="b"/>
          <a:lstStyle>
            <a:lvl1pPr marL="0" indent="0">
              <a:buNone/>
              <a:defRPr sz="7893" b="1"/>
            </a:lvl1pPr>
            <a:lvl2pPr marL="1507830" indent="0">
              <a:buNone/>
              <a:defRPr sz="6587" b="1"/>
            </a:lvl2pPr>
            <a:lvl3pPr marL="3015658" indent="0">
              <a:buNone/>
              <a:defRPr sz="5934" b="1"/>
            </a:lvl3pPr>
            <a:lvl4pPr marL="4523489" indent="0">
              <a:buNone/>
              <a:defRPr sz="5281" b="1"/>
            </a:lvl4pPr>
            <a:lvl5pPr marL="6031319" indent="0">
              <a:buNone/>
              <a:defRPr sz="5281" b="1"/>
            </a:lvl5pPr>
            <a:lvl6pPr marL="7539148" indent="0">
              <a:buNone/>
              <a:defRPr sz="5281" b="1"/>
            </a:lvl6pPr>
            <a:lvl7pPr marL="9046978" indent="0">
              <a:buNone/>
              <a:defRPr sz="5281" b="1"/>
            </a:lvl7pPr>
            <a:lvl8pPr marL="10554807" indent="0">
              <a:buNone/>
              <a:defRPr sz="5281" b="1"/>
            </a:lvl8pPr>
            <a:lvl9pPr marL="12062637" indent="0">
              <a:buNone/>
              <a:defRPr sz="528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08919" y="9133469"/>
            <a:ext cx="22631132" cy="16593581"/>
          </a:xfrm>
        </p:spPr>
        <p:txBody>
          <a:bodyPr/>
          <a:lstStyle>
            <a:lvl1pPr>
              <a:defRPr sz="7893"/>
            </a:lvl1pPr>
            <a:lvl2pPr>
              <a:defRPr sz="6587"/>
            </a:lvl2pPr>
            <a:lvl3pPr>
              <a:defRPr sz="5934"/>
            </a:lvl3pPr>
            <a:lvl4pPr>
              <a:defRPr sz="5281"/>
            </a:lvl4pPr>
            <a:lvl5pPr>
              <a:defRPr sz="5281"/>
            </a:lvl5pPr>
            <a:lvl6pPr>
              <a:defRPr sz="5281"/>
            </a:lvl6pPr>
            <a:lvl7pPr>
              <a:defRPr sz="5281"/>
            </a:lvl7pPr>
            <a:lvl8pPr>
              <a:defRPr sz="5281"/>
            </a:lvl8pPr>
            <a:lvl9pPr>
              <a:defRPr sz="528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F68E-A82E-724F-9348-B3EDD78E4171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285C-BFDA-C249-A9CF-73743D2EE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472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F68E-A82E-724F-9348-B3EDD78E4171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285C-BFDA-C249-A9CF-73743D2EE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7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F68E-A82E-724F-9348-B3EDD78E4171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285C-BFDA-C249-A9CF-73743D2EE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08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007" y="1146686"/>
            <a:ext cx="16844463" cy="4880071"/>
          </a:xfrm>
        </p:spPr>
        <p:txBody>
          <a:bodyPr anchor="b"/>
          <a:lstStyle>
            <a:lvl1pPr algn="l">
              <a:defRPr sz="658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7802" y="1146688"/>
            <a:ext cx="28622250" cy="24580364"/>
          </a:xfrm>
        </p:spPr>
        <p:txBody>
          <a:bodyPr/>
          <a:lstStyle>
            <a:lvl1pPr>
              <a:defRPr sz="10562"/>
            </a:lvl1pPr>
            <a:lvl2pPr>
              <a:defRPr sz="9257"/>
            </a:lvl2pPr>
            <a:lvl3pPr>
              <a:defRPr sz="7893"/>
            </a:lvl3pPr>
            <a:lvl4pPr>
              <a:defRPr sz="6587"/>
            </a:lvl4pPr>
            <a:lvl5pPr>
              <a:defRPr sz="6587"/>
            </a:lvl5pPr>
            <a:lvl6pPr>
              <a:defRPr sz="6587"/>
            </a:lvl6pPr>
            <a:lvl7pPr>
              <a:defRPr sz="6587"/>
            </a:lvl7pPr>
            <a:lvl8pPr>
              <a:defRPr sz="6587"/>
            </a:lvl8pPr>
            <a:lvl9pPr>
              <a:defRPr sz="658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007" y="6026762"/>
            <a:ext cx="16844463" cy="19700293"/>
          </a:xfrm>
        </p:spPr>
        <p:txBody>
          <a:bodyPr/>
          <a:lstStyle>
            <a:lvl1pPr marL="0" indent="0">
              <a:buNone/>
              <a:defRPr sz="4628"/>
            </a:lvl1pPr>
            <a:lvl2pPr marL="1507830" indent="0">
              <a:buNone/>
              <a:defRPr sz="3975"/>
            </a:lvl2pPr>
            <a:lvl3pPr marL="3015658" indent="0">
              <a:buNone/>
              <a:defRPr sz="3322"/>
            </a:lvl3pPr>
            <a:lvl4pPr marL="4523489" indent="0">
              <a:buNone/>
              <a:defRPr sz="2968"/>
            </a:lvl4pPr>
            <a:lvl5pPr marL="6031319" indent="0">
              <a:buNone/>
              <a:defRPr sz="2968"/>
            </a:lvl5pPr>
            <a:lvl6pPr marL="7539148" indent="0">
              <a:buNone/>
              <a:defRPr sz="2968"/>
            </a:lvl6pPr>
            <a:lvl7pPr marL="9046978" indent="0">
              <a:buNone/>
              <a:defRPr sz="2968"/>
            </a:lvl7pPr>
            <a:lvl8pPr marL="10554807" indent="0">
              <a:buNone/>
              <a:defRPr sz="2968"/>
            </a:lvl8pPr>
            <a:lvl9pPr marL="12062637" indent="0">
              <a:buNone/>
              <a:defRPr sz="296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F68E-A82E-724F-9348-B3EDD78E4171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285C-BFDA-C249-A9CF-73743D2EE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997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5570" y="20160297"/>
            <a:ext cx="30720030" cy="2380038"/>
          </a:xfrm>
        </p:spPr>
        <p:txBody>
          <a:bodyPr anchor="b"/>
          <a:lstStyle>
            <a:lvl1pPr algn="l">
              <a:defRPr sz="658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5570" y="2573376"/>
            <a:ext cx="30720030" cy="17280255"/>
          </a:xfrm>
        </p:spPr>
        <p:txBody>
          <a:bodyPr/>
          <a:lstStyle>
            <a:lvl1pPr marL="0" indent="0">
              <a:buNone/>
              <a:defRPr sz="10562"/>
            </a:lvl1pPr>
            <a:lvl2pPr marL="1507830" indent="0">
              <a:buNone/>
              <a:defRPr sz="9257"/>
            </a:lvl2pPr>
            <a:lvl3pPr marL="3015658" indent="0">
              <a:buNone/>
              <a:defRPr sz="7893"/>
            </a:lvl3pPr>
            <a:lvl4pPr marL="4523489" indent="0">
              <a:buNone/>
              <a:defRPr sz="6587"/>
            </a:lvl4pPr>
            <a:lvl5pPr marL="6031319" indent="0">
              <a:buNone/>
              <a:defRPr sz="6587"/>
            </a:lvl5pPr>
            <a:lvl6pPr marL="7539148" indent="0">
              <a:buNone/>
              <a:defRPr sz="6587"/>
            </a:lvl6pPr>
            <a:lvl7pPr marL="9046978" indent="0">
              <a:buNone/>
              <a:defRPr sz="6587"/>
            </a:lvl7pPr>
            <a:lvl8pPr marL="10554807" indent="0">
              <a:buNone/>
              <a:defRPr sz="6587"/>
            </a:lvl8pPr>
            <a:lvl9pPr marL="12062637" indent="0">
              <a:buNone/>
              <a:defRPr sz="658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5570" y="22540337"/>
            <a:ext cx="30720030" cy="3380047"/>
          </a:xfrm>
        </p:spPr>
        <p:txBody>
          <a:bodyPr/>
          <a:lstStyle>
            <a:lvl1pPr marL="0" indent="0">
              <a:buNone/>
              <a:defRPr sz="4628"/>
            </a:lvl1pPr>
            <a:lvl2pPr marL="1507830" indent="0">
              <a:buNone/>
              <a:defRPr sz="3975"/>
            </a:lvl2pPr>
            <a:lvl3pPr marL="3015658" indent="0">
              <a:buNone/>
              <a:defRPr sz="3322"/>
            </a:lvl3pPr>
            <a:lvl4pPr marL="4523489" indent="0">
              <a:buNone/>
              <a:defRPr sz="2968"/>
            </a:lvl4pPr>
            <a:lvl5pPr marL="6031319" indent="0">
              <a:buNone/>
              <a:defRPr sz="2968"/>
            </a:lvl5pPr>
            <a:lvl6pPr marL="7539148" indent="0">
              <a:buNone/>
              <a:defRPr sz="2968"/>
            </a:lvl6pPr>
            <a:lvl7pPr marL="9046978" indent="0">
              <a:buNone/>
              <a:defRPr sz="2968"/>
            </a:lvl7pPr>
            <a:lvl8pPr marL="10554807" indent="0">
              <a:buNone/>
              <a:defRPr sz="2968"/>
            </a:lvl8pPr>
            <a:lvl9pPr marL="12062637" indent="0">
              <a:buNone/>
              <a:defRPr sz="296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F68E-A82E-724F-9348-B3EDD78E4171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285C-BFDA-C249-A9CF-73743D2EE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933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60003" y="1153351"/>
            <a:ext cx="46080046" cy="4800072"/>
          </a:xfrm>
          <a:prstGeom prst="rect">
            <a:avLst/>
          </a:prstGeom>
        </p:spPr>
        <p:txBody>
          <a:bodyPr vert="horz" lIns="508196" tIns="254098" rIns="508196" bIns="25409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003" y="6720102"/>
            <a:ext cx="46080046" cy="19006949"/>
          </a:xfrm>
          <a:prstGeom prst="rect">
            <a:avLst/>
          </a:prstGeom>
        </p:spPr>
        <p:txBody>
          <a:bodyPr vert="horz" lIns="508196" tIns="254098" rIns="508196" bIns="25409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60003" y="26693729"/>
            <a:ext cx="11946678" cy="1533356"/>
          </a:xfrm>
          <a:prstGeom prst="rect">
            <a:avLst/>
          </a:prstGeom>
        </p:spPr>
        <p:txBody>
          <a:bodyPr vert="horz" lIns="508196" tIns="254098" rIns="508196" bIns="254098" rtlCol="0" anchor="ctr"/>
          <a:lstStyle>
            <a:lvl1pPr algn="l">
              <a:defRPr sz="3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3F68E-A82E-724F-9348-B3EDD78E4171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93351" y="26693729"/>
            <a:ext cx="16213349" cy="1533356"/>
          </a:xfrm>
          <a:prstGeom prst="rect">
            <a:avLst/>
          </a:prstGeom>
        </p:spPr>
        <p:txBody>
          <a:bodyPr vert="horz" lIns="508196" tIns="254098" rIns="508196" bIns="254098" rtlCol="0" anchor="ctr"/>
          <a:lstStyle>
            <a:lvl1pPr algn="ctr">
              <a:defRPr sz="3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693370" y="26693729"/>
            <a:ext cx="11946678" cy="1533356"/>
          </a:xfrm>
          <a:prstGeom prst="rect">
            <a:avLst/>
          </a:prstGeom>
        </p:spPr>
        <p:txBody>
          <a:bodyPr vert="horz" lIns="508196" tIns="254098" rIns="508196" bIns="254098" rtlCol="0" anchor="ctr"/>
          <a:lstStyle>
            <a:lvl1pPr algn="r">
              <a:defRPr sz="3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8285C-BFDA-C249-A9CF-73743D2EE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213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1507830" rtl="0" eaLnBrk="1" latinLnBrk="0" hangingPunct="1">
        <a:spcBef>
          <a:spcPct val="0"/>
        </a:spcBef>
        <a:buNone/>
        <a:defRPr sz="145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30873" indent="-1130873" algn="l" defTabSz="1507830" rtl="0" eaLnBrk="1" latinLnBrk="0" hangingPunct="1">
        <a:spcBef>
          <a:spcPct val="20000"/>
        </a:spcBef>
        <a:buFont typeface="Arial"/>
        <a:buChar char="•"/>
        <a:defRPr sz="10562" kern="1200">
          <a:solidFill>
            <a:schemeClr val="tx1"/>
          </a:solidFill>
          <a:latin typeface="+mn-lt"/>
          <a:ea typeface="+mn-ea"/>
          <a:cs typeface="+mn-cs"/>
        </a:defRPr>
      </a:lvl1pPr>
      <a:lvl2pPr marL="2450223" indent="-942393" algn="l" defTabSz="1507830" rtl="0" eaLnBrk="1" latinLnBrk="0" hangingPunct="1">
        <a:spcBef>
          <a:spcPct val="20000"/>
        </a:spcBef>
        <a:buFont typeface="Arial"/>
        <a:buChar char="–"/>
        <a:defRPr sz="9257" kern="1200">
          <a:solidFill>
            <a:schemeClr val="tx1"/>
          </a:solidFill>
          <a:latin typeface="+mn-lt"/>
          <a:ea typeface="+mn-ea"/>
          <a:cs typeface="+mn-cs"/>
        </a:defRPr>
      </a:lvl2pPr>
      <a:lvl3pPr marL="3769574" indent="-753916" algn="l" defTabSz="1507830" rtl="0" eaLnBrk="1" latinLnBrk="0" hangingPunct="1">
        <a:spcBef>
          <a:spcPct val="20000"/>
        </a:spcBef>
        <a:buFont typeface="Arial"/>
        <a:buChar char="•"/>
        <a:defRPr sz="7893" kern="1200">
          <a:solidFill>
            <a:schemeClr val="tx1"/>
          </a:solidFill>
          <a:latin typeface="+mn-lt"/>
          <a:ea typeface="+mn-ea"/>
          <a:cs typeface="+mn-cs"/>
        </a:defRPr>
      </a:lvl3pPr>
      <a:lvl4pPr marL="5277404" indent="-753916" algn="l" defTabSz="1507830" rtl="0" eaLnBrk="1" latinLnBrk="0" hangingPunct="1">
        <a:spcBef>
          <a:spcPct val="20000"/>
        </a:spcBef>
        <a:buFont typeface="Arial"/>
        <a:buChar char="–"/>
        <a:defRPr sz="6587" kern="1200">
          <a:solidFill>
            <a:schemeClr val="tx1"/>
          </a:solidFill>
          <a:latin typeface="+mn-lt"/>
          <a:ea typeface="+mn-ea"/>
          <a:cs typeface="+mn-cs"/>
        </a:defRPr>
      </a:lvl4pPr>
      <a:lvl5pPr marL="6785234" indent="-753916" algn="l" defTabSz="1507830" rtl="0" eaLnBrk="1" latinLnBrk="0" hangingPunct="1">
        <a:spcBef>
          <a:spcPct val="20000"/>
        </a:spcBef>
        <a:buFont typeface="Arial"/>
        <a:buChar char="»"/>
        <a:defRPr sz="6587" kern="1200">
          <a:solidFill>
            <a:schemeClr val="tx1"/>
          </a:solidFill>
          <a:latin typeface="+mn-lt"/>
          <a:ea typeface="+mn-ea"/>
          <a:cs typeface="+mn-cs"/>
        </a:defRPr>
      </a:lvl5pPr>
      <a:lvl6pPr marL="8293063" indent="-753916" algn="l" defTabSz="1507830" rtl="0" eaLnBrk="1" latinLnBrk="0" hangingPunct="1">
        <a:spcBef>
          <a:spcPct val="20000"/>
        </a:spcBef>
        <a:buFont typeface="Arial"/>
        <a:buChar char="•"/>
        <a:defRPr sz="6587" kern="1200">
          <a:solidFill>
            <a:schemeClr val="tx1"/>
          </a:solidFill>
          <a:latin typeface="+mn-lt"/>
          <a:ea typeface="+mn-ea"/>
          <a:cs typeface="+mn-cs"/>
        </a:defRPr>
      </a:lvl6pPr>
      <a:lvl7pPr marL="9800891" indent="-753916" algn="l" defTabSz="1507830" rtl="0" eaLnBrk="1" latinLnBrk="0" hangingPunct="1">
        <a:spcBef>
          <a:spcPct val="20000"/>
        </a:spcBef>
        <a:buFont typeface="Arial"/>
        <a:buChar char="•"/>
        <a:defRPr sz="6587" kern="1200">
          <a:solidFill>
            <a:schemeClr val="tx1"/>
          </a:solidFill>
          <a:latin typeface="+mn-lt"/>
          <a:ea typeface="+mn-ea"/>
          <a:cs typeface="+mn-cs"/>
        </a:defRPr>
      </a:lvl7pPr>
      <a:lvl8pPr marL="11308723" indent="-753916" algn="l" defTabSz="1507830" rtl="0" eaLnBrk="1" latinLnBrk="0" hangingPunct="1">
        <a:spcBef>
          <a:spcPct val="20000"/>
        </a:spcBef>
        <a:buFont typeface="Arial"/>
        <a:buChar char="•"/>
        <a:defRPr sz="6587" kern="1200">
          <a:solidFill>
            <a:schemeClr val="tx1"/>
          </a:solidFill>
          <a:latin typeface="+mn-lt"/>
          <a:ea typeface="+mn-ea"/>
          <a:cs typeface="+mn-cs"/>
        </a:defRPr>
      </a:lvl8pPr>
      <a:lvl9pPr marL="12816553" indent="-753916" algn="l" defTabSz="1507830" rtl="0" eaLnBrk="1" latinLnBrk="0" hangingPunct="1">
        <a:spcBef>
          <a:spcPct val="20000"/>
        </a:spcBef>
        <a:buFont typeface="Arial"/>
        <a:buChar char="•"/>
        <a:defRPr sz="658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07830" rtl="0" eaLnBrk="1" latinLnBrk="0" hangingPunct="1">
        <a:defRPr sz="5934" kern="1200">
          <a:solidFill>
            <a:schemeClr val="tx1"/>
          </a:solidFill>
          <a:latin typeface="+mn-lt"/>
          <a:ea typeface="+mn-ea"/>
          <a:cs typeface="+mn-cs"/>
        </a:defRPr>
      </a:lvl1pPr>
      <a:lvl2pPr marL="1507830" algn="l" defTabSz="1507830" rtl="0" eaLnBrk="1" latinLnBrk="0" hangingPunct="1">
        <a:defRPr sz="5934" kern="1200">
          <a:solidFill>
            <a:schemeClr val="tx1"/>
          </a:solidFill>
          <a:latin typeface="+mn-lt"/>
          <a:ea typeface="+mn-ea"/>
          <a:cs typeface="+mn-cs"/>
        </a:defRPr>
      </a:lvl2pPr>
      <a:lvl3pPr marL="3015658" algn="l" defTabSz="1507830" rtl="0" eaLnBrk="1" latinLnBrk="0" hangingPunct="1">
        <a:defRPr sz="5934" kern="1200">
          <a:solidFill>
            <a:schemeClr val="tx1"/>
          </a:solidFill>
          <a:latin typeface="+mn-lt"/>
          <a:ea typeface="+mn-ea"/>
          <a:cs typeface="+mn-cs"/>
        </a:defRPr>
      </a:lvl3pPr>
      <a:lvl4pPr marL="4523489" algn="l" defTabSz="1507830" rtl="0" eaLnBrk="1" latinLnBrk="0" hangingPunct="1">
        <a:defRPr sz="5934" kern="1200">
          <a:solidFill>
            <a:schemeClr val="tx1"/>
          </a:solidFill>
          <a:latin typeface="+mn-lt"/>
          <a:ea typeface="+mn-ea"/>
          <a:cs typeface="+mn-cs"/>
        </a:defRPr>
      </a:lvl4pPr>
      <a:lvl5pPr marL="6031319" algn="l" defTabSz="1507830" rtl="0" eaLnBrk="1" latinLnBrk="0" hangingPunct="1">
        <a:defRPr sz="5934" kern="1200">
          <a:solidFill>
            <a:schemeClr val="tx1"/>
          </a:solidFill>
          <a:latin typeface="+mn-lt"/>
          <a:ea typeface="+mn-ea"/>
          <a:cs typeface="+mn-cs"/>
        </a:defRPr>
      </a:lvl5pPr>
      <a:lvl6pPr marL="7539148" algn="l" defTabSz="1507830" rtl="0" eaLnBrk="1" latinLnBrk="0" hangingPunct="1">
        <a:defRPr sz="5934" kern="1200">
          <a:solidFill>
            <a:schemeClr val="tx1"/>
          </a:solidFill>
          <a:latin typeface="+mn-lt"/>
          <a:ea typeface="+mn-ea"/>
          <a:cs typeface="+mn-cs"/>
        </a:defRPr>
      </a:lvl6pPr>
      <a:lvl7pPr marL="9046978" algn="l" defTabSz="1507830" rtl="0" eaLnBrk="1" latinLnBrk="0" hangingPunct="1">
        <a:defRPr sz="5934" kern="1200">
          <a:solidFill>
            <a:schemeClr val="tx1"/>
          </a:solidFill>
          <a:latin typeface="+mn-lt"/>
          <a:ea typeface="+mn-ea"/>
          <a:cs typeface="+mn-cs"/>
        </a:defRPr>
      </a:lvl7pPr>
      <a:lvl8pPr marL="10554807" algn="l" defTabSz="1507830" rtl="0" eaLnBrk="1" latinLnBrk="0" hangingPunct="1">
        <a:defRPr sz="5934" kern="1200">
          <a:solidFill>
            <a:schemeClr val="tx1"/>
          </a:solidFill>
          <a:latin typeface="+mn-lt"/>
          <a:ea typeface="+mn-ea"/>
          <a:cs typeface="+mn-cs"/>
        </a:defRPr>
      </a:lvl8pPr>
      <a:lvl9pPr marL="12062637" algn="l" defTabSz="1507830" rtl="0" eaLnBrk="1" latinLnBrk="0" hangingPunct="1">
        <a:defRPr sz="59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85973" y="296368"/>
            <a:ext cx="50628104" cy="4022724"/>
          </a:xfrm>
          <a:prstGeom prst="roundRect">
            <a:avLst>
              <a:gd name="adj" fmla="val 7782"/>
            </a:avLst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447"/>
          </a:p>
        </p:txBody>
      </p:sp>
      <p:sp>
        <p:nvSpPr>
          <p:cNvPr id="9" name="Rectangle 8"/>
          <p:cNvSpPr/>
          <p:nvPr/>
        </p:nvSpPr>
        <p:spPr>
          <a:xfrm>
            <a:off x="9502357" y="343130"/>
            <a:ext cx="3138821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b="1" i="1" dirty="0">
                <a:ea typeface="DengXian" panose="02010600030101010101" pitchFamily="2" charset="-122"/>
              </a:rPr>
              <a:t>Do the Effects of Dimensional Health Problems Interact with Each Other? </a:t>
            </a:r>
          </a:p>
          <a:p>
            <a:pPr algn="ctr"/>
            <a:r>
              <a:rPr lang="en-US" sz="7200" b="1" i="1" dirty="0">
                <a:ea typeface="DengXian" panose="02010600030101010101" pitchFamily="2" charset="-122"/>
              </a:rPr>
              <a:t>An Analysis of 16 EQ-5D-5L Valuation Studies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01170" y="2533988"/>
            <a:ext cx="3869227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6600" dirty="0">
                <a:effectLst/>
                <a:latin typeface="Calibri (Body)"/>
                <a:ea typeface="DengXian" panose="02010600030101010101" pitchFamily="2" charset="-122"/>
                <a:cs typeface="Times New Roman" panose="02020603050405020304" pitchFamily="18" charset="0"/>
              </a:rPr>
              <a:t>Annushiah VASAN THAKUMAR</a:t>
            </a:r>
            <a:r>
              <a:rPr lang="en-SG" sz="6600" baseline="30000" dirty="0">
                <a:effectLst/>
                <a:latin typeface="Calibri (Body)"/>
                <a:ea typeface="DengXia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SG" sz="6600" baseline="30000" dirty="0">
                <a:latin typeface="Calibri (Body)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SG" sz="6600" dirty="0">
                <a:effectLst/>
                <a:latin typeface="Calibri (Body)"/>
                <a:ea typeface="DengXian" panose="02010600030101010101" pitchFamily="2" charset="-122"/>
                <a:cs typeface="Times New Roman" panose="02020603050405020304" pitchFamily="18" charset="0"/>
              </a:rPr>
              <a:t>&amp; Nan LUO</a:t>
            </a:r>
            <a:r>
              <a:rPr lang="en-SG" sz="6600" baseline="30000" dirty="0">
                <a:effectLst/>
                <a:latin typeface="Calibri (Body)"/>
                <a:ea typeface="DengXian" panose="02010600030101010101" pitchFamily="2" charset="-122"/>
                <a:cs typeface="Times New Roman" panose="02020603050405020304" pitchFamily="18" charset="0"/>
              </a:rPr>
              <a:t>2</a:t>
            </a:r>
          </a:p>
          <a:p>
            <a:pPr algn="ctr"/>
            <a:r>
              <a:rPr lang="en-US" sz="4400" kern="1400" spc="-15" baseline="30000" dirty="0">
                <a:latin typeface="Calibri (Body)"/>
                <a:ea typeface="Times New Roman" panose="02020603050405020304" pitchFamily="18" charset="0"/>
              </a:rPr>
              <a:t>1  </a:t>
            </a:r>
            <a:r>
              <a:rPr lang="en-US" sz="4400" kern="1400" spc="-15" dirty="0">
                <a:latin typeface="Calibri (Body)"/>
                <a:ea typeface="Times New Roman" panose="02020603050405020304" pitchFamily="18" charset="0"/>
              </a:rPr>
              <a:t>School of Pharmacy, Taylor’s University, Subang Jaya, Malaysia; </a:t>
            </a:r>
            <a:r>
              <a:rPr lang="en-US" sz="4400" kern="1400" spc="-15" baseline="30000" dirty="0">
                <a:latin typeface="Calibri (Body)"/>
                <a:ea typeface="Times New Roman" panose="02020603050405020304" pitchFamily="18" charset="0"/>
              </a:rPr>
              <a:t>2</a:t>
            </a:r>
            <a:r>
              <a:rPr lang="en-US" sz="4400" kern="1400" spc="-15" dirty="0">
                <a:latin typeface="Calibri (Body)"/>
                <a:ea typeface="Times New Roman" panose="02020603050405020304" pitchFamily="18" charset="0"/>
              </a:rPr>
              <a:t>Saw Swee Hock School of Public Health, National University of Singapore, Singapore, Singapore</a:t>
            </a:r>
          </a:p>
        </p:txBody>
      </p:sp>
      <p:graphicFrame>
        <p:nvGraphicFramePr>
          <p:cNvPr id="8" name="Table 10">
            <a:extLst>
              <a:ext uri="{FF2B5EF4-FFF2-40B4-BE49-F238E27FC236}">
                <a16:creationId xmlns:a16="http://schemas.microsoft.com/office/drawing/2014/main" id="{CB70365F-88DD-4D82-B505-025D01F008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6655254"/>
              </p:ext>
            </p:extLst>
          </p:nvPr>
        </p:nvGraphicFramePr>
        <p:xfrm>
          <a:off x="285973" y="4607124"/>
          <a:ext cx="16166977" cy="5941999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6166977">
                  <a:extLst>
                    <a:ext uri="{9D8B030D-6E8A-4147-A177-3AD203B41FA5}">
                      <a16:colId xmlns:a16="http://schemas.microsoft.com/office/drawing/2014/main" val="3531925424"/>
                    </a:ext>
                  </a:extLst>
                </a:gridCol>
              </a:tblGrid>
              <a:tr h="1217457">
                <a:tc>
                  <a:txBody>
                    <a:bodyPr/>
                    <a:lstStyle/>
                    <a:p>
                      <a:pPr algn="ctr"/>
                      <a:r>
                        <a:rPr lang="en-SG" sz="6600" dirty="0"/>
                        <a:t>OBJECTIVES</a:t>
                      </a:r>
                    </a:p>
                  </a:txBody>
                  <a:tcPr marL="91582" marR="91582" marT="45791" marB="45791" anchor="ctr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66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695987"/>
                  </a:ext>
                </a:extLst>
              </a:tr>
              <a:tr h="4442224">
                <a:tc>
                  <a:txBody>
                    <a:bodyPr/>
                    <a:lstStyle/>
                    <a:p>
                      <a:pPr marL="857250" indent="-8572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3800" dirty="0">
                          <a:solidFill>
                            <a:schemeClr val="tx1"/>
                          </a:solidFill>
                          <a:cs typeface="Arial"/>
                        </a:rPr>
                        <a:t>Studies have shown the disutility of having multiple health problems is usually smaller than the disutility sum of individual component health problems (diminished joint disutility).</a:t>
                      </a:r>
                    </a:p>
                    <a:p>
                      <a:pPr marL="857250" indent="-8572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3800" dirty="0">
                          <a:solidFill>
                            <a:schemeClr val="tx1"/>
                          </a:solidFill>
                          <a:cs typeface="Arial"/>
                        </a:rPr>
                        <a:t>However, existing model specifications for predicting utility values of the multi-dimensional EQ-5D health states do not reflect this phenomenon.</a:t>
                      </a:r>
                    </a:p>
                    <a:p>
                      <a:pPr marL="857250" marR="0" lvl="0" indent="-857250" algn="just" defTabSz="15078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800" dirty="0">
                          <a:solidFill>
                            <a:schemeClr val="tx1"/>
                          </a:solidFill>
                          <a:cs typeface="Arial"/>
                        </a:rPr>
                        <a:t>This study aimed to evaluate the two-way interaction effects between health dimensions on values of EQ-5D health states.</a:t>
                      </a:r>
                    </a:p>
                    <a:p>
                      <a:pPr marL="857250" indent="-857250" algn="just">
                        <a:buFont typeface="Arial" panose="020B0604020202020204" pitchFamily="34" charset="0"/>
                        <a:buChar char="•"/>
                      </a:pPr>
                      <a:endParaRPr lang="en-US" sz="3800" dirty="0">
                        <a:solidFill>
                          <a:schemeClr val="tx1"/>
                        </a:solidFill>
                        <a:cs typeface="Arial"/>
                      </a:endParaRPr>
                    </a:p>
                  </a:txBody>
                  <a:tcPr marL="91582" marR="91582" marT="45791" marB="45791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53255503"/>
                  </a:ext>
                </a:extLst>
              </a:tr>
            </a:tbl>
          </a:graphicData>
        </a:graphic>
      </p:graphicFrame>
      <p:graphicFrame>
        <p:nvGraphicFramePr>
          <p:cNvPr id="53" name="Table 10">
            <a:extLst>
              <a:ext uri="{FF2B5EF4-FFF2-40B4-BE49-F238E27FC236}">
                <a16:creationId xmlns:a16="http://schemas.microsoft.com/office/drawing/2014/main" id="{A90C25C1-83BF-42A9-AD96-1A659967B6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961566"/>
              </p:ext>
            </p:extLst>
          </p:nvPr>
        </p:nvGraphicFramePr>
        <p:xfrm>
          <a:off x="354980" y="10283767"/>
          <a:ext cx="16166977" cy="14315515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6166977">
                  <a:extLst>
                    <a:ext uri="{9D8B030D-6E8A-4147-A177-3AD203B41FA5}">
                      <a16:colId xmlns:a16="http://schemas.microsoft.com/office/drawing/2014/main" val="3531925424"/>
                    </a:ext>
                  </a:extLst>
                </a:gridCol>
              </a:tblGrid>
              <a:tr h="1115184">
                <a:tc>
                  <a:txBody>
                    <a:bodyPr/>
                    <a:lstStyle/>
                    <a:p>
                      <a:pPr algn="ctr"/>
                      <a:r>
                        <a:rPr lang="en-SG" sz="6600" dirty="0">
                          <a:solidFill>
                            <a:schemeClr val="bg1"/>
                          </a:solidFill>
                        </a:rPr>
                        <a:t>METHODS</a:t>
                      </a:r>
                    </a:p>
                  </a:txBody>
                  <a:tcPr marL="91582" marR="91582" marT="45791" marB="45791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66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695987"/>
                  </a:ext>
                </a:extLst>
              </a:tr>
              <a:tr h="13200331">
                <a:tc>
                  <a:txBody>
                    <a:bodyPr/>
                    <a:lstStyle/>
                    <a:p>
                      <a:pPr marL="857250" marR="0" lvl="0" indent="-857250" algn="just" defTabSz="15078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3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tested 10 two-way dimensional interactions with 16 EQ-5D-5L valuation datasets, each derived from a different country using the same study protocol, the EQ-VTv2. The value sets analysed came from the following settings: Egypt, Ethiopia, France, Germany, Hong Kong, Hungary, Indonesia, Ireland, Italy, Malaysia, Mexico, Poland, Singapore, Taiwan, United States of America, and Vietnam. </a:t>
                      </a:r>
                    </a:p>
                    <a:p>
                      <a:pPr marL="857250" marR="0" lvl="0" indent="-857250" algn="just" defTabSz="15078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3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generated interaction terms by treating dimensional problem levels of EQ-5D-5L health states as continuous independent variables and added them into a 20-parameter (incremental) main-effects model for predicting composite time trade-off (</a:t>
                      </a:r>
                      <a:r>
                        <a:rPr lang="en-GB" sz="3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cTTO</a:t>
                      </a:r>
                      <a:r>
                        <a:rPr lang="en-GB" sz="3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disutility values. </a:t>
                      </a:r>
                    </a:p>
                    <a:p>
                      <a:pPr marL="857250" marR="0" lvl="0" indent="-857250" algn="just" defTabSz="15078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3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10 possible two-way interaction terms included MOSC, MOUA, MOPD, MOAD, SCUA, SCPD, SCAD, UAPD, UAAD, PDAD. </a:t>
                      </a:r>
                      <a:r>
                        <a:rPr lang="en-US" sz="3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example, PDAD represents the interaction between the PD and AD dimensions.</a:t>
                      </a:r>
                    </a:p>
                    <a:p>
                      <a:pPr marL="857250" marR="0" lvl="0" indent="-857250" algn="just" defTabSz="15078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3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used a random effects model to account for the multiple observations by each respondent. </a:t>
                      </a:r>
                    </a:p>
                    <a:p>
                      <a:pPr marL="857250" marR="0" lvl="0" indent="-857250" algn="just" defTabSz="15078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3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estimated t</a:t>
                      </a:r>
                      <a:r>
                        <a:rPr lang="en-US" sz="3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 two-way interaction models using a backward stepwise approach with p-value &lt;0.05 used as a threshold for variable elimination. </a:t>
                      </a:r>
                    </a:p>
                    <a:p>
                      <a:pPr marL="857250" marR="0" lvl="0" indent="-857250" algn="just" defTabSz="15078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4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assessed model performance in terms of: </a:t>
                      </a:r>
                      <a:r>
                        <a:rPr lang="en-GB" sz="40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GB" sz="4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parameter statistical significance; ii) predicted health-state values’ logical consistency; and iii) out-of-sample prediction accuracy using </a:t>
                      </a:r>
                      <a:r>
                        <a:rPr lang="en-US" sz="4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root mean square error (RMSE) </a:t>
                      </a:r>
                      <a:r>
                        <a:rPr lang="en-GB" sz="4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Pearson’s R (R), and also compared with that of the main-effects model.</a:t>
                      </a:r>
                      <a:endParaRPr lang="en-US" sz="3800" dirty="0">
                        <a:solidFill>
                          <a:schemeClr val="tx1"/>
                        </a:solidFill>
                        <a:cs typeface="Arial"/>
                      </a:endParaRPr>
                    </a:p>
                  </a:txBody>
                  <a:tcPr marL="91582" marR="91582" marT="45791" marB="45791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53255503"/>
                  </a:ext>
                </a:extLst>
              </a:tr>
            </a:tbl>
          </a:graphicData>
        </a:graphic>
      </p:graphicFrame>
      <p:graphicFrame>
        <p:nvGraphicFramePr>
          <p:cNvPr id="56" name="Table 10">
            <a:extLst>
              <a:ext uri="{FF2B5EF4-FFF2-40B4-BE49-F238E27FC236}">
                <a16:creationId xmlns:a16="http://schemas.microsoft.com/office/drawing/2014/main" id="{8FD41A7A-BAD1-4FB6-81AE-DD04295023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582645"/>
              </p:ext>
            </p:extLst>
          </p:nvPr>
        </p:nvGraphicFramePr>
        <p:xfrm>
          <a:off x="17175089" y="4629508"/>
          <a:ext cx="33642985" cy="18594473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4257584">
                  <a:extLst>
                    <a:ext uri="{9D8B030D-6E8A-4147-A177-3AD203B41FA5}">
                      <a16:colId xmlns:a16="http://schemas.microsoft.com/office/drawing/2014/main" val="3531925424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842051164"/>
                    </a:ext>
                  </a:extLst>
                </a:gridCol>
                <a:gridCol w="17801225">
                  <a:extLst>
                    <a:ext uri="{9D8B030D-6E8A-4147-A177-3AD203B41FA5}">
                      <a16:colId xmlns:a16="http://schemas.microsoft.com/office/drawing/2014/main" val="2087488663"/>
                    </a:ext>
                  </a:extLst>
                </a:gridCol>
              </a:tblGrid>
              <a:tr h="1216800">
                <a:tc gridSpan="3">
                  <a:txBody>
                    <a:bodyPr/>
                    <a:lstStyle/>
                    <a:p>
                      <a:pPr algn="ctr"/>
                      <a:r>
                        <a:rPr lang="en-SG" sz="6600" dirty="0"/>
                        <a:t>RESULTS</a:t>
                      </a:r>
                    </a:p>
                  </a:txBody>
                  <a:tcPr marL="91582" marR="91582" marT="45791" marB="45791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66B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287695987"/>
                  </a:ext>
                </a:extLst>
              </a:tr>
              <a:tr h="16258315">
                <a:tc>
                  <a:txBody>
                    <a:bodyPr/>
                    <a:lstStyle/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en-GB" sz="38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Main effects model:</a:t>
                      </a:r>
                    </a:p>
                    <a:p>
                      <a:pPr marL="858520" indent="-85852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3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Parameter significance:</a:t>
                      </a:r>
                      <a:r>
                        <a:rPr lang="en-US" sz="3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 number of significant incremental main effect terms ranged from 15 to 20 in the 16 countries (median: 17, IQR: 16-18).</a:t>
                      </a:r>
                    </a:p>
                    <a:p>
                      <a:pPr marL="858520" indent="-85852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3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Logical inconsistency: </a:t>
                      </a:r>
                      <a:r>
                        <a:rPr lang="en-GB" sz="3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Monotonicity present in all countries</a:t>
                      </a:r>
                    </a:p>
                    <a:p>
                      <a:pPr marL="858520" indent="-85852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3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Out-of-sample prediction accuracy: </a:t>
                      </a:r>
                      <a:r>
                        <a:rPr lang="en-GB" sz="3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RMSE</a:t>
                      </a:r>
                      <a:r>
                        <a:rPr lang="en-GB" sz="3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3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ranged from 0.0040 to 0.0121 (mean, SE: 0.072 (0.0023)) (Table 1)</a:t>
                      </a:r>
                    </a:p>
                    <a:p>
                      <a:pPr algn="ctr"/>
                      <a:endParaRPr lang="en-SG" sz="6600" dirty="0"/>
                    </a:p>
                    <a:p>
                      <a:pPr marL="566738" marR="0" lvl="1" indent="0" algn="just" defTabSz="70905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GB" sz="3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SG" sz="6600" dirty="0"/>
                    </a:p>
                  </a:txBody>
                  <a:tcPr marL="91582" marR="91582" marT="45791" marB="45791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G" sz="3800" dirty="0"/>
                    </a:p>
                  </a:txBody>
                  <a:tcPr marL="91582" marR="91582" marT="45791" marB="45791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70905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38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Two-way dimensional interactions model:</a:t>
                      </a:r>
                    </a:p>
                    <a:p>
                      <a:pPr marL="457200" indent="-45720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3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Parameter significance: </a:t>
                      </a:r>
                    </a:p>
                    <a:p>
                      <a:pPr marL="1423988" lvl="1" indent="-857250" algn="just">
                        <a:buFont typeface="Wingdings" panose="05000000000000000000" pitchFamily="2" charset="2"/>
                        <a:buChar char="q"/>
                      </a:pPr>
                      <a:r>
                        <a:rPr lang="en-US" sz="3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the final models, significant interaction terms were present in all 16 countries, ranging from one to seven terms (median: 3, IQR: 1-5). </a:t>
                      </a:r>
                    </a:p>
                    <a:p>
                      <a:pPr marL="1423988" lvl="1" indent="-857250" algn="just">
                        <a:buFont typeface="Wingdings" panose="05000000000000000000" pitchFamily="2" charset="2"/>
                        <a:buChar char="q"/>
                      </a:pPr>
                      <a:r>
                        <a:rPr lang="en-US" sz="3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number of significant incremental main effect terms ranged from 13 to 20 (median: 17, IQR: 15-20).</a:t>
                      </a:r>
                    </a:p>
                    <a:p>
                      <a:pPr marL="1423988" lvl="1" indent="-857250" algn="just">
                        <a:buFont typeface="Wingdings" panose="05000000000000000000" pitchFamily="2" charset="2"/>
                        <a:buChar char="q"/>
                      </a:pPr>
                      <a:r>
                        <a:rPr lang="en-US" sz="3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Diminished joint disutility (indicated by negative coefficients) occurred mostly for PDAD (nine datasets), followed by MOPD (six datasets), with the coefficients ranging from -0.004 on MOPD in Malaysia to -0.020 on PDAD in Ireland (Table 2).</a:t>
                      </a:r>
                    </a:p>
                    <a:p>
                      <a:pPr marL="1423988" lvl="1" indent="-857250" algn="just">
                        <a:buFont typeface="Wingdings" panose="05000000000000000000" pitchFamily="2" charset="2"/>
                        <a:buChar char="q"/>
                      </a:pPr>
                      <a:r>
                        <a:rPr lang="en-US" sz="3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Increased joint disutility </a:t>
                      </a:r>
                      <a:r>
                        <a:rPr lang="en-US" sz="38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was observed</a:t>
                      </a:r>
                      <a:r>
                        <a:rPr lang="en-US" sz="3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MOSC (five datasets) followed by SCUA (two datasets), with the coefficients ranging from 0.004 to 0.014.</a:t>
                      </a:r>
                    </a:p>
                    <a:p>
                      <a:pPr marL="1423988" lvl="1" indent="-857250" algn="just">
                        <a:buFont typeface="Wingdings" panose="05000000000000000000" pitchFamily="2" charset="2"/>
                        <a:buChar char="q"/>
                      </a:pPr>
                      <a:endParaRPr lang="en-GB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58520" marR="0" lvl="0" indent="-858520" algn="just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GB" sz="3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Logical inconsistency: </a:t>
                      </a:r>
                      <a:r>
                        <a:rPr lang="en-GB" sz="3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Inconsistent predictions for health-state pairs with dominance relationship was minimal, ranging from 0% to 0.51% (mean, SD: 0.09%, 0.13) in 13 of the 16 countries.</a:t>
                      </a:r>
                    </a:p>
                    <a:p>
                      <a:pPr marL="858520" marR="0" lvl="0" indent="-858520" algn="just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endParaRPr lang="en-GB" sz="800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58520" marR="0" lvl="0" indent="-85852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GB" sz="3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Out-of-sample prediction accuracy: </a:t>
                      </a:r>
                      <a:r>
                        <a:rPr lang="en-GB" sz="3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Incorporating interaction terms resulted in increased predictive accuracy values in all countries (Table 1).</a:t>
                      </a:r>
                      <a:endParaRPr lang="en-US" sz="3800" dirty="0">
                        <a:solidFill>
                          <a:schemeClr val="tx1"/>
                        </a:solidFill>
                        <a:cs typeface="Arial"/>
                      </a:endParaRPr>
                    </a:p>
                    <a:p>
                      <a:pPr algn="ctr"/>
                      <a:endParaRPr lang="en-SG" sz="3800" dirty="0"/>
                    </a:p>
                  </a:txBody>
                  <a:tcPr marL="91582" marR="91582" marT="45791" marB="45791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6604128"/>
                  </a:ext>
                </a:extLst>
              </a:tr>
              <a:tr h="1119358">
                <a:tc gridSpan="3">
                  <a:txBody>
                    <a:bodyPr/>
                    <a:lstStyle/>
                    <a:p>
                      <a:pPr marL="571500" indent="-571500" algn="just">
                        <a:buFont typeface="Arial" panose="020B0604020202020204" pitchFamily="34" charset="0"/>
                        <a:buChar char="•"/>
                      </a:pPr>
                      <a:endParaRPr lang="en-US" sz="4000" dirty="0">
                        <a:solidFill>
                          <a:schemeClr val="tx1"/>
                        </a:solidFill>
                        <a:cs typeface="Arial"/>
                      </a:endParaRPr>
                    </a:p>
                  </a:txBody>
                  <a:tcPr marL="91582" marR="91582" marT="45791" marB="45791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T w="9525" cap="flat" cmpd="sng" algn="ctr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53255503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2D3E5565-E014-A921-DB90-99497761FB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6555380"/>
              </p:ext>
            </p:extLst>
          </p:nvPr>
        </p:nvGraphicFramePr>
        <p:xfrm>
          <a:off x="17291300" y="11007430"/>
          <a:ext cx="13144294" cy="3491103"/>
        </p:xfrm>
        <a:graphic>
          <a:graphicData uri="http://schemas.openxmlformats.org/drawingml/2006/table">
            <a:tbl>
              <a:tblPr firstRow="1" firstCol="1" bandRow="1"/>
              <a:tblGrid>
                <a:gridCol w="3772221">
                  <a:extLst>
                    <a:ext uri="{9D8B030D-6E8A-4147-A177-3AD203B41FA5}">
                      <a16:colId xmlns:a16="http://schemas.microsoft.com/office/drawing/2014/main" val="1309947117"/>
                    </a:ext>
                  </a:extLst>
                </a:gridCol>
                <a:gridCol w="4320480">
                  <a:extLst>
                    <a:ext uri="{9D8B030D-6E8A-4147-A177-3AD203B41FA5}">
                      <a16:colId xmlns:a16="http://schemas.microsoft.com/office/drawing/2014/main" val="1008197509"/>
                    </a:ext>
                  </a:extLst>
                </a:gridCol>
                <a:gridCol w="5051593">
                  <a:extLst>
                    <a:ext uri="{9D8B030D-6E8A-4147-A177-3AD203B41FA5}">
                      <a16:colId xmlns:a16="http://schemas.microsoft.com/office/drawing/2014/main" val="2219977202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Mean (SD)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Range</a:t>
                      </a:r>
                      <a:endParaRPr lang="en-US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57275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RMSE</a:t>
                      </a:r>
                      <a:endParaRPr lang="en-US" sz="32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66B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66B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66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64440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Main effects model</a:t>
                      </a:r>
                      <a:endParaRPr lang="en-US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0.072 (0.023)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0.040 - 0.121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98634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Interactions model</a:t>
                      </a:r>
                      <a:endParaRPr lang="en-US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0.059 (0.011)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0.036 - 0.078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314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32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66B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66B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66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65309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Main effects model</a:t>
                      </a:r>
                      <a:endParaRPr lang="en-US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0.985 (0.010)</a:t>
                      </a:r>
                      <a:endParaRPr lang="en-US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0.956 - 0.997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98968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Interactions model</a:t>
                      </a:r>
                      <a:endParaRPr lang="en-US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0.990 (0.004)</a:t>
                      </a:r>
                      <a:endParaRPr lang="en-US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0.983 - 0.998</a:t>
                      </a:r>
                      <a:endParaRPr lang="en-US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671855"/>
                  </a:ext>
                </a:extLst>
              </a:tr>
            </a:tbl>
          </a:graphicData>
        </a:graphic>
      </p:graphicFrame>
      <p:graphicFrame>
        <p:nvGraphicFramePr>
          <p:cNvPr id="60" name="Table 10">
            <a:extLst>
              <a:ext uri="{FF2B5EF4-FFF2-40B4-BE49-F238E27FC236}">
                <a16:creationId xmlns:a16="http://schemas.microsoft.com/office/drawing/2014/main" id="{58480B4F-03FE-4417-ADBB-78DA981FDD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5917182"/>
              </p:ext>
            </p:extLst>
          </p:nvPr>
        </p:nvGraphicFramePr>
        <p:xfrm>
          <a:off x="285973" y="24382320"/>
          <a:ext cx="50532100" cy="3627404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50532100">
                  <a:extLst>
                    <a:ext uri="{9D8B030D-6E8A-4147-A177-3AD203B41FA5}">
                      <a16:colId xmlns:a16="http://schemas.microsoft.com/office/drawing/2014/main" val="353192542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SG" sz="6600" dirty="0"/>
                        <a:t>CONCLUSIONS</a:t>
                      </a:r>
                    </a:p>
                  </a:txBody>
                  <a:tcPr marL="91582" marR="91582" marT="45791" marB="45791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66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695987"/>
                  </a:ext>
                </a:extLst>
              </a:tr>
              <a:tr h="1001454">
                <a:tc>
                  <a:txBody>
                    <a:bodyPr/>
                    <a:lstStyle/>
                    <a:p>
                      <a:pPr marL="571500" marR="0" lvl="0" indent="-571500" algn="just" defTabSz="15078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4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presence of two-way interaction terms resulted in statistically significant and better predictive accuracy values, implying relationship of preference and health states are better captured with the dimensional-interactions accounted for.</a:t>
                      </a:r>
                    </a:p>
                    <a:p>
                      <a:pPr marL="571500" marR="0" lvl="0" indent="-571500" algn="just" defTabSz="15078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4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phenomenon of diminished joint disutility was well observed in the EQ-VTv2 value sets and incorporating two-way interaction terms enabled us to explicitly identify and capture these dimensions.</a:t>
                      </a:r>
                    </a:p>
                    <a:p>
                      <a:pPr marL="571500" marR="0" lvl="0" indent="-571500" algn="just" defTabSz="15078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4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 valuation studies for multi-dimensional health descriptive systems such as EQ-5D should consider exploring interaction effects between health dimensions.</a:t>
                      </a:r>
                      <a:endParaRPr lang="en-US" sz="4000" dirty="0">
                        <a:solidFill>
                          <a:schemeClr val="tx1"/>
                        </a:solidFill>
                      </a:endParaRPr>
                    </a:p>
                    <a:p>
                      <a:pPr marL="914400" indent="-914400">
                        <a:buFont typeface="Arial" panose="020B0604020202020204" pitchFamily="34" charset="0"/>
                        <a:buChar char="•"/>
                      </a:pPr>
                      <a:endParaRPr lang="en-US" sz="4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1582" marR="91582" marT="45791" marB="45791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53255503"/>
                  </a:ext>
                </a:extLst>
              </a:tr>
            </a:tbl>
          </a:graphicData>
        </a:graphic>
      </p:graphicFrame>
      <p:pic>
        <p:nvPicPr>
          <p:cNvPr id="1034" name="Picture 10" descr="PANDA | Physical Activity and Nutrition Determinants in Asia Programme">
            <a:extLst>
              <a:ext uri="{FF2B5EF4-FFF2-40B4-BE49-F238E27FC236}">
                <a16:creationId xmlns:a16="http://schemas.microsoft.com/office/drawing/2014/main" id="{2495177A-0222-D0C3-5F42-B3BD4DE7DFD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6" t="9200" r="5609" b="12379"/>
          <a:stretch/>
        </p:blipFill>
        <p:spPr bwMode="auto">
          <a:xfrm>
            <a:off x="40540987" y="813528"/>
            <a:ext cx="9715785" cy="2386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6" name="Table 10">
            <a:extLst>
              <a:ext uri="{FF2B5EF4-FFF2-40B4-BE49-F238E27FC236}">
                <a16:creationId xmlns:a16="http://schemas.microsoft.com/office/drawing/2014/main" id="{990A4C83-53C3-E325-914A-D2391B3C9F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8829209"/>
              </p:ext>
            </p:extLst>
          </p:nvPr>
        </p:nvGraphicFramePr>
        <p:xfrm>
          <a:off x="219409" y="27649684"/>
          <a:ext cx="50598664" cy="199300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50598664">
                  <a:extLst>
                    <a:ext uri="{9D8B030D-6E8A-4147-A177-3AD203B41FA5}">
                      <a16:colId xmlns:a16="http://schemas.microsoft.com/office/drawing/2014/main" val="3531925424"/>
                    </a:ext>
                  </a:extLst>
                </a:gridCol>
              </a:tblGrid>
              <a:tr h="742907">
                <a:tc>
                  <a:txBody>
                    <a:bodyPr/>
                    <a:lstStyle/>
                    <a:p>
                      <a:pPr algn="ctr"/>
                      <a:r>
                        <a:rPr lang="en-SG" sz="3200" b="0" dirty="0"/>
                        <a:t>The authors would like to express gratitude to the Principal Investigators</a:t>
                      </a:r>
                      <a:r>
                        <a:rPr lang="en-US" sz="3200" b="0" dirty="0"/>
                        <a:t> of EQ-5D-5L value set studies  who </a:t>
                      </a:r>
                      <a:r>
                        <a:rPr lang="en-US" sz="3200" b="0"/>
                        <a:t>kindly granted </a:t>
                      </a:r>
                      <a:r>
                        <a:rPr lang="en-US" sz="3200" b="0" dirty="0"/>
                        <a:t>permission to use their respective EQ-5D-5L data in our study. </a:t>
                      </a:r>
                    </a:p>
                    <a:p>
                      <a:pPr algn="ctr"/>
                      <a:r>
                        <a:rPr lang="en-SG" sz="3200" b="0" dirty="0"/>
                        <a:t>Annushiah is grateful for the 2025 SASEA Fellowship awarded by the National Academy of Science Singapore for funding her postdoctoral fellowship during which this study was carried out.</a:t>
                      </a:r>
                    </a:p>
                  </a:txBody>
                  <a:tcPr marL="91582" marR="91582" marT="45791" marB="45791" anchor="ctr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66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695987"/>
                  </a:ext>
                </a:extLst>
              </a:tr>
              <a:tr h="463029">
                <a:tc>
                  <a:txBody>
                    <a:bodyPr/>
                    <a:lstStyle/>
                    <a:p>
                      <a:endParaRPr lang="en-SG" sz="1050" b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582" marR="91582" marT="45791" marB="45791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53255503"/>
                  </a:ext>
                </a:extLst>
              </a:tr>
              <a:tr h="463029">
                <a:tc>
                  <a:txBody>
                    <a:bodyPr/>
                    <a:lstStyle/>
                    <a:p>
                      <a:endParaRPr lang="en-SG" sz="105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582" marR="91582" marT="45791" marB="45791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1153378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B29BFDC0-569D-44BF-5225-9CDAEA7F40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666" y="1057539"/>
            <a:ext cx="9715785" cy="213833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8C05FDA-0290-0DA8-58E1-C8F863460FB9}"/>
              </a:ext>
            </a:extLst>
          </p:cNvPr>
          <p:cNvSpPr txBox="1"/>
          <p:nvPr/>
        </p:nvSpPr>
        <p:spPr>
          <a:xfrm>
            <a:off x="17291300" y="10283767"/>
            <a:ext cx="15270451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2999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400" b="1" dirty="0">
                <a:ea typeface="DengXian Light"/>
                <a:cs typeface="Times New Roman"/>
              </a:rPr>
              <a:t>T</a:t>
            </a:r>
            <a:r>
              <a:rPr lang="en-US" altLang="en-US" sz="3400" b="1" dirty="0" bmk="">
                <a:ea typeface="DengXian Light"/>
                <a:cs typeface="Times New Roman"/>
              </a:rPr>
              <a:t>able 1</a:t>
            </a:r>
            <a:r>
              <a:rPr lang="en-US" altLang="en-US" sz="3400" dirty="0" bmk="_Toc99199156">
                <a:ea typeface="DengXian Light"/>
                <a:cs typeface="Times New Roman"/>
              </a:rPr>
              <a:t> Out-of-sample predictive accuracy of models</a:t>
            </a:r>
            <a:endParaRPr lang="en-US" altLang="en-US" sz="3400" dirty="0">
              <a:solidFill>
                <a:srgbClr val="000000"/>
              </a:solidFill>
              <a:ea typeface="DengXian Light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0AB965A-E6EE-7CA0-20E9-388C97D0290A}"/>
              </a:ext>
            </a:extLst>
          </p:cNvPr>
          <p:cNvSpPr txBox="1"/>
          <p:nvPr/>
        </p:nvSpPr>
        <p:spPr>
          <a:xfrm>
            <a:off x="17247097" y="23959525"/>
            <a:ext cx="33570976" cy="4385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200" dirty="0"/>
              <a:t>Notes: </a:t>
            </a:r>
            <a:r>
              <a:rPr lang="en-GB" sz="1800" kern="100" baseline="300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en-GB" sz="1800" kern="1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p&lt;0.05; </a:t>
            </a:r>
            <a:r>
              <a:rPr lang="en-GB" sz="1800" kern="100" baseline="300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b</a:t>
            </a:r>
            <a:r>
              <a:rPr lang="en-GB" sz="1800" kern="1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p&lt;0.01; </a:t>
            </a:r>
            <a:r>
              <a:rPr lang="en-GB" sz="1800" kern="100" baseline="300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lang="en-GB" sz="1800" kern="1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p&lt;0.001</a:t>
            </a:r>
            <a:endParaRPr lang="en-SG" sz="2200" dirty="0"/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6CC3106F-63D4-7F2A-6F15-50473EB64B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42342" y="14741698"/>
            <a:ext cx="17503006" cy="617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001" tIns="71645" rIns="43001" bIns="21501" numCol="1" anchor="ctr" anchorCtr="0" compatLnSpc="1">
            <a:prstTxWarp prst="textNoShape">
              <a:avLst/>
            </a:prstTxWarp>
            <a:spAutoFit/>
          </a:bodyPr>
          <a:lstStyle/>
          <a:p>
            <a:pPr defTabSz="42999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400" b="1" dirty="0">
                <a:ea typeface="DengXian Light"/>
                <a:cs typeface="Times New Roman"/>
              </a:rPr>
              <a:t>T</a:t>
            </a:r>
            <a:r>
              <a:rPr lang="en-US" altLang="en-US" sz="3400" b="1" dirty="0" bmk="">
                <a:ea typeface="DengXian Light"/>
                <a:cs typeface="Times New Roman"/>
              </a:rPr>
              <a:t>able 2</a:t>
            </a:r>
            <a:r>
              <a:rPr lang="en-US" altLang="en-US" sz="3400" dirty="0" bmk="_Toc99199156">
                <a:ea typeface="DengXian Light"/>
                <a:cs typeface="Times New Roman"/>
              </a:rPr>
              <a:t> Estimated model coefficients of</a:t>
            </a:r>
            <a:r>
              <a:rPr lang="en-US" altLang="en-US" sz="3400" strike="sngStrike" dirty="0" bmk="_Toc99199156">
                <a:ea typeface="DengXian Light"/>
                <a:cs typeface="Times New Roman"/>
              </a:rPr>
              <a:t> </a:t>
            </a:r>
            <a:r>
              <a:rPr lang="en-US" altLang="en-US" sz="3400" dirty="0" bmk="_Toc99199156">
                <a:ea typeface="DengXian Light"/>
                <a:cs typeface="Times New Roman"/>
              </a:rPr>
              <a:t>interaction terms</a:t>
            </a:r>
            <a:endParaRPr lang="en-US" altLang="en-US" sz="3400" dirty="0">
              <a:ea typeface="DengXian Light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CEB16770-78C6-F9BC-F2DA-08F0DBC0E8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181398"/>
              </p:ext>
            </p:extLst>
          </p:nvPr>
        </p:nvGraphicFramePr>
        <p:xfrm>
          <a:off x="17265673" y="15483713"/>
          <a:ext cx="33518598" cy="8478393"/>
        </p:xfrm>
        <a:graphic>
          <a:graphicData uri="http://schemas.openxmlformats.org/drawingml/2006/table">
            <a:tbl>
              <a:tblPr firstRow="1" firstCol="1" bandRow="1"/>
              <a:tblGrid>
                <a:gridCol w="4626188">
                  <a:extLst>
                    <a:ext uri="{9D8B030D-6E8A-4147-A177-3AD203B41FA5}">
                      <a16:colId xmlns:a16="http://schemas.microsoft.com/office/drawing/2014/main" val="2818796543"/>
                    </a:ext>
                  </a:extLst>
                </a:gridCol>
                <a:gridCol w="2889241">
                  <a:extLst>
                    <a:ext uri="{9D8B030D-6E8A-4147-A177-3AD203B41FA5}">
                      <a16:colId xmlns:a16="http://schemas.microsoft.com/office/drawing/2014/main" val="3142715010"/>
                    </a:ext>
                  </a:extLst>
                </a:gridCol>
                <a:gridCol w="2889241">
                  <a:extLst>
                    <a:ext uri="{9D8B030D-6E8A-4147-A177-3AD203B41FA5}">
                      <a16:colId xmlns:a16="http://schemas.microsoft.com/office/drawing/2014/main" val="3633222656"/>
                    </a:ext>
                  </a:extLst>
                </a:gridCol>
                <a:gridCol w="2889241">
                  <a:extLst>
                    <a:ext uri="{9D8B030D-6E8A-4147-A177-3AD203B41FA5}">
                      <a16:colId xmlns:a16="http://schemas.microsoft.com/office/drawing/2014/main" val="2748270639"/>
                    </a:ext>
                  </a:extLst>
                </a:gridCol>
                <a:gridCol w="2889241">
                  <a:extLst>
                    <a:ext uri="{9D8B030D-6E8A-4147-A177-3AD203B41FA5}">
                      <a16:colId xmlns:a16="http://schemas.microsoft.com/office/drawing/2014/main" val="3148253270"/>
                    </a:ext>
                  </a:extLst>
                </a:gridCol>
                <a:gridCol w="2889241">
                  <a:extLst>
                    <a:ext uri="{9D8B030D-6E8A-4147-A177-3AD203B41FA5}">
                      <a16:colId xmlns:a16="http://schemas.microsoft.com/office/drawing/2014/main" val="3977644899"/>
                    </a:ext>
                  </a:extLst>
                </a:gridCol>
                <a:gridCol w="2889241">
                  <a:extLst>
                    <a:ext uri="{9D8B030D-6E8A-4147-A177-3AD203B41FA5}">
                      <a16:colId xmlns:a16="http://schemas.microsoft.com/office/drawing/2014/main" val="3760584364"/>
                    </a:ext>
                  </a:extLst>
                </a:gridCol>
                <a:gridCol w="2889241">
                  <a:extLst>
                    <a:ext uri="{9D8B030D-6E8A-4147-A177-3AD203B41FA5}">
                      <a16:colId xmlns:a16="http://schemas.microsoft.com/office/drawing/2014/main" val="138026779"/>
                    </a:ext>
                  </a:extLst>
                </a:gridCol>
                <a:gridCol w="2889241">
                  <a:extLst>
                    <a:ext uri="{9D8B030D-6E8A-4147-A177-3AD203B41FA5}">
                      <a16:colId xmlns:a16="http://schemas.microsoft.com/office/drawing/2014/main" val="697308358"/>
                    </a:ext>
                  </a:extLst>
                </a:gridCol>
                <a:gridCol w="2889241">
                  <a:extLst>
                    <a:ext uri="{9D8B030D-6E8A-4147-A177-3AD203B41FA5}">
                      <a16:colId xmlns:a16="http://schemas.microsoft.com/office/drawing/2014/main" val="1629654800"/>
                    </a:ext>
                  </a:extLst>
                </a:gridCol>
                <a:gridCol w="2889241">
                  <a:extLst>
                    <a:ext uri="{9D8B030D-6E8A-4147-A177-3AD203B41FA5}">
                      <a16:colId xmlns:a16="http://schemas.microsoft.com/office/drawing/2014/main" val="404104446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32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Country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66B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MOSC</a:t>
                      </a:r>
                      <a:endParaRPr lang="en-US" sz="32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66B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MOUA</a:t>
                      </a:r>
                      <a:endParaRPr lang="en-US" sz="32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66B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MOPD</a:t>
                      </a:r>
                      <a:endParaRPr lang="en-US" sz="32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66B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MOAD</a:t>
                      </a:r>
                      <a:endParaRPr lang="en-US" sz="32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66B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SCUA</a:t>
                      </a:r>
                      <a:endParaRPr lang="en-US" sz="32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66B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SCPD</a:t>
                      </a:r>
                      <a:endParaRPr lang="en-US" sz="32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66B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SCAD</a:t>
                      </a:r>
                      <a:endParaRPr lang="en-US" sz="32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66B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UAPD</a:t>
                      </a:r>
                      <a:endParaRPr lang="en-US" sz="32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66B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UAAD</a:t>
                      </a:r>
                      <a:endParaRPr lang="en-US" sz="32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66B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PDAD</a:t>
                      </a:r>
                      <a:endParaRPr lang="en-US" sz="32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66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3498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Egypt</a:t>
                      </a:r>
                      <a:endParaRPr lang="en-US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-0.012</a:t>
                      </a:r>
                      <a:r>
                        <a:rPr lang="en-SG" sz="32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-0.007</a:t>
                      </a:r>
                      <a:r>
                        <a:rPr lang="en-SG" sz="32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-0.016</a:t>
                      </a:r>
                      <a:r>
                        <a:rPr lang="en-SG" sz="32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-0.007</a:t>
                      </a:r>
                      <a:r>
                        <a:rPr lang="en-SG" sz="32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-0.007</a:t>
                      </a:r>
                      <a:r>
                        <a:rPr lang="en-SG" sz="32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-0.006</a:t>
                      </a:r>
                      <a:r>
                        <a:rPr lang="en-SG" sz="32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-0.010</a:t>
                      </a:r>
                      <a:r>
                        <a:rPr lang="en-SG" sz="32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455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Ethiopia</a:t>
                      </a:r>
                      <a:endParaRPr lang="en-US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0.004</a:t>
                      </a:r>
                      <a:r>
                        <a:rPr lang="en-SG" sz="32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0.007</a:t>
                      </a:r>
                      <a:r>
                        <a:rPr lang="en-SG" sz="32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8769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France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0.009</a:t>
                      </a:r>
                      <a:r>
                        <a:rPr lang="en-SG" sz="32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-0.005</a:t>
                      </a:r>
                      <a:r>
                        <a:rPr lang="en-SG" sz="32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0.005</a:t>
                      </a:r>
                      <a:r>
                        <a:rPr lang="en-SG" sz="32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-0.007</a:t>
                      </a:r>
                      <a:r>
                        <a:rPr lang="en-SG" sz="32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5806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Germany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-0.009</a:t>
                      </a:r>
                      <a:r>
                        <a:rPr lang="en-SG" sz="32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6077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Hong Kong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-0.007</a:t>
                      </a:r>
                      <a:r>
                        <a:rPr lang="en-SG" sz="32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-0.008</a:t>
                      </a:r>
                      <a:r>
                        <a:rPr lang="en-SG" sz="32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-0.007</a:t>
                      </a:r>
                      <a:r>
                        <a:rPr lang="en-SG" sz="32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-0.010</a:t>
                      </a:r>
                      <a:r>
                        <a:rPr lang="en-SG" sz="32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-0.009</a:t>
                      </a:r>
                      <a:r>
                        <a:rPr lang="en-SG" sz="32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1925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Hungary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-0.005</a:t>
                      </a:r>
                      <a:r>
                        <a:rPr lang="en-SG" sz="32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-0.006</a:t>
                      </a:r>
                      <a:r>
                        <a:rPr lang="en-SG" sz="32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-0.007</a:t>
                      </a:r>
                      <a:r>
                        <a:rPr lang="en-SG" sz="32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0.005</a:t>
                      </a:r>
                      <a:r>
                        <a:rPr lang="en-SG" sz="32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7849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Indonesia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0.005</a:t>
                      </a:r>
                      <a:r>
                        <a:rPr lang="en-SG" sz="32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22244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Ireland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-0.009</a:t>
                      </a:r>
                      <a:r>
                        <a:rPr lang="en-SG" sz="32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-0.010</a:t>
                      </a:r>
                      <a:r>
                        <a:rPr lang="en-SG" sz="32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-0.020</a:t>
                      </a:r>
                      <a:r>
                        <a:rPr lang="en-SG" sz="32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4629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Italy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0.013</a:t>
                      </a:r>
                      <a:r>
                        <a:rPr lang="en-SG" sz="32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-0.009</a:t>
                      </a:r>
                      <a:r>
                        <a:rPr lang="en-SG" sz="32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6855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Malaysia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-0.004</a:t>
                      </a:r>
                      <a:r>
                        <a:rPr lang="en-SG" sz="32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40174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Mexico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0.014</a:t>
                      </a:r>
                      <a:r>
                        <a:rPr lang="en-SG" sz="32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0.006</a:t>
                      </a:r>
                      <a:r>
                        <a:rPr lang="en-SG" sz="32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-0.006</a:t>
                      </a:r>
                      <a:r>
                        <a:rPr lang="en-SG" sz="32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0.007</a:t>
                      </a:r>
                      <a:r>
                        <a:rPr lang="en-SG" sz="32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-0.008</a:t>
                      </a:r>
                      <a:r>
                        <a:rPr lang="en-SG" sz="32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1144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Poland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0.004</a:t>
                      </a:r>
                      <a:r>
                        <a:rPr lang="en-SG" sz="32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9994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Singapore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-0.010</a:t>
                      </a:r>
                      <a:r>
                        <a:rPr lang="en-SG" sz="32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-0.014</a:t>
                      </a:r>
                      <a:r>
                        <a:rPr lang="en-SG" sz="32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-0.015</a:t>
                      </a:r>
                      <a:r>
                        <a:rPr lang="en-SG" sz="32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-0.010</a:t>
                      </a:r>
                      <a:r>
                        <a:rPr lang="en-SG" sz="32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-0.017</a:t>
                      </a:r>
                      <a:r>
                        <a:rPr lang="en-SG" sz="32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0842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Taiwan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-0.006</a:t>
                      </a:r>
                      <a:r>
                        <a:rPr lang="en-SG" sz="32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-0.006</a:t>
                      </a:r>
                      <a:r>
                        <a:rPr lang="en-SG" sz="32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-0.009</a:t>
                      </a:r>
                      <a:r>
                        <a:rPr lang="en-SG" sz="32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-0.005</a:t>
                      </a:r>
                      <a:r>
                        <a:rPr lang="en-SG" sz="32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-0.008</a:t>
                      </a:r>
                      <a:r>
                        <a:rPr lang="en-SG" sz="32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-0.009</a:t>
                      </a:r>
                      <a:r>
                        <a:rPr lang="en-SG" sz="32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-0.008</a:t>
                      </a:r>
                      <a:r>
                        <a:rPr lang="en-SG" sz="32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10015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United States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-0.009</a:t>
                      </a:r>
                      <a:r>
                        <a:rPr lang="en-SG" sz="32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-0.005</a:t>
                      </a:r>
                      <a:r>
                        <a:rPr lang="en-SG" sz="32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-0.012</a:t>
                      </a:r>
                      <a:r>
                        <a:rPr lang="en-SG" sz="32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47305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Vietnam</a:t>
                      </a:r>
                      <a:endParaRPr lang="en-US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3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0.005</a:t>
                      </a:r>
                      <a:r>
                        <a:rPr lang="en-SG" sz="32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7585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9597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7e201e0-7ba1-4fd0-b022-03ac33d052c0">
      <Terms xmlns="http://schemas.microsoft.com/office/infopath/2007/PartnerControls"/>
    </lcf76f155ced4ddcb4097134ff3c332f>
    <TaxCatchAll xmlns="e25f615b-eebd-4e2a-b1e3-b3bb6a01136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296E15BAF57041A774F4D5316366FF" ma:contentTypeVersion="14" ma:contentTypeDescription="Een nieuw document maken." ma:contentTypeScope="" ma:versionID="9fcf0e8b982e90c6bc4e9c04fda86dbd">
  <xsd:schema xmlns:xsd="http://www.w3.org/2001/XMLSchema" xmlns:xs="http://www.w3.org/2001/XMLSchema" xmlns:p="http://schemas.microsoft.com/office/2006/metadata/properties" xmlns:ns2="d7e201e0-7ba1-4fd0-b022-03ac33d052c0" xmlns:ns3="e25f615b-eebd-4e2a-b1e3-b3bb6a011368" targetNamespace="http://schemas.microsoft.com/office/2006/metadata/properties" ma:root="true" ma:fieldsID="a3c47a98449216ed5bb3b838e96fb514" ns2:_="" ns3:_="">
    <xsd:import namespace="d7e201e0-7ba1-4fd0-b022-03ac33d052c0"/>
    <xsd:import namespace="e25f615b-eebd-4e2a-b1e3-b3bb6a0113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e201e0-7ba1-4fd0-b022-03ac33d052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Afbeeldingtags" ma:readOnly="false" ma:fieldId="{5cf76f15-5ced-4ddc-b409-7134ff3c332f}" ma:taxonomyMulti="true" ma:sspId="6f72f27b-f989-48c3-999a-f20f870c1ee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5f615b-eebd-4e2a-b1e3-b3bb6a011368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d28c4e3b-88eb-4c14-8dcb-be66e22babc3}" ma:internalName="TaxCatchAll" ma:showField="CatchAllData" ma:web="e25f615b-eebd-4e2a-b1e3-b3bb6a0113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C5225FA-EECF-4981-8D2E-F5C579070E19}">
  <ds:schemaRefs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a6a33eb9-71fa-4a8f-bbbb-f675995a1b0b"/>
    <ds:schemaRef ds:uri="http://purl.org/dc/terms/"/>
    <ds:schemaRef ds:uri="http://schemas.openxmlformats.org/package/2006/metadata/core-properties"/>
    <ds:schemaRef ds:uri="964545bf-1a21-479e-93ef-1582fa560683"/>
    <ds:schemaRef ds:uri="http://purl.org/dc/dcmitype/"/>
    <ds:schemaRef ds:uri="d7e201e0-7ba1-4fd0-b022-03ac33d052c0"/>
    <ds:schemaRef ds:uri="e25f615b-eebd-4e2a-b1e3-b3bb6a011368"/>
  </ds:schemaRefs>
</ds:datastoreItem>
</file>

<file path=customXml/itemProps2.xml><?xml version="1.0" encoding="utf-8"?>
<ds:datastoreItem xmlns:ds="http://schemas.openxmlformats.org/officeDocument/2006/customXml" ds:itemID="{68905BA2-8F5E-4E5C-A550-529E79E7D452}"/>
</file>

<file path=customXml/itemProps3.xml><?xml version="1.0" encoding="utf-8"?>
<ds:datastoreItem xmlns:ds="http://schemas.openxmlformats.org/officeDocument/2006/customXml" ds:itemID="{88EDC7C2-7ACC-4E54-8256-4D99027076A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1619</TotalTime>
  <Words>987</Words>
  <Application>Microsoft Office PowerPoint</Application>
  <PresentationFormat>Custom</PresentationFormat>
  <Paragraphs>159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DengXian</vt:lpstr>
      <vt:lpstr>DengXian Light</vt:lpstr>
      <vt:lpstr>Arial</vt:lpstr>
      <vt:lpstr>Calibri</vt:lpstr>
      <vt:lpstr>Calibri (Body)</vt:lpstr>
      <vt:lpstr>Wingdings</vt:lpstr>
      <vt:lpstr>Office Theme</vt:lpstr>
      <vt:lpstr>PowerPoint Presentation</vt:lpstr>
    </vt:vector>
  </TitlesOfParts>
  <Company>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 Ling Jie</dc:creator>
  <cp:lastModifiedBy>Mandy van Reenen</cp:lastModifiedBy>
  <cp:revision>271</cp:revision>
  <cp:lastPrinted>2022-05-24T02:20:19Z</cp:lastPrinted>
  <dcterms:created xsi:type="dcterms:W3CDTF">2017-07-10T02:31:55Z</dcterms:created>
  <dcterms:modified xsi:type="dcterms:W3CDTF">2025-02-10T08:44:31Z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0x0101004E296E15BAF57041A774F4D5316366FF</vt:lpwstr>
  </property>
  <property fmtid="{D5CDD505-2E9C-101B-9397-08002B2CF9AE}" pid="3" name="MSIP_Label_51a6c3db-1667-4f49-995a-8b9973972958_Enabled">
    <vt:lpwstr>true</vt:lpwstr>
  </property>
  <property fmtid="{D5CDD505-2E9C-101B-9397-08002B2CF9AE}" pid="4" name="MSIP_Label_51a6c3db-1667-4f49-995a-8b9973972958_SetDate">
    <vt:lpwstr>2022-05-27T04:18:37Z</vt:lpwstr>
  </property>
  <property fmtid="{D5CDD505-2E9C-101B-9397-08002B2CF9AE}" pid="5" name="MSIP_Label_51a6c3db-1667-4f49-995a-8b9973972958_Method">
    <vt:lpwstr>Standard</vt:lpwstr>
  </property>
  <property fmtid="{D5CDD505-2E9C-101B-9397-08002B2CF9AE}" pid="6" name="MSIP_Label_51a6c3db-1667-4f49-995a-8b9973972958_Name">
    <vt:lpwstr>UTS-Internal</vt:lpwstr>
  </property>
  <property fmtid="{D5CDD505-2E9C-101B-9397-08002B2CF9AE}" pid="7" name="MSIP_Label_51a6c3db-1667-4f49-995a-8b9973972958_SiteId">
    <vt:lpwstr>e8911c26-cf9f-4a9c-878e-527807be8791</vt:lpwstr>
  </property>
  <property fmtid="{D5CDD505-2E9C-101B-9397-08002B2CF9AE}" pid="8" name="MSIP_Label_51a6c3db-1667-4f49-995a-8b9973972958_ActionId">
    <vt:lpwstr>5a3b0af6-9033-43b7-846f-8161cdbb5f03</vt:lpwstr>
  </property>
  <property fmtid="{D5CDD505-2E9C-101B-9397-08002B2CF9AE}" pid="9" name="MSIP_Label_51a6c3db-1667-4f49-995a-8b9973972958_ContentBits">
    <vt:lpwstr>0</vt:lpwstr>
  </property>
  <property fmtid="{D5CDD505-2E9C-101B-9397-08002B2CF9AE}" pid="10" name="ClassificationContentMarkingFooterLocations">
    <vt:lpwstr>Office Theme:8</vt:lpwstr>
  </property>
  <property fmtid="{D5CDD505-2E9C-101B-9397-08002B2CF9AE}" pid="11" name="ClassificationContentMarkingFooterText">
    <vt:lpwstr>## NUS Restricted ##</vt:lpwstr>
  </property>
  <property fmtid="{D5CDD505-2E9C-101B-9397-08002B2CF9AE}" pid="12" name="MSIP_Label_4e045e4e-d60e-4c86-8512-0f70a0407fd6_Enabled">
    <vt:lpwstr>true</vt:lpwstr>
  </property>
  <property fmtid="{D5CDD505-2E9C-101B-9397-08002B2CF9AE}" pid="13" name="MSIP_Label_4e045e4e-d60e-4c86-8512-0f70a0407fd6_SetDate">
    <vt:lpwstr>2024-06-26T04:38:27Z</vt:lpwstr>
  </property>
  <property fmtid="{D5CDD505-2E9C-101B-9397-08002B2CF9AE}" pid="14" name="MSIP_Label_4e045e4e-d60e-4c86-8512-0f70a0407fd6_Method">
    <vt:lpwstr>Privileged</vt:lpwstr>
  </property>
  <property fmtid="{D5CDD505-2E9C-101B-9397-08002B2CF9AE}" pid="15" name="MSIP_Label_4e045e4e-d60e-4c86-8512-0f70a0407fd6_Name">
    <vt:lpwstr>Unclassified</vt:lpwstr>
  </property>
  <property fmtid="{D5CDD505-2E9C-101B-9397-08002B2CF9AE}" pid="16" name="MSIP_Label_4e045e4e-d60e-4c86-8512-0f70a0407fd6_SiteId">
    <vt:lpwstr>5ba5ef5e-3109-4e77-85bd-cfeb0d347e82</vt:lpwstr>
  </property>
  <property fmtid="{D5CDD505-2E9C-101B-9397-08002B2CF9AE}" pid="17" name="MSIP_Label_4e045e4e-d60e-4c86-8512-0f70a0407fd6_ActionId">
    <vt:lpwstr>bcb57ba4-e510-4dfb-938f-3f3f62c72363</vt:lpwstr>
  </property>
  <property fmtid="{D5CDD505-2E9C-101B-9397-08002B2CF9AE}" pid="18" name="MSIP_Label_4e045e4e-d60e-4c86-8512-0f70a0407fd6_ContentBits">
    <vt:lpwstr>0</vt:lpwstr>
  </property>
</Properties>
</file>