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1F97E04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DDA136-1146-345D-8618-3B1E6120E46F}" name="Rencz Fanni" initials="FR" userId="S::fanni.rencz@uni-corvinus.hu::9a0912b8-d609-43bc-b84d-8499ff74b54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Mulhern" initials="BM" lastIdx="5" clrIdx="0">
    <p:extLst>
      <p:ext uri="{19B8F6BF-5375-455C-9EA6-DF929625EA0E}">
        <p15:presenceInfo xmlns:p15="http://schemas.microsoft.com/office/powerpoint/2012/main" userId="S-1-5-21-3588706629-3798168970-822321252-416178" providerId="AD"/>
      </p:ext>
    </p:extLst>
  </p:cmAuthor>
  <p:cmAuthor id="2" name="Rencz Fanni" initials="FR" lastIdx="10" clrIdx="1">
    <p:extLst>
      <p:ext uri="{19B8F6BF-5375-455C-9EA6-DF929625EA0E}">
        <p15:presenceInfo xmlns:p15="http://schemas.microsoft.com/office/powerpoint/2012/main" userId="S::fanni.rencz@uni-corvinus.hu::9a0912b8-d609-43bc-b84d-8499ff74b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493"/>
    <a:srgbClr val="EDEBD1"/>
    <a:srgbClr val="006747"/>
    <a:srgbClr val="009374"/>
    <a:srgbClr val="9C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07" autoAdjust="0"/>
    <p:restoredTop sz="94660"/>
  </p:normalViewPr>
  <p:slideViewPr>
    <p:cSldViewPr snapToGrid="0">
      <p:cViewPr>
        <p:scale>
          <a:sx n="96" d="100"/>
          <a:sy n="96" d="100"/>
        </p:scale>
        <p:origin x="204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omments/modernComment_105_1F97E0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9A4F5A-FC87-FF45-894C-C62D2555FD21}" authorId="{8FDDA136-1146-345D-8618-3B1E6120E46F}" created="2025-01-22T06:40:36.739">
    <pc:sldMkLst xmlns:pc="http://schemas.microsoft.com/office/powerpoint/2013/main/command">
      <pc:docMk/>
      <pc:sldMk cId="530047052" sldId="261"/>
    </pc:sldMkLst>
    <p188:txBody>
      <a:bodyPr/>
      <a:lstStyle/>
      <a:p>
        <a:r>
          <a:rPr lang="en-US"/>
          <a:t>Suggest adding the name, date and city of the conference somewhere</a:t>
        </a:r>
      </a:p>
    </p188:txBody>
  </p188:cm>
  <p188:cm id="{376A4BDB-C5F5-B047-95CA-58D8F6E28DBD}" authorId="{8FDDA136-1146-345D-8618-3B1E6120E46F}" created="2025-01-22T06:43:00.0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35" creationId="{0A6EE34B-605C-B3CD-82F9-5AB473A05B22}"/>
      <ac:txMk cp="110">
        <ac:context len="234" hash="3575643078"/>
      </ac:txMk>
    </ac:txMkLst>
    <p188:pos x="2336067" y="790646"/>
    <p188:txBody>
      <a:bodyPr/>
      <a:lstStyle/>
      <a:p>
        <a:r>
          <a:rPr lang="en-US"/>
          <a:t>Perhaps say somehow that we are comparing them to their respective composite items as currently reads as we were to compare them to each other</a:t>
        </a:r>
      </a:p>
    </p188:txBody>
  </p188:cm>
  <p188:cm id="{38434891-2140-224E-BE7A-A34DB7807840}" authorId="{8FDDA136-1146-345D-8618-3B1E6120E46F}" created="2025-01-22T06:43:34.2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35" creationId="{0A6EE34B-605C-B3CD-82F9-5AB473A05B22}"/>
      <ac:txMk cp="110">
        <ac:context len="234" hash="3575643078"/>
      </ac:txMk>
    </ac:txMkLst>
    <p188:pos x="2336067" y="790646"/>
    <p188:txBody>
      <a:bodyPr/>
      <a:lstStyle/>
      <a:p>
        <a:r>
          <a:rPr lang="en-US"/>
          <a:t>This is a bit vaguely phrased, what psychometric property is this? Explanatory power on EQ VAS or correlation with EQ VAS or else?</a:t>
        </a:r>
      </a:p>
    </p188:txBody>
  </p188:cm>
  <p188:cm id="{B9F73B76-31E1-614D-A8AA-FE71301ED1FA}" authorId="{8FDDA136-1146-345D-8618-3B1E6120E46F}" created="2025-01-22T06:45:02.8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5" creationId="{BC75CA34-8895-194A-7C7F-2093686F22FF}"/>
      <ac:txMk cp="60" len="10">
        <ac:context len="348" hash="3027738835"/>
      </ac:txMk>
    </ac:txMkLst>
    <p188:pos x="2200685" y="462558"/>
    <p188:txBody>
      <a:bodyPr/>
      <a:lstStyle/>
      <a:p>
        <a:r>
          <a:rPr lang="en-US"/>
          <a:t>Did you mean to say ‘more problems’ meaning that the ceiling is lower for the composite?</a:t>
        </a:r>
      </a:p>
    </p188:txBody>
  </p188:cm>
  <p188:cm id="{02D8C51A-755C-F346-A4F7-4CEB70EC4D60}" authorId="{8FDDA136-1146-345D-8618-3B1E6120E46F}" created="2025-01-22T06:46:19.5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35" creationId="{0A6EE34B-605C-B3CD-82F9-5AB473A05B22}"/>
      <ac:txMk cp="48">
        <ac:context len="234" hash="3575643078"/>
      </ac:txMk>
    </ac:txMkLst>
    <p188:pos x="1476847" y="467453"/>
    <p188:txBody>
      <a:bodyPr/>
      <a:lstStyle/>
      <a:p>
        <a:r>
          <a:rPr lang="en-US"/>
          <a:t>Suggest dropping ‘effect’ as we are just describing the ceiling for each item, but not judging it whether or not it is an ‘effect’ especially that this is a gen pop sample</a:t>
        </a:r>
      </a:p>
    </p188:txBody>
  </p188:cm>
  <p188:cm id="{F3A91105-78F2-E446-BDEC-01553F3FCBF1}" authorId="{8FDDA136-1146-345D-8618-3B1E6120E46F}" created="2025-01-22T06:48:06.8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picMk id="64" creationId="{FD480A25-A664-B613-9B85-BF6BEBCC9389}"/>
    </ac:deMkLst>
    <p188:txBody>
      <a:bodyPr/>
      <a:lstStyle/>
      <a:p>
        <a:r>
          <a:rPr lang="en-US"/>
          <a:t>Suggest adding a note below the table that the dash lines indicate floor and the other the ceiling</a:t>
        </a:r>
      </a:p>
    </p188:txBody>
  </p188:cm>
  <p188:cm id="{0A14CB5B-968B-3A49-8EBB-937DAAF2B3CC}" authorId="{8FDDA136-1146-345D-8618-3B1E6120E46F}" created="2025-01-22T06:50:54.5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picMk id="64" creationId="{FD480A25-A664-B613-9B85-BF6BEBCC9389}"/>
    </ac:deMkLst>
    <p188:txBody>
      <a:bodyPr/>
      <a:lstStyle/>
      <a:p>
        <a:r>
          <a:rPr lang="en-US"/>
          <a:t>I thought including the results about the difference in the proportion of underreporting problems from the composites Benjamin sent during the abstract revision would be more useful for the poster</a:t>
        </a:r>
      </a:p>
    </p188:txBody>
  </p188:cm>
  <p188:cm id="{83D8FC19-8F94-F44D-9F8D-BD7E91AA136D}" authorId="{8FDDA136-1146-345D-8618-3B1E6120E46F}" created="2025-01-22T06:51:44.5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5" creationId="{BC75CA34-8895-194A-7C7F-2093686F22FF}"/>
      <ac:txMk cp="28" len="13">
        <ac:context len="348" hash="3027738835"/>
      </ac:txMk>
    </ac:txMkLst>
    <p188:pos x="2279513" y="304903"/>
    <p188:txBody>
      <a:bodyPr/>
      <a:lstStyle/>
      <a:p>
        <a:r>
          <a:rPr lang="en-US"/>
          <a:t>Perhaps revise the title as ‘Descriptive characteristics of the items’ or similar as you are not presenting convergent validity results in this section</a:t>
        </a:r>
      </a:p>
    </p188:txBody>
  </p188:cm>
  <p188:cm id="{1934A135-FD4C-3E48-A405-FE8857F34AB9}" authorId="{8FDDA136-1146-345D-8618-3B1E6120E46F}" created="2025-01-22T07:03:55.5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35" creationId="{0A6EE34B-605C-B3CD-82F9-5AB473A05B22}"/>
      <ac:txMk cp="135">
        <ac:context len="234" hash="3575643078"/>
      </ac:txMk>
    </ac:txMkLst>
    <p188:pos x="1256129" y="1113839"/>
    <p188:txBody>
      <a:bodyPr/>
      <a:lstStyle/>
      <a:p>
        <a:r>
          <a:rPr lang="en-US"/>
          <a:t>Drop from the poster as you are not reporting any results about this?</a:t>
        </a:r>
      </a:p>
    </p188:txBody>
  </p188:cm>
  <p188:cm id="{26FA1706-7A9C-8344-B5F7-733387C10D8E}" authorId="{8FDDA136-1146-345D-8618-3B1E6120E46F}" created="2025-01-22T07:04:14.7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spMk id="35" creationId="{0A6EE34B-605C-B3CD-82F9-5AB473A05B22}"/>
      <ac:txMk cp="110">
        <ac:context len="234" hash="3575643078"/>
      </ac:txMk>
    </ac:txMkLst>
    <p188:pos x="2336067" y="790646"/>
    <p188:txBody>
      <a:bodyPr/>
      <a:lstStyle/>
      <a:p>
        <a:r>
          <a:rPr lang="en-US"/>
          <a:t>Drop from the poster as you are not reporting any results about this?</a:t>
        </a:r>
      </a:p>
    </p188:txBody>
  </p188:cm>
  <p188:cm id="{9D297CA0-C88E-8F4D-8CF9-D8EF51BA2CB6}" authorId="{8FDDA136-1146-345D-8618-3B1E6120E46F}" created="2025-01-22T07:05:07.7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picMk id="62" creationId="{8FC5533B-E544-EC47-B839-E80E996EEC1D}"/>
    </ac:deMkLst>
    <p188:txBody>
      <a:bodyPr/>
      <a:lstStyle/>
      <a:p>
        <a:r>
          <a:rPr lang="en-US"/>
          <a:t>What is the source of the two pictures presented, any copyright issues?</a:t>
        </a:r>
      </a:p>
    </p188:txBody>
  </p188:cm>
  <p188:cm id="{9880EC6E-F398-7B40-BDBE-71269A93564D}" authorId="{8FDDA136-1146-345D-8618-3B1E6120E46F}" created="2025-01-22T07:06:40.9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0047052" sldId="261"/>
      <ac:picMk id="47" creationId="{874A6B47-62B4-894B-1DE5-BC11E5F6A156}"/>
    </ac:deMkLst>
    <p188:txBody>
      <a:bodyPr/>
      <a:lstStyle/>
      <a:p>
        <a:r>
          <a:rPr lang="en-US"/>
          <a:t>I don’t think this is needed, not readable… Rather report any EQ grant received for this study as an acknowledgement.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45BF-99AC-B584-7C3F-6D9935E4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333CD-0266-949C-E42E-C50F8E22F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5" indent="0" algn="ctr">
              <a:buNone/>
              <a:defRPr sz="1500"/>
            </a:lvl2pPr>
            <a:lvl3pPr marL="685690" indent="0" algn="ctr">
              <a:buNone/>
              <a:defRPr sz="1350"/>
            </a:lvl3pPr>
            <a:lvl4pPr marL="1028535" indent="0" algn="ctr">
              <a:buNone/>
              <a:defRPr sz="1200"/>
            </a:lvl4pPr>
            <a:lvl5pPr marL="1371381" indent="0" algn="ctr">
              <a:buNone/>
              <a:defRPr sz="1200"/>
            </a:lvl5pPr>
            <a:lvl6pPr marL="1714226" indent="0" algn="ctr">
              <a:buNone/>
              <a:defRPr sz="1200"/>
            </a:lvl6pPr>
            <a:lvl7pPr marL="2057071" indent="0" algn="ctr">
              <a:buNone/>
              <a:defRPr sz="1200"/>
            </a:lvl7pPr>
            <a:lvl8pPr marL="2399916" indent="0" algn="ctr">
              <a:buNone/>
              <a:defRPr sz="1200"/>
            </a:lvl8pPr>
            <a:lvl9pPr marL="274276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39707-9EE5-4B0A-B113-88C12CE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F887-0894-D2DA-B718-DD8F7F26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597-121A-4F04-75B8-09456408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A569E-A2D6-786C-E8B4-9C8B52F48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26" y="34117"/>
            <a:ext cx="2181541" cy="134982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600E0C1E-B8F0-44A0-55E9-0940ADD143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141070"/>
            <a:ext cx="9652000" cy="5716930"/>
          </a:xfrm>
          <a:prstGeom prst="rect">
            <a:avLst/>
          </a:prstGeom>
          <a:solidFill>
            <a:srgbClr val="EDEBD1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163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5D49-B25A-514C-1E44-E839E66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33B1B-7599-A070-BECA-EC924ECF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7CB1-D2C5-5E15-D4CA-97DD1234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E81D-8137-3B01-8637-AB561C03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15C2-2445-7873-1881-5311E0F7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F60E1-7FE1-AEEE-5DD1-C28C3ABAD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3541-4320-5B6D-9407-8274FEB0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C1BF-4886-F972-990B-BFAC4A80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846C-3639-9A13-7C9D-6D17F8F5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66FB-DA0B-2475-1425-EAE91E0D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1F8B-80A8-DA52-2E8E-ACFAA14E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DC74-F929-AEAC-0E11-2A477EF4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E07D2-78B0-2F08-C2E6-45C8D04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3AAC-1676-67A5-F076-CE1153FB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9BA8-76BE-B9CF-D915-6BFCB5CE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D866-3B90-E45C-27D8-4818735E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8F78-A8BB-32F0-C674-87D8866B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45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69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53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38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07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3999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276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D3405-26C4-BD19-36E8-5F77DC01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9421-C880-5665-98FA-46CB0373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AE2B-E11E-6999-4941-724378C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1CB69A2-C8EE-27B8-BC99-AB161E2EF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141070"/>
            <a:ext cx="9652000" cy="5716930"/>
          </a:xfrm>
          <a:prstGeom prst="rect">
            <a:avLst/>
          </a:prstGeom>
          <a:solidFill>
            <a:srgbClr val="CFC493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345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E0D4-0051-7B1F-4505-B92F09A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2F62-2708-B470-3386-50EA57CA8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FA629-DAFC-2162-172A-8C3F6B38B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108DA-8918-F679-2FDB-47AF179C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D3530-76E9-1A89-67F8-4A362E3D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8E281-2340-DDCF-AC23-F4BCE816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4F62-2716-0B6A-1B60-F2D5DEF2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EF02C-6570-8213-8435-B2F8AF53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0" indent="0">
              <a:buNone/>
              <a:defRPr sz="1350" b="1"/>
            </a:lvl3pPr>
            <a:lvl4pPr marL="1028535" indent="0">
              <a:buNone/>
              <a:defRPr sz="1200" b="1"/>
            </a:lvl4pPr>
            <a:lvl5pPr marL="1371381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D39B-0348-5836-F7D5-17AE11ACE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95F50-85DC-79BF-6694-139DBC1F8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0" indent="0">
              <a:buNone/>
              <a:defRPr sz="1350" b="1"/>
            </a:lvl3pPr>
            <a:lvl4pPr marL="1028535" indent="0">
              <a:buNone/>
              <a:defRPr sz="1200" b="1"/>
            </a:lvl4pPr>
            <a:lvl5pPr marL="1371381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766ED-EEBF-FB8D-3008-5160EE48B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66877-A9DF-DB58-A575-9D9FF897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4F070-C77D-A2E2-F2E3-C4354C1D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24BE3-6AF5-530A-4BBA-E6D44F71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C6C9-E149-8EF8-526F-26DAE39A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FC18-0D1D-18C5-F03F-17C2E0D5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28BD8-65EC-7F70-E5DC-B9BF52DF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5705-3BE3-C520-0182-D25A3AF5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1A00B-60DD-FFF4-4CDD-97687AFA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AA108-9979-225C-033F-F2724996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F27E-7550-E3EE-2B74-4259D121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9FA5-B8D9-BEA9-C3D5-23B29EE7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5A0A-C31B-200D-0518-F31D4B30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761B-ACC0-E558-0C00-885202BF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5" indent="0">
              <a:buNone/>
              <a:defRPr sz="1050"/>
            </a:lvl2pPr>
            <a:lvl3pPr marL="685690" indent="0">
              <a:buNone/>
              <a:defRPr sz="900"/>
            </a:lvl3pPr>
            <a:lvl4pPr marL="1028535" indent="0">
              <a:buNone/>
              <a:defRPr sz="750"/>
            </a:lvl4pPr>
            <a:lvl5pPr marL="1371381" indent="0">
              <a:buNone/>
              <a:defRPr sz="750"/>
            </a:lvl5pPr>
            <a:lvl6pPr marL="1714226" indent="0">
              <a:buNone/>
              <a:defRPr sz="750"/>
            </a:lvl6pPr>
            <a:lvl7pPr marL="2057071" indent="0">
              <a:buNone/>
              <a:defRPr sz="750"/>
            </a:lvl7pPr>
            <a:lvl8pPr marL="2399916" indent="0">
              <a:buNone/>
              <a:defRPr sz="750"/>
            </a:lvl8pPr>
            <a:lvl9pPr marL="27427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7CD0E-3429-4A45-DCEB-D46284D9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7651-4C1F-27F1-BCFD-DCD8E6AB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4C9D0-8E77-4BBA-EE09-C0C4B093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03B7-F409-9B41-5538-28AD8F6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FFC65-7C88-6269-AF2A-C75767B0E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45" indent="0">
              <a:buNone/>
              <a:defRPr sz="2100"/>
            </a:lvl2pPr>
            <a:lvl3pPr marL="685690" indent="0">
              <a:buNone/>
              <a:defRPr sz="1800"/>
            </a:lvl3pPr>
            <a:lvl4pPr marL="1028535" indent="0">
              <a:buNone/>
              <a:defRPr sz="1500"/>
            </a:lvl4pPr>
            <a:lvl5pPr marL="1371381" indent="0">
              <a:buNone/>
              <a:defRPr sz="1500"/>
            </a:lvl5pPr>
            <a:lvl6pPr marL="1714226" indent="0">
              <a:buNone/>
              <a:defRPr sz="1500"/>
            </a:lvl6pPr>
            <a:lvl7pPr marL="2057071" indent="0">
              <a:buNone/>
              <a:defRPr sz="1500"/>
            </a:lvl7pPr>
            <a:lvl8pPr marL="2399916" indent="0">
              <a:buNone/>
              <a:defRPr sz="1500"/>
            </a:lvl8pPr>
            <a:lvl9pPr marL="274276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B6C11-4A27-DC65-34E6-767B71D7D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5" indent="0">
              <a:buNone/>
              <a:defRPr sz="1050"/>
            </a:lvl2pPr>
            <a:lvl3pPr marL="685690" indent="0">
              <a:buNone/>
              <a:defRPr sz="900"/>
            </a:lvl3pPr>
            <a:lvl4pPr marL="1028535" indent="0">
              <a:buNone/>
              <a:defRPr sz="750"/>
            </a:lvl4pPr>
            <a:lvl5pPr marL="1371381" indent="0">
              <a:buNone/>
              <a:defRPr sz="750"/>
            </a:lvl5pPr>
            <a:lvl6pPr marL="1714226" indent="0">
              <a:buNone/>
              <a:defRPr sz="750"/>
            </a:lvl6pPr>
            <a:lvl7pPr marL="2057071" indent="0">
              <a:buNone/>
              <a:defRPr sz="750"/>
            </a:lvl7pPr>
            <a:lvl8pPr marL="2399916" indent="0">
              <a:buNone/>
              <a:defRPr sz="750"/>
            </a:lvl8pPr>
            <a:lvl9pPr marL="27427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6F00D-9B39-2C2D-0673-52FBEF82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2F8C1-2C0F-4FA6-B8F9-A212A8B9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E7EE1-BB04-4F95-5E2A-188987B0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C11F9-3FF4-2D98-EB27-2ADA5F4D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EBD7-6284-2DD5-57A4-46A64C22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39444-A599-7E15-2A34-26847BA26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DE69B-EE44-8139-426C-17EFDD88E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8595-9C24-AD29-549B-C1F778D5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25995C3-0BEC-5471-69E0-63573D422B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42338"/>
            <a:ext cx="2539118" cy="57150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txBody>
          <a:bodyPr wrap="none" lIns="92364" tIns="46182" rIns="92364" bIns="92364"/>
          <a:lstStyle/>
          <a:p>
            <a:pPr marL="0" marR="0" lvl="0" indent="0" algn="ctr" defTabSz="88661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7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CDFF106-56A3-5C74-46FA-D9C730708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"/>
            <a:ext cx="9652000" cy="1142669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25573-6FDC-493C-73D9-C29118AA22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26" y="34117"/>
            <a:ext cx="2181541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microsoft.com/office/2018/10/relationships/comments" Target="../comments/modernComment_105_1F97E04C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6C1545-26D2-F947-F642-9E09DBD56B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C4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65CC2-E7A2-78FC-44BB-326ABADD6A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"/>
            <a:ext cx="12191999" cy="102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C52C2BA2-2995-65ED-8CDE-3DACB311D40C}"/>
              </a:ext>
            </a:extLst>
          </p:cNvPr>
          <p:cNvSpPr txBox="1">
            <a:spLocks/>
          </p:cNvSpPr>
          <p:nvPr/>
        </p:nvSpPr>
        <p:spPr bwMode="auto">
          <a:xfrm>
            <a:off x="2540895" y="-32422"/>
            <a:ext cx="7017392" cy="5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64" tIns="184727" rIns="92364" bIns="92364" anchor="ctr" anchorCtr="1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14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Psychometric Performance of Six EQ-5D-5L Dimension-Specific Components Overall and by Age Group</a:t>
            </a:r>
            <a:endParaRPr lang="en-US" sz="14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66D9F8A-E6A8-CABD-691B-8976B7EFE42E}"/>
              </a:ext>
            </a:extLst>
          </p:cNvPr>
          <p:cNvSpPr txBox="1">
            <a:spLocks/>
          </p:cNvSpPr>
          <p:nvPr/>
        </p:nvSpPr>
        <p:spPr bwMode="auto">
          <a:xfrm>
            <a:off x="403534" y="558314"/>
            <a:ext cx="11292114" cy="5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64" tIns="92364" rIns="92364" bIns="92364" anchor="ctr" anchorCtr="1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Pham</a:t>
            </a:r>
            <a:r>
              <a:rPr lang="en-US" sz="1100" b="1" u="sng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M.Craig</a:t>
            </a:r>
            <a:r>
              <a:rPr lang="en-US" sz="1100" b="1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100" b="1" dirty="0">
                <a:solidFill>
                  <a:srgbClr val="006747"/>
                </a:solidFill>
                <a:cs typeface="Arial" panose="020B0604020202020204" pitchFamily="34" charset="0"/>
              </a:rPr>
              <a:t>Fanni Rencz</a:t>
            </a:r>
            <a:r>
              <a:rPr lang="en-US" sz="1100" b="1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1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Florida, Tampa, </a:t>
            </a:r>
            <a:r>
              <a:rPr lang="vi-VN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Policy, Corvinus University of Budapest, Budapest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9</a:t>
            </a:r>
            <a:r>
              <a:rPr lang="en-US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EuroQol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Academy, 2025, March 11, Barcelona,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logo with a bird and text&#10;&#10;Description automatically generated">
            <a:extLst>
              <a:ext uri="{FF2B5EF4-FFF2-40B4-BE49-F238E27FC236}">
                <a16:creationId xmlns:a16="http://schemas.microsoft.com/office/drawing/2014/main" id="{26704EE1-E034-24FA-D6E9-53058B587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" t="26067" r="368" b="23872"/>
          <a:stretch/>
        </p:blipFill>
        <p:spPr bwMode="auto">
          <a:xfrm>
            <a:off x="10476438" y="256364"/>
            <a:ext cx="1526706" cy="7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logo with white text&#10;&#10;Description automatically generated">
            <a:extLst>
              <a:ext uri="{FF2B5EF4-FFF2-40B4-BE49-F238E27FC236}">
                <a16:creationId xmlns:a16="http://schemas.microsoft.com/office/drawing/2014/main" id="{D08AE341-52B8-1E5E-EF56-DB4C9833D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2" y="125156"/>
            <a:ext cx="605655" cy="730297"/>
          </a:xfrm>
          <a:prstGeom prst="rect">
            <a:avLst/>
          </a:prstGeom>
        </p:spPr>
      </p:pic>
      <p:sp>
        <p:nvSpPr>
          <p:cNvPr id="31" name="Text Box 189">
            <a:extLst>
              <a:ext uri="{FF2B5EF4-FFF2-40B4-BE49-F238E27FC236}">
                <a16:creationId xmlns:a16="http://schemas.microsoft.com/office/drawing/2014/main" id="{3CF6897D-9A29-E0A7-39ED-988C6386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" y="1264042"/>
            <a:ext cx="2261166" cy="1225502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This psychometric analysis compares the</a:t>
            </a:r>
            <a:r>
              <a:rPr lang="vi-VN" sz="1050" kern="0" dirty="0">
                <a:solidFill>
                  <a:prstClr val="black"/>
                </a:solidFill>
                <a:latin typeface="Aptos Serif"/>
                <a:cs typeface="Arial"/>
              </a:rPr>
              <a:t> performance of : washing self (WA), dressing self (DR), pain (PN), discomfort (DI), anxiety (AN) and depression (DE), in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a general population sample     (n = 6018), of US adults, age 18+.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2DB6-ABBA-16E6-A047-B6B00D698566}"/>
              </a:ext>
            </a:extLst>
          </p:cNvPr>
          <p:cNvSpPr/>
          <p:nvPr/>
        </p:nvSpPr>
        <p:spPr>
          <a:xfrm>
            <a:off x="45120" y="1061928"/>
            <a:ext cx="2268037" cy="19336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D0B7C4-23E2-6E5C-D451-6A924D7CD5C9}"/>
              </a:ext>
            </a:extLst>
          </p:cNvPr>
          <p:cNvSpPr/>
          <p:nvPr/>
        </p:nvSpPr>
        <p:spPr>
          <a:xfrm>
            <a:off x="40817" y="2539578"/>
            <a:ext cx="2289018" cy="19336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METHODS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5" name="Text Box 192">
            <a:extLst>
              <a:ext uri="{FF2B5EF4-FFF2-40B4-BE49-F238E27FC236}">
                <a16:creationId xmlns:a16="http://schemas.microsoft.com/office/drawing/2014/main" id="{0A6EE34B-605C-B3CD-82F9-5AB473A0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3" y="2732947"/>
            <a:ext cx="2293192" cy="1187030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 We</a:t>
            </a:r>
            <a:r>
              <a:rPr lang="vi-VN" sz="1050" kern="0" dirty="0">
                <a:solidFill>
                  <a:prstClr val="black"/>
                </a:solidFill>
                <a:latin typeface="Aptos Serif"/>
                <a:cs typeface="Arial"/>
              </a:rPr>
              <a:t> assessed each component by floor and ceiling, informativity (Shannon’s indices), convergent validity (rho), and structural validity, exploratory factor analysis)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</a:t>
            </a:r>
            <a:endParaRPr lang="vi-VN" sz="1050" kern="0" dirty="0">
              <a:solidFill>
                <a:prstClr val="black"/>
              </a:solidFill>
              <a:latin typeface="Aptos Serif"/>
              <a:cs typeface="Arial"/>
            </a:endParaRPr>
          </a:p>
          <a:p>
            <a:pPr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 </a:t>
            </a:r>
            <a:r>
              <a:rPr lang="vi-VN" sz="1050" kern="0" dirty="0">
                <a:solidFill>
                  <a:prstClr val="black"/>
                </a:solidFill>
                <a:latin typeface="Aptos Serif"/>
                <a:cs typeface="Arial"/>
              </a:rPr>
              <a:t>We first conducted these analyses on the full sample then by age.</a:t>
            </a: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</p:txBody>
      </p:sp>
      <p:sp>
        <p:nvSpPr>
          <p:cNvPr id="37" name="Text Box 191">
            <a:extLst>
              <a:ext uri="{FF2B5EF4-FFF2-40B4-BE49-F238E27FC236}">
                <a16:creationId xmlns:a16="http://schemas.microsoft.com/office/drawing/2014/main" id="{A77F479C-26AE-4628-0BF3-7AEF7A06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407" y="3231265"/>
            <a:ext cx="2107845" cy="2802857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The strong performance of the the AD and PD components  may motivate their inclusion in an expanded version of the EQ-5D-5L, particularly when surveying older adults.</a:t>
            </a:r>
          </a:p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Although this is a general population study, SC components don’t have potential as deep dive items. Instead, it is recommended expanding SC activities beyond washing and dressing.</a:t>
            </a:r>
          </a:p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Regardless, any changes should not alter the EQ-5D-5L factor structure, overall or by age group.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53766" y="29766"/>
            <a:ext cx="253936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B5D8D-E88B-F10F-993B-C77AC0D6826D}"/>
              </a:ext>
            </a:extLst>
          </p:cNvPr>
          <p:cNvSpPr/>
          <p:nvPr/>
        </p:nvSpPr>
        <p:spPr>
          <a:xfrm>
            <a:off x="25712" y="3952714"/>
            <a:ext cx="2287445" cy="168600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#1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" name="Text Box 189">
            <a:extLst>
              <a:ext uri="{FF2B5EF4-FFF2-40B4-BE49-F238E27FC236}">
                <a16:creationId xmlns:a16="http://schemas.microsoft.com/office/drawing/2014/main" id="{BC75CA34-8895-194A-7C7F-2093686F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5" y="4124840"/>
            <a:ext cx="2294682" cy="2641274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i="1" kern="0" dirty="0">
                <a:solidFill>
                  <a:srgbClr val="FF0000"/>
                </a:solidFill>
                <a:latin typeface="Aptos Serif"/>
                <a:cs typeface="Arial"/>
              </a:rPr>
              <a:t>Descriptive Characteristics of Components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Table 1 shows</a:t>
            </a:r>
            <a:r>
              <a:rPr lang="en-US" sz="1050" b="1" kern="0" dirty="0">
                <a:solidFill>
                  <a:prstClr val="black"/>
                </a:solidFill>
                <a:latin typeface="Aptos Serif"/>
                <a:cs typeface="Arial"/>
              </a:rPr>
              <a:t> more problems 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in the composites than their components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Shannon indices range from 0.523 (WA) to 1.838 (PN), with </a:t>
            </a:r>
            <a:r>
              <a:rPr lang="en-US" sz="1050" b="1" kern="0" dirty="0">
                <a:solidFill>
                  <a:prstClr val="black"/>
                </a:solidFill>
                <a:latin typeface="Aptos Serif"/>
                <a:cs typeface="Arial"/>
              </a:rPr>
              <a:t>relatively lower values observed for WA and DR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. </a:t>
            </a:r>
            <a:r>
              <a:rPr lang="en-US" sz="1050" b="1" kern="0" dirty="0">
                <a:latin typeface="Aptos Serif"/>
                <a:cs typeface="Arial"/>
              </a:rPr>
              <a:t> 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latin typeface="Aptos Serif"/>
                <a:cs typeface="Arial"/>
              </a:rPr>
              <a:t>The floors (dash lines, Figure 1) decreases with age.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LESSON #1 :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 The AD and PD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components have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potential as deep </a:t>
            </a:r>
          </a:p>
          <a:p>
            <a:pPr defTabSz="184698">
              <a:defRPr/>
            </a:pPr>
            <a:r>
              <a:rPr lang="en-US" sz="1050" kern="0" dirty="0">
                <a:highlight>
                  <a:srgbClr val="FFFF00"/>
                </a:highlight>
                <a:latin typeface="Aptos Serif"/>
                <a:cs typeface="Arial"/>
              </a:rPr>
              <a:t>dive items.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244765-E0D8-CC78-D790-9A397A1F05C4}"/>
              </a:ext>
            </a:extLst>
          </p:cNvPr>
          <p:cNvSpPr/>
          <p:nvPr/>
        </p:nvSpPr>
        <p:spPr>
          <a:xfrm>
            <a:off x="10039844" y="3031437"/>
            <a:ext cx="2107493" cy="18857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CONCLUSIONS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91">
            <a:extLst>
              <a:ext uri="{FF2B5EF4-FFF2-40B4-BE49-F238E27FC236}">
                <a16:creationId xmlns:a16="http://schemas.microsoft.com/office/drawing/2014/main" id="{8102A306-813F-DBAE-77E8-2456E8E6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407" y="1254205"/>
            <a:ext cx="2107845" cy="1756417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Should we develop the two SC components further? 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No. Among the items, the SC components are less informative. Instead, we may explore expanding SC by adding more activities, such as 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ptos Serif"/>
                <a:ea typeface="+mn-ea"/>
                <a:cs typeface="Arial"/>
              </a:rPr>
              <a:t>“eating” and “using the toilet”.</a:t>
            </a:r>
            <a:endParaRPr lang="en-US" sz="1050" kern="0" dirty="0">
              <a:latin typeface="Aptos Serif"/>
              <a:cs typeface="Arial"/>
            </a:endParaRPr>
          </a:p>
          <a:p>
            <a:pPr defTabSz="184698">
              <a:defRPr/>
            </a:pPr>
            <a:endParaRPr lang="en-US" sz="1050" kern="0" dirty="0">
              <a:latin typeface="Aptos Serif"/>
              <a:cs typeface="Arial"/>
            </a:endParaRPr>
          </a:p>
          <a:p>
            <a:pPr defTabSz="184698">
              <a:defRPr/>
            </a:pPr>
            <a:endParaRPr kumimoji="0" lang="en-US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ptos Serif"/>
              <a:ea typeface="+mn-ea"/>
              <a:cs typeface="Arial"/>
            </a:endParaRPr>
          </a:p>
          <a:p>
            <a:pPr defTabSz="184698">
              <a:defRPr/>
            </a:pPr>
            <a:endParaRPr lang="en-US" sz="800" kern="0" dirty="0">
              <a:latin typeface="Aptos Serif"/>
              <a:cs typeface="Arial"/>
            </a:endParaRPr>
          </a:p>
          <a:p>
            <a:pPr defTabSz="184698">
              <a:defRPr/>
            </a:pPr>
            <a:endParaRPr lang="en-US" sz="800" kern="0" dirty="0">
              <a:latin typeface="Aptos Serif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C76D88-EF5F-AB95-06C0-CBFD2F8D5821}"/>
              </a:ext>
            </a:extLst>
          </p:cNvPr>
          <p:cNvSpPr/>
          <p:nvPr/>
        </p:nvSpPr>
        <p:spPr>
          <a:xfrm>
            <a:off x="10039407" y="1055785"/>
            <a:ext cx="2107845" cy="183223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DISCUSSION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DCEAC2-4A10-7200-0B6A-75D55E452BE7}"/>
              </a:ext>
            </a:extLst>
          </p:cNvPr>
          <p:cNvSpPr/>
          <p:nvPr/>
        </p:nvSpPr>
        <p:spPr>
          <a:xfrm>
            <a:off x="7063952" y="1055785"/>
            <a:ext cx="2932571" cy="193368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#2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8" name="Text Box 189">
            <a:extLst>
              <a:ext uri="{FF2B5EF4-FFF2-40B4-BE49-F238E27FC236}">
                <a16:creationId xmlns:a16="http://schemas.microsoft.com/office/drawing/2014/main" id="{569C78FA-17B0-961D-7C08-6216EA7F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952" y="1252679"/>
            <a:ext cx="2932571" cy="231810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i="1" kern="0" dirty="0">
                <a:solidFill>
                  <a:srgbClr val="FF0000"/>
                </a:solidFill>
                <a:latin typeface="Aptos Serif"/>
                <a:cs typeface="Arial"/>
              </a:rPr>
              <a:t>Dimensionality of Components: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latin typeface="Aptos Serif"/>
                <a:cs typeface="Arial"/>
              </a:rPr>
              <a:t>Figure 2 shows </a:t>
            </a:r>
            <a:r>
              <a:rPr lang="en-US" sz="1050" b="1" kern="0" dirty="0">
                <a:solidFill>
                  <a:prstClr val="black"/>
                </a:solidFill>
                <a:latin typeface="Aptos Serif"/>
                <a:cs typeface="Arial"/>
              </a:rPr>
              <a:t>strong alignment 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between components and composites.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Correlations between AD and PD composites and their components slightly increased with age, while SC showed a more pronounced increase.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Across the six age groups, the same three factors emerge with or without components.</a:t>
            </a:r>
          </a:p>
          <a:p>
            <a:pPr marL="171450" indent="-171450" defTabSz="184698">
              <a:buFont typeface="Wingdings" pitchFamily="2" charset="2"/>
              <a:buChar char="q"/>
              <a:defRPr/>
            </a:pP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  <a:p>
            <a:pPr lvl="1" defTabSz="184698">
              <a:defRPr/>
            </a:pPr>
            <a:r>
              <a:rPr lang="en-US" sz="1050" kern="0" dirty="0">
                <a:solidFill>
                  <a:prstClr val="black"/>
                </a:solidFill>
                <a:highlight>
                  <a:srgbClr val="FFFF00"/>
                </a:highlight>
                <a:latin typeface="Aptos Serif"/>
                <a:cs typeface="Arial"/>
              </a:rPr>
              <a:t>LESSON #2: The EQ-5D-5L constructs are consistent with or without components, both in the overall sample and by age groups.</a:t>
            </a:r>
          </a:p>
          <a:p>
            <a:pPr lvl="1" defTabSz="184698">
              <a:defRPr/>
            </a:pPr>
            <a:endParaRPr lang="en-US" sz="1050" kern="0" dirty="0">
              <a:solidFill>
                <a:prstClr val="black"/>
              </a:solidFill>
              <a:highlight>
                <a:srgbClr val="FFFF00"/>
              </a:highlight>
              <a:latin typeface="Aptos Serif"/>
              <a:cs typeface="Arial"/>
            </a:endParaRPr>
          </a:p>
        </p:txBody>
      </p:sp>
      <p:pic>
        <p:nvPicPr>
          <p:cNvPr id="45" name="Picture 44" descr="A person sitting at a table in a bathroom&#10;&#10;Description automatically generated">
            <a:extLst>
              <a:ext uri="{FF2B5EF4-FFF2-40B4-BE49-F238E27FC236}">
                <a16:creationId xmlns:a16="http://schemas.microsoft.com/office/drawing/2014/main" id="{7F46C9C9-1632-AD73-3125-A3ADA4170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494" y="-1691417"/>
            <a:ext cx="1203690" cy="1203690"/>
          </a:xfrm>
          <a:prstGeom prst="rect">
            <a:avLst/>
          </a:prstGeom>
        </p:spPr>
      </p:pic>
      <p:pic>
        <p:nvPicPr>
          <p:cNvPr id="52" name="Picture 51" descr="A table with numbers and a number on it&#10;&#10;Description automatically generated">
            <a:extLst>
              <a:ext uri="{FF2B5EF4-FFF2-40B4-BE49-F238E27FC236}">
                <a16:creationId xmlns:a16="http://schemas.microsoft.com/office/drawing/2014/main" id="{5ABCBED0-CB86-E3C6-EFEF-14CF110B5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11" y="1081563"/>
            <a:ext cx="4643201" cy="1727582"/>
          </a:xfrm>
          <a:prstGeom prst="rect">
            <a:avLst/>
          </a:prstGeom>
        </p:spPr>
      </p:pic>
      <p:pic>
        <p:nvPicPr>
          <p:cNvPr id="58" name="Picture 57" descr="A person sitting at a table in a bathroom&#10;&#10;Description automatically generated">
            <a:extLst>
              <a:ext uri="{FF2B5EF4-FFF2-40B4-BE49-F238E27FC236}">
                <a16:creationId xmlns:a16="http://schemas.microsoft.com/office/drawing/2014/main" id="{4C75BE92-B913-A0AD-C773-35C3E5822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4" b="8784"/>
          <a:stretch/>
        </p:blipFill>
        <p:spPr>
          <a:xfrm>
            <a:off x="10584346" y="2391027"/>
            <a:ext cx="1019831" cy="618647"/>
          </a:xfrm>
          <a:prstGeom prst="rect">
            <a:avLst/>
          </a:prstGeom>
        </p:spPr>
      </p:pic>
      <p:pic>
        <p:nvPicPr>
          <p:cNvPr id="62" name="Picture 61" descr="A person in scuba gear swimming in the water&#10;&#10;Description automatically generated">
            <a:extLst>
              <a:ext uri="{FF2B5EF4-FFF2-40B4-BE49-F238E27FC236}">
                <a16:creationId xmlns:a16="http://schemas.microsoft.com/office/drawing/2014/main" id="{8FC5533B-E544-EC47-B839-E80E996EE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-1" r="17444" b="7740"/>
          <a:stretch/>
        </p:blipFill>
        <p:spPr>
          <a:xfrm>
            <a:off x="1323703" y="5929213"/>
            <a:ext cx="998163" cy="836901"/>
          </a:xfrm>
          <a:prstGeom prst="rect">
            <a:avLst/>
          </a:prstGeom>
        </p:spPr>
      </p:pic>
      <p:pic>
        <p:nvPicPr>
          <p:cNvPr id="64" name="Picture 6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D480A25-A664-B613-9B85-BF6BEBCC9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r="4844"/>
          <a:stretch/>
        </p:blipFill>
        <p:spPr>
          <a:xfrm>
            <a:off x="2363475" y="2870352"/>
            <a:ext cx="4621562" cy="390404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E8B1B98-2EE8-6B00-CAC3-B9A38CB824B1}"/>
              </a:ext>
            </a:extLst>
          </p:cNvPr>
          <p:cNvSpPr txBox="1"/>
          <p:nvPr/>
        </p:nvSpPr>
        <p:spPr>
          <a:xfrm>
            <a:off x="3679366" y="3788926"/>
            <a:ext cx="198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“Components and composites have similar relationships with age”</a:t>
            </a:r>
          </a:p>
        </p:txBody>
      </p:sp>
      <p:pic>
        <p:nvPicPr>
          <p:cNvPr id="69" name="Picture 6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5F17229-8C8E-1C05-C681-C2BB5F59E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/>
          <a:stretch/>
        </p:blipFill>
        <p:spPr>
          <a:xfrm>
            <a:off x="7058744" y="3611011"/>
            <a:ext cx="2936255" cy="316039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432CD7C-3A10-903B-39C4-A9B9092EF987}"/>
              </a:ext>
            </a:extLst>
          </p:cNvPr>
          <p:cNvSpPr txBox="1"/>
          <p:nvPr/>
        </p:nvSpPr>
        <p:spPr>
          <a:xfrm>
            <a:off x="7063268" y="3900478"/>
            <a:ext cx="105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components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F21DDE-664F-E27A-6B82-722D49C8AF54}"/>
              </a:ext>
            </a:extLst>
          </p:cNvPr>
          <p:cNvSpPr txBox="1"/>
          <p:nvPr/>
        </p:nvSpPr>
        <p:spPr>
          <a:xfrm>
            <a:off x="9221826" y="3898677"/>
            <a:ext cx="105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components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C1577-D414-9949-4A94-07F397A5FB84}"/>
              </a:ext>
            </a:extLst>
          </p:cNvPr>
          <p:cNvSpPr/>
          <p:nvPr/>
        </p:nvSpPr>
        <p:spPr>
          <a:xfrm>
            <a:off x="10039492" y="6038716"/>
            <a:ext cx="2107845" cy="193369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ACKNOWLEDGEMENT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9" name="Text Box 192">
            <a:extLst>
              <a:ext uri="{FF2B5EF4-FFF2-40B4-BE49-F238E27FC236}">
                <a16:creationId xmlns:a16="http://schemas.microsoft.com/office/drawing/2014/main" id="{7EA24A8F-CAB8-18B0-A3FA-787200D4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492" y="6232085"/>
            <a:ext cx="2107845" cy="54069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This study is funded by the </a:t>
            </a:r>
            <a:r>
              <a:rPr lang="en-US" sz="1050" kern="0" dirty="0" err="1">
                <a:solidFill>
                  <a:prstClr val="black"/>
                </a:solidFill>
                <a:latin typeface="Aptos Serif"/>
                <a:cs typeface="Arial"/>
              </a:rPr>
              <a:t>EuroQol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Research Foundation (1970-RA).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5692D-70FF-DF31-081A-97F7947C7944}"/>
              </a:ext>
            </a:extLst>
          </p:cNvPr>
          <p:cNvSpPr txBox="1"/>
          <p:nvPr/>
        </p:nvSpPr>
        <p:spPr>
          <a:xfrm>
            <a:off x="3103081" y="3154489"/>
            <a:ext cx="269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Level 1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EEC36-AAB5-5874-7128-9E43701FDEB1}"/>
              </a:ext>
            </a:extLst>
          </p:cNvPr>
          <p:cNvSpPr txBox="1"/>
          <p:nvPr/>
        </p:nvSpPr>
        <p:spPr>
          <a:xfrm>
            <a:off x="3103081" y="5776437"/>
            <a:ext cx="269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Level 5 responses</a:t>
            </a:r>
          </a:p>
        </p:txBody>
      </p:sp>
    </p:spTree>
    <p:extLst>
      <p:ext uri="{BB962C8B-B14F-4D97-AF65-F5344CB8AC3E}">
        <p14:creationId xmlns:p14="http://schemas.microsoft.com/office/powerpoint/2010/main" val="5300470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619E0-098C-49DF-BECE-BA1BC49CA343}"/>
</file>

<file path=customXml/itemProps2.xml><?xml version="1.0" encoding="utf-8"?>
<ds:datastoreItem xmlns:ds="http://schemas.openxmlformats.org/officeDocument/2006/customXml" ds:itemID="{B3E4F0A9-34E6-4494-8A2F-01F47867D00E}">
  <ds:schemaRefs>
    <ds:schemaRef ds:uri="http://purl.org/dc/elements/1.1/"/>
    <ds:schemaRef ds:uri="b87dfbdf-65fc-4b16-b132-3436c9e9ed42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1f176b0-f8a0-49ff-9b4f-0335b85fcd2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63AC9EA-3314-4065-B00C-C1DE467653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53943</TotalTime>
  <Words>465</Words>
  <Application>Microsoft Macintosh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Serif</vt:lpstr>
      <vt:lpstr>Arial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 D Tanner</dc:creator>
  <cp:lastModifiedBy>Minh Pham</cp:lastModifiedBy>
  <cp:revision>32</cp:revision>
  <dcterms:created xsi:type="dcterms:W3CDTF">2018-02-28T16:31:23Z</dcterms:created>
  <dcterms:modified xsi:type="dcterms:W3CDTF">2025-01-29T16:19:03Z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2024-07-09T03:35:26Z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62f079f4-188d-4fae-81a7-d6fdcb2b72a2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0x0101004E296E15BAF57041A774F4D5316366FF</vt:lpwstr>
  </property>
</Properties>
</file>