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BC127-A89C-42F1-B75F-C74CA645B519}" v="17" dt="2025-02-04T12:10:43.8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2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Hussain" userId="b1c90cd9-e753-49d0-abb2-73415217005e" providerId="ADAL" clId="{54DBC127-A89C-42F1-B75F-C74CA645B519}"/>
    <pc:docChg chg="undo custSel modSld modMainMaster">
      <pc:chgData name="Hannah Hussain" userId="b1c90cd9-e753-49d0-abb2-73415217005e" providerId="ADAL" clId="{54DBC127-A89C-42F1-B75F-C74CA645B519}" dt="2025-02-04T12:13:31.084" v="981" actId="114"/>
      <pc:docMkLst>
        <pc:docMk/>
      </pc:docMkLst>
      <pc:sldChg chg="addSp delSp modSp mod">
        <pc:chgData name="Hannah Hussain" userId="b1c90cd9-e753-49d0-abb2-73415217005e" providerId="ADAL" clId="{54DBC127-A89C-42F1-B75F-C74CA645B519}" dt="2025-02-04T12:13:31.084" v="981" actId="114"/>
        <pc:sldMkLst>
          <pc:docMk/>
          <pc:sldMk cId="1424337427" sldId="256"/>
        </pc:sldMkLst>
        <pc:spChg chg="mod">
          <ac:chgData name="Hannah Hussain" userId="b1c90cd9-e753-49d0-abb2-73415217005e" providerId="ADAL" clId="{54DBC127-A89C-42F1-B75F-C74CA645B519}" dt="2025-01-27T14:27:17.873" v="477" actId="207"/>
          <ac:spMkLst>
            <pc:docMk/>
            <pc:sldMk cId="1424337427" sldId="256"/>
            <ac:spMk id="2" creationId="{EFCBB003-81E6-497E-EC9C-2A2EE01377E8}"/>
          </ac:spMkLst>
        </pc:spChg>
        <pc:spChg chg="add mod">
          <ac:chgData name="Hannah Hussain" userId="b1c90cd9-e753-49d0-abb2-73415217005e" providerId="ADAL" clId="{54DBC127-A89C-42F1-B75F-C74CA645B519}" dt="2025-02-04T11:48:08.814" v="700" actId="1036"/>
          <ac:spMkLst>
            <pc:docMk/>
            <pc:sldMk cId="1424337427" sldId="256"/>
            <ac:spMk id="6" creationId="{239E69B3-C1A9-60A9-6326-33326C859B7E}"/>
          </ac:spMkLst>
        </pc:spChg>
        <pc:spChg chg="add mod">
          <ac:chgData name="Hannah Hussain" userId="b1c90cd9-e753-49d0-abb2-73415217005e" providerId="ADAL" clId="{54DBC127-A89C-42F1-B75F-C74CA645B519}" dt="2025-02-04T11:48:21.185" v="703" actId="1037"/>
          <ac:spMkLst>
            <pc:docMk/>
            <pc:sldMk cId="1424337427" sldId="256"/>
            <ac:spMk id="7" creationId="{5B11C3B9-07F3-8BBF-C360-BA4210579FCE}"/>
          </ac:spMkLst>
        </pc:spChg>
        <pc:spChg chg="mod">
          <ac:chgData name="Hannah Hussain" userId="b1c90cd9-e753-49d0-abb2-73415217005e" providerId="ADAL" clId="{54DBC127-A89C-42F1-B75F-C74CA645B519}" dt="2025-02-04T12:05:26.572" v="937" actId="20577"/>
          <ac:spMkLst>
            <pc:docMk/>
            <pc:sldMk cId="1424337427" sldId="256"/>
            <ac:spMk id="8" creationId="{F635DCD6-E70F-17A8-4C9C-320BF3B863AB}"/>
          </ac:spMkLst>
        </pc:spChg>
        <pc:spChg chg="mod">
          <ac:chgData name="Hannah Hussain" userId="b1c90cd9-e753-49d0-abb2-73415217005e" providerId="ADAL" clId="{54DBC127-A89C-42F1-B75F-C74CA645B519}" dt="2025-02-04T12:13:31.084" v="981" actId="114"/>
          <ac:spMkLst>
            <pc:docMk/>
            <pc:sldMk cId="1424337427" sldId="256"/>
            <ac:spMk id="9" creationId="{CE7EA4F3-B5FA-7F5F-0F6C-4C4A64706FBE}"/>
          </ac:spMkLst>
        </pc:spChg>
        <pc:spChg chg="mod">
          <ac:chgData name="Hannah Hussain" userId="b1c90cd9-e753-49d0-abb2-73415217005e" providerId="ADAL" clId="{54DBC127-A89C-42F1-B75F-C74CA645B519}" dt="2025-02-04T09:15:21.434" v="483" actId="20577"/>
          <ac:spMkLst>
            <pc:docMk/>
            <pc:sldMk cId="1424337427" sldId="256"/>
            <ac:spMk id="10" creationId="{0189B257-5FBB-EADA-3A9F-D268135CC265}"/>
          </ac:spMkLst>
        </pc:spChg>
        <pc:spChg chg="mod ord">
          <ac:chgData name="Hannah Hussain" userId="b1c90cd9-e753-49d0-abb2-73415217005e" providerId="ADAL" clId="{54DBC127-A89C-42F1-B75F-C74CA645B519}" dt="2025-02-04T12:12:24.376" v="977" actId="313"/>
          <ac:spMkLst>
            <pc:docMk/>
            <pc:sldMk cId="1424337427" sldId="256"/>
            <ac:spMk id="11" creationId="{771AD8FE-0D42-8A84-100C-9CB8AC180F89}"/>
          </ac:spMkLst>
        </pc:spChg>
        <pc:spChg chg="mod">
          <ac:chgData name="Hannah Hussain" userId="b1c90cd9-e753-49d0-abb2-73415217005e" providerId="ADAL" clId="{54DBC127-A89C-42F1-B75F-C74CA645B519}" dt="2025-01-14T14:50:55.461" v="26" actId="207"/>
          <ac:spMkLst>
            <pc:docMk/>
            <pc:sldMk cId="1424337427" sldId="256"/>
            <ac:spMk id="12" creationId="{68042978-AC8E-A52B-735E-D9F5087C49E9}"/>
          </ac:spMkLst>
        </pc:spChg>
        <pc:graphicFrameChg chg="add mod modGraphic">
          <ac:chgData name="Hannah Hussain" userId="b1c90cd9-e753-49d0-abb2-73415217005e" providerId="ADAL" clId="{54DBC127-A89C-42F1-B75F-C74CA645B519}" dt="2025-02-04T12:03:33.063" v="932" actId="1076"/>
          <ac:graphicFrameMkLst>
            <pc:docMk/>
            <pc:sldMk cId="1424337427" sldId="256"/>
            <ac:graphicFrameMk id="5" creationId="{0D3FE843-FC0B-310E-50F9-038A7D3FE60B}"/>
          </ac:graphicFrameMkLst>
        </pc:graphicFrameChg>
        <pc:picChg chg="add del mod modCrop">
          <ac:chgData name="Hannah Hussain" userId="b1c90cd9-e753-49d0-abb2-73415217005e" providerId="ADAL" clId="{54DBC127-A89C-42F1-B75F-C74CA645B519}" dt="2025-02-04T11:43:45.651" v="670" actId="478"/>
          <ac:picMkLst>
            <pc:docMk/>
            <pc:sldMk cId="1424337427" sldId="256"/>
            <ac:picMk id="3" creationId="{787C82B1-B438-6FBE-398B-B1F6710FBBDC}"/>
          </ac:picMkLst>
        </pc:picChg>
        <pc:picChg chg="add mod">
          <ac:chgData name="Hannah Hussain" userId="b1c90cd9-e753-49d0-abb2-73415217005e" providerId="ADAL" clId="{54DBC127-A89C-42F1-B75F-C74CA645B519}" dt="2025-02-04T12:10:46.765" v="960" actId="1076"/>
          <ac:picMkLst>
            <pc:docMk/>
            <pc:sldMk cId="1424337427" sldId="256"/>
            <ac:picMk id="4" creationId="{BA217115-3211-EAB6-220E-1DAF36EAB7CB}"/>
          </ac:picMkLst>
        </pc:picChg>
        <pc:picChg chg="add del mod">
          <ac:chgData name="Hannah Hussain" userId="b1c90cd9-e753-49d0-abb2-73415217005e" providerId="ADAL" clId="{54DBC127-A89C-42F1-B75F-C74CA645B519}" dt="2025-02-04T12:07:34.769" v="943" actId="478"/>
          <ac:picMkLst>
            <pc:docMk/>
            <pc:sldMk cId="1424337427" sldId="256"/>
            <ac:picMk id="13" creationId="{2F61C0E3-8A89-59B1-DD55-C75066DF4351}"/>
          </ac:picMkLst>
        </pc:picChg>
        <pc:picChg chg="mod">
          <ac:chgData name="Hannah Hussain" userId="b1c90cd9-e753-49d0-abb2-73415217005e" providerId="ADAL" clId="{54DBC127-A89C-42F1-B75F-C74CA645B519}" dt="2025-02-04T10:05:11.943" v="649" actId="1076"/>
          <ac:picMkLst>
            <pc:docMk/>
            <pc:sldMk cId="1424337427" sldId="256"/>
            <ac:picMk id="14" creationId="{951883E5-8BF8-96FE-2ACB-AB1727E226A3}"/>
          </ac:picMkLst>
        </pc:picChg>
        <pc:picChg chg="add mod">
          <ac:chgData name="Hannah Hussain" userId="b1c90cd9-e753-49d0-abb2-73415217005e" providerId="ADAL" clId="{54DBC127-A89C-42F1-B75F-C74CA645B519}" dt="2025-02-04T12:08:20.218" v="952" actId="1036"/>
          <ac:picMkLst>
            <pc:docMk/>
            <pc:sldMk cId="1424337427" sldId="256"/>
            <ac:picMk id="17" creationId="{34A7790D-37EE-56BF-6628-2A4D164818E1}"/>
          </ac:picMkLst>
        </pc:picChg>
        <pc:picChg chg="add del mod">
          <ac:chgData name="Hannah Hussain" userId="b1c90cd9-e753-49d0-abb2-73415217005e" providerId="ADAL" clId="{54DBC127-A89C-42F1-B75F-C74CA645B519}" dt="2025-02-04T12:09:58.308" v="957" actId="478"/>
          <ac:picMkLst>
            <pc:docMk/>
            <pc:sldMk cId="1424337427" sldId="256"/>
            <ac:picMk id="19" creationId="{8096173D-BC52-924F-4F54-51857B4C1511}"/>
          </ac:picMkLst>
        </pc:picChg>
        <pc:picChg chg="add del mod">
          <ac:chgData name="Hannah Hussain" userId="b1c90cd9-e753-49d0-abb2-73415217005e" providerId="ADAL" clId="{54DBC127-A89C-42F1-B75F-C74CA645B519}" dt="2025-02-04T12:11:31.930" v="974" actId="478"/>
          <ac:picMkLst>
            <pc:docMk/>
            <pc:sldMk cId="1424337427" sldId="256"/>
            <ac:picMk id="21" creationId="{51F1FEDD-18AD-44C6-9586-CCF19FF61E1E}"/>
          </ac:picMkLst>
        </pc:picChg>
      </pc:sldChg>
      <pc:sldMasterChg chg="setBg">
        <pc:chgData name="Hannah Hussain" userId="b1c90cd9-e753-49d0-abb2-73415217005e" providerId="ADAL" clId="{54DBC127-A89C-42F1-B75F-C74CA645B519}" dt="2025-01-14T14:48:53.417" v="10"/>
        <pc:sldMasterMkLst>
          <pc:docMk/>
          <pc:sldMasterMk cId="2854633550" sldId="2147483648"/>
        </pc:sldMasterMkLst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092DE-BC57-4A8D-8873-D4A6EB886CD6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ABBF3-4E73-4848-90D3-2AC7CCDA1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521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6ABBF3-4E73-4848-90D3-2AC7CCDA1F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363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F36B8-4E8B-D3B6-1D9E-46D7E2D1EE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0890C5-D1F1-1640-4C25-3450E75CB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E5599-B4B0-007D-ED20-29615AF4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9F542-D387-FE3C-43B9-6B761CDC2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B21B1-4A13-C762-5E77-24329E8A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14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970E0-5236-DDC2-60C7-45DE484BC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F306A-C621-0BF0-8A18-3DC43E2B3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5569A-21AB-8CC9-DCE7-C4178978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56F9B-DF2D-6ADF-AC17-762F1974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AF07-D032-AFF9-A9C7-08B9B3FF1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39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E35277-AA3B-7958-7685-483EEC5196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52935-AE5D-0DA9-C969-E863B7218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CE96A-C772-66B9-2BC1-EEDB584A7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D89DC-D597-38A3-C9CB-1AB5F98D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2E91E-07AD-892F-5C6F-0C4F5328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4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C4F26-2727-3C56-A25C-278C83DAC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D9194-7972-70FF-DA49-FAD1DDD6C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BFFA3-B42A-EF64-330D-30F4EA580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32373-F489-15C0-C07D-E7CC1A1AE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66048-ECA5-A615-3FE1-70517151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94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54869-64EA-DDC2-DDE2-90038220A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69B14-F407-3C6F-11B6-D8F6802F6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F6F34-D3B7-F288-844C-347877541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7FE69-4D5D-B2DB-D698-1E98C0B00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176FE-D15D-56A1-F8F0-C03C29B4B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61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05B9C-36D3-435A-635C-9CDC1325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F852-2CB5-D8C7-6408-0BCC980B0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DF424-5E27-34D5-5D4D-58119A3F3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69702-BBF9-BB47-51AF-07E5FDA6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C87F1-3ED0-1B5B-5D41-203EAFD4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11445-0105-03A7-541F-BB7FD20D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40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BA00A-C765-E7D4-AC66-E38A85BD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A02FF-D360-96F2-1B34-F3FE16A26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AAEB2-A6EA-F8DF-E5F7-997C7FD2F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319B08-B1E1-6BEC-479B-F097B4B0E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3A10A8-3FBC-5932-DE36-F4610A39D6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B32BB6-7D74-C2CD-A58A-14BC5B81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5EBA43-42EA-56F9-FF97-39AB4B25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EFA079-360C-DB20-7CDE-B59B9996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952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1D5CD-8B55-8FDC-3F72-B665DE8E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1F93E0-84D6-51C2-4C1C-944AAB7DF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236765-5C91-14F3-17E9-E278C3748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97925-2858-C584-0402-D38C478B9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79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8E572-707C-9671-73F7-97C6884B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113EB-A7A9-F697-10F0-BFAE72C12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D9C48-B339-5206-8035-0DD2A6F06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97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F75AE-7FB0-50BF-700D-2DB014096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B8483-57CF-68B2-607D-BB0FB06DE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1BAD2-2C99-8C25-4A6B-B95E0C38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A47C3-338E-6DAC-A0A0-44B58B3AB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8CB70-E78C-D094-901C-3A80240BA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427BD-D522-860E-8FD4-82DEC7B3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56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F2AA2-901E-C8BC-618B-AC39A38E5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214512-E4DC-95F7-5C36-2E1391993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B9C8F0-9E33-05F1-5A08-C5360B247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D8364-EB4C-5290-BB2C-98DDBEDC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69534-6C47-3EC6-2324-532DB2CB8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36004-1592-8C74-D626-733BACB5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89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1615EC-CFD7-D01A-BBA2-5847DF90D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5E1CD-6783-FA5E-BCDB-A4FD63DD5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E81F4-F39F-4803-C308-363EEC223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CD6B5E-874D-47D4-9578-3AB3B3F124BB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A31F5-1F0A-4742-53AA-666C4AACD4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A66BE-15F9-66B9-C8E1-B69ABE63B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F4EBD3-5894-486E-8DEF-71120C17B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6335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BB003-81E6-497E-EC9C-2A2EE0137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49161"/>
            <a:ext cx="12192000" cy="1125162"/>
          </a:xfrm>
        </p:spPr>
        <p:txBody>
          <a:bodyPr>
            <a:normAutofit/>
          </a:bodyPr>
          <a:lstStyle/>
          <a:p>
            <a:pPr algn="l"/>
            <a:r>
              <a:rPr lang="en-GB" sz="2800" b="1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Memory and Concentration</a:t>
            </a:r>
            <a:br>
              <a:rPr lang="en-GB" sz="25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GB" sz="1900" b="1" dirty="0">
                <a:solidFill>
                  <a:srgbClr val="00B0F0"/>
                </a:solidFill>
              </a:rPr>
              <a:t>Are Two or More EQ-5D-5L Bolt-On Items Better Than One Composite Cognition Item?</a:t>
            </a:r>
            <a:endParaRPr lang="en-GB" sz="1900" dirty="0">
              <a:solidFill>
                <a:srgbClr val="00B0F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5DCD6-E70F-17A8-4C9C-320BF3B863AB}"/>
              </a:ext>
            </a:extLst>
          </p:cNvPr>
          <p:cNvSpPr txBox="1"/>
          <p:nvPr/>
        </p:nvSpPr>
        <p:spPr>
          <a:xfrm>
            <a:off x="3645697" y="5409815"/>
            <a:ext cx="8481199" cy="1015663"/>
          </a:xfrm>
          <a:prstGeom prst="rect">
            <a:avLst/>
          </a:prstGeom>
          <a:solidFill>
            <a:srgbClr val="30656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Conclusion:</a:t>
            </a:r>
          </a:p>
          <a:p>
            <a:pPr algn="ctr"/>
            <a:r>
              <a:rPr lang="en-GB" sz="1200" dirty="0"/>
              <a:t>The ME-CC module demonstrated better performance than the composite bolt-on (CO) in reducing the ceiling, with greater informativity and explanatory power, while adding minimal burden. These findings suggest targeted cognitive items could offer an effective enhancement to EQ-5D-5L, potentially without redundancy. Future qualitative research could explore the content validity of these dimensions to ensure alignment with patient experiences.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7EA4F3-B5FA-7F5F-0F6C-4C4A64706FBE}"/>
              </a:ext>
            </a:extLst>
          </p:cNvPr>
          <p:cNvSpPr txBox="1"/>
          <p:nvPr/>
        </p:nvSpPr>
        <p:spPr>
          <a:xfrm>
            <a:off x="3645698" y="776001"/>
            <a:ext cx="8481199" cy="43858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solidFill>
                  <a:schemeClr val="bg1"/>
                </a:solidFill>
              </a:rPr>
              <a:t>Results: </a:t>
            </a:r>
          </a:p>
          <a:p>
            <a:pPr algn="ctr"/>
            <a:endParaRPr lang="en-GB" sz="1100" b="1" dirty="0">
              <a:solidFill>
                <a:schemeClr val="bg1"/>
              </a:solidFill>
            </a:endParaRPr>
          </a:p>
          <a:p>
            <a:pPr algn="ctr"/>
            <a:r>
              <a:rPr lang="en-GB" sz="1000" u="sng" dirty="0">
                <a:solidFill>
                  <a:schemeClr val="bg1"/>
                </a:solidFill>
              </a:rPr>
              <a:t>Item-Level Performance:</a:t>
            </a:r>
            <a:r>
              <a:rPr lang="en-GB" sz="1000" b="1" dirty="0">
                <a:solidFill>
                  <a:schemeClr val="bg1"/>
                </a:solidFill>
              </a:rPr>
              <a:t> </a:t>
            </a:r>
            <a:r>
              <a:rPr lang="en-GB" sz="1000" dirty="0">
                <a:solidFill>
                  <a:schemeClr val="bg1"/>
                </a:solidFill>
              </a:rPr>
              <a:t>J' values ranged from 0.403 (RE) to 0.629 (ME), highlighting diverse response distributions. Correlations with EQ-5D-5L items were moderate, with the highest (CC-Anxiety/Depression: 0.722). Correlations between the bolt-</a:t>
            </a:r>
            <a:r>
              <a:rPr lang="en-GB" sz="1000" dirty="0" err="1">
                <a:solidFill>
                  <a:schemeClr val="bg1"/>
                </a:solidFill>
              </a:rPr>
              <a:t>ons</a:t>
            </a:r>
            <a:r>
              <a:rPr lang="en-GB" sz="1000" dirty="0">
                <a:solidFill>
                  <a:schemeClr val="bg1"/>
                </a:solidFill>
              </a:rPr>
              <a:t> were all &gt;0.7, suggesting overlap between items.</a:t>
            </a:r>
          </a:p>
          <a:p>
            <a:pPr algn="ctr"/>
            <a:endParaRPr lang="en-GB" sz="1000" dirty="0">
              <a:solidFill>
                <a:schemeClr val="bg1"/>
              </a:solidFill>
            </a:endParaRPr>
          </a:p>
          <a:p>
            <a:pPr algn="ctr"/>
            <a:r>
              <a:rPr lang="en-GB" sz="1000" u="sng" dirty="0">
                <a:solidFill>
                  <a:schemeClr val="bg1"/>
                </a:solidFill>
              </a:rPr>
              <a:t>Instrument-Level Performance:</a:t>
            </a:r>
            <a:r>
              <a:rPr lang="en-GB" sz="1000" dirty="0">
                <a:solidFill>
                  <a:schemeClr val="bg1"/>
                </a:solidFill>
              </a:rPr>
              <a:t> R² values ranged from 0.0855 (RE) to 0.1575 (CC). Incremental R² increases were highest for CO (+0.0045). EQ-5D-5L ceiling was at 25.31%; adding bolt-</a:t>
            </a:r>
            <a:r>
              <a:rPr lang="en-GB" sz="1000" dirty="0" err="1">
                <a:solidFill>
                  <a:schemeClr val="bg1"/>
                </a:solidFill>
              </a:rPr>
              <a:t>ons</a:t>
            </a:r>
            <a:r>
              <a:rPr lang="en-GB" sz="1000" dirty="0">
                <a:solidFill>
                  <a:schemeClr val="bg1"/>
                </a:solidFill>
              </a:rPr>
              <a:t> reduced this by up to 3.01 percentage points (ME). Two-item modules (ME-CC) showed the best performance, reducing the ceiling by 3.63 percentage points and adding ~13 seconds. </a:t>
            </a:r>
          </a:p>
          <a:p>
            <a:pPr algn="ctr"/>
            <a:endParaRPr lang="en-GB" sz="1000" dirty="0">
              <a:solidFill>
                <a:schemeClr val="bg1"/>
              </a:solidFill>
            </a:endParaRPr>
          </a:p>
          <a:p>
            <a:pPr algn="ctr"/>
            <a:r>
              <a:rPr lang="en-GB" sz="1000" u="sng" dirty="0">
                <a:solidFill>
                  <a:schemeClr val="bg1"/>
                </a:solidFill>
              </a:rPr>
              <a:t>EFA Findings:</a:t>
            </a:r>
            <a:r>
              <a:rPr lang="en-GB" sz="1000" dirty="0">
                <a:solidFill>
                  <a:schemeClr val="bg1"/>
                </a:solidFill>
              </a:rPr>
              <a:t> Identified three factors: </a:t>
            </a:r>
            <a:r>
              <a:rPr lang="en-GB" sz="1000" i="1" dirty="0">
                <a:solidFill>
                  <a:schemeClr val="bg1"/>
                </a:solidFill>
              </a:rPr>
              <a:t>cognitive items, functioning items, </a:t>
            </a:r>
            <a:r>
              <a:rPr lang="en-GB" sz="1000" dirty="0">
                <a:solidFill>
                  <a:schemeClr val="bg1"/>
                </a:solidFill>
              </a:rPr>
              <a:t>and</a:t>
            </a:r>
            <a:r>
              <a:rPr lang="en-GB" sz="1000" i="1" dirty="0">
                <a:solidFill>
                  <a:schemeClr val="bg1"/>
                </a:solidFill>
              </a:rPr>
              <a:t> Pain/Discomfort-Anxiety/Depression</a:t>
            </a:r>
            <a:r>
              <a:rPr lang="en-GB" sz="1000" dirty="0">
                <a:solidFill>
                  <a:schemeClr val="bg1"/>
                </a:solidFill>
              </a:rPr>
              <a:t>. 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</a:rPr>
              <a:t>Pain/Discomfort cross-loaded with functioning, while Anxiety/Depression overlapped with cognitive items – indicating a link between cognitive impairment and Anxiety/Depression. </a:t>
            </a:r>
          </a:p>
          <a:p>
            <a:pPr algn="ctr"/>
            <a:endParaRPr lang="en-GB" sz="1000" dirty="0">
              <a:solidFill>
                <a:schemeClr val="bg1"/>
              </a:solidFill>
            </a:endParaRPr>
          </a:p>
          <a:p>
            <a:pPr algn="ctr"/>
            <a:r>
              <a:rPr lang="en-GB" sz="1000" u="sng" dirty="0">
                <a:solidFill>
                  <a:schemeClr val="bg1"/>
                </a:solidFill>
              </a:rPr>
              <a:t>Response Burden:</a:t>
            </a:r>
            <a:r>
              <a:rPr lang="en-GB" sz="1000" dirty="0">
                <a:solidFill>
                  <a:schemeClr val="bg1"/>
                </a:solidFill>
              </a:rPr>
              <a:t> EQ-5D-5L alone = 44 seconds, increasing to 68 seconds with all four bolt-</a:t>
            </a:r>
            <a:r>
              <a:rPr lang="en-GB" sz="1000" dirty="0" err="1">
                <a:solidFill>
                  <a:schemeClr val="bg1"/>
                </a:solidFill>
              </a:rPr>
              <a:t>ons</a:t>
            </a:r>
            <a:r>
              <a:rPr lang="en-GB" sz="1000" dirty="0">
                <a:solidFill>
                  <a:schemeClr val="bg1"/>
                </a:solidFill>
              </a:rPr>
              <a:t>. 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</a:rPr>
              <a:t>ME-CC adds ~13 seconds, similar to adding CO (9 seconds).</a:t>
            </a:r>
            <a:endParaRPr lang="en-GB" sz="1050" dirty="0">
              <a:solidFill>
                <a:schemeClr val="bg1"/>
              </a:solidFill>
            </a:endParaRPr>
          </a:p>
          <a:p>
            <a:endParaRPr lang="en-GB" sz="1050" dirty="0">
              <a:solidFill>
                <a:schemeClr val="bg1"/>
              </a:solidFill>
            </a:endParaRPr>
          </a:p>
          <a:p>
            <a:endParaRPr lang="en-GB" sz="1050" dirty="0">
              <a:solidFill>
                <a:schemeClr val="bg1"/>
              </a:solidFill>
            </a:endParaRPr>
          </a:p>
          <a:p>
            <a:endParaRPr lang="en-GB" sz="105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89B257-5FBB-EADA-3A9F-D268135CC265}"/>
              </a:ext>
            </a:extLst>
          </p:cNvPr>
          <p:cNvSpPr txBox="1"/>
          <p:nvPr/>
        </p:nvSpPr>
        <p:spPr>
          <a:xfrm>
            <a:off x="65102" y="776001"/>
            <a:ext cx="3515495" cy="1900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solidFill>
                  <a:schemeClr val="bg1"/>
                </a:solidFill>
              </a:rPr>
              <a:t>Objectives: </a:t>
            </a:r>
          </a:p>
          <a:p>
            <a:pPr algn="ctr"/>
            <a:endParaRPr lang="en-GB" sz="1100" b="1" dirty="0">
              <a:solidFill>
                <a:schemeClr val="bg1"/>
              </a:solidFill>
            </a:endParaRPr>
          </a:p>
          <a:p>
            <a:pPr algn="ctr"/>
            <a:r>
              <a:rPr lang="en-GB" sz="1050" dirty="0">
                <a:solidFill>
                  <a:schemeClr val="bg1"/>
                </a:solidFill>
              </a:rPr>
              <a:t>Over 50 different bolt-on items exist for cognition, but few studies have assessed the measurement properties of multiple cognition bolt-</a:t>
            </a:r>
            <a:r>
              <a:rPr lang="en-GB" sz="1050" dirty="0" err="1">
                <a:solidFill>
                  <a:schemeClr val="bg1"/>
                </a:solidFill>
              </a:rPr>
              <a:t>ons</a:t>
            </a:r>
            <a:r>
              <a:rPr lang="en-GB" sz="1050" dirty="0">
                <a:solidFill>
                  <a:schemeClr val="bg1"/>
                </a:solidFill>
              </a:rPr>
              <a:t> for the EQ-5D-5L. </a:t>
            </a:r>
          </a:p>
          <a:p>
            <a:pPr algn="ctr"/>
            <a:r>
              <a:rPr lang="en-GB" sz="1050" dirty="0">
                <a:solidFill>
                  <a:schemeClr val="bg1"/>
                </a:solidFill>
              </a:rPr>
              <a:t>This cross-sectional study evaluates the psychometric performance of five bolt-</a:t>
            </a:r>
            <a:r>
              <a:rPr lang="en-GB" sz="1050" dirty="0" err="1">
                <a:solidFill>
                  <a:schemeClr val="bg1"/>
                </a:solidFill>
              </a:rPr>
              <a:t>ons</a:t>
            </a:r>
            <a:r>
              <a:rPr lang="en-GB" sz="1050" dirty="0">
                <a:solidFill>
                  <a:schemeClr val="bg1"/>
                </a:solidFill>
              </a:rPr>
              <a:t> </a:t>
            </a:r>
            <a:r>
              <a:rPr lang="en-GB" sz="1050" b="1" dirty="0">
                <a:solidFill>
                  <a:schemeClr val="bg1"/>
                </a:solidFill>
              </a:rPr>
              <a:t>(a composite: Cognition (CO) and four components: Concentration (CC), Memory (ME), Confusion (CF), and Reasoning (RE)) </a:t>
            </a:r>
          </a:p>
          <a:p>
            <a:pPr algn="ctr"/>
            <a:r>
              <a:rPr lang="en-GB" sz="1050" dirty="0">
                <a:solidFill>
                  <a:schemeClr val="bg1"/>
                </a:solidFill>
              </a:rPr>
              <a:t>and whether their contributions justify the added response time burden.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042978-AC8E-A52B-735E-D9F5087C49E9}"/>
              </a:ext>
            </a:extLst>
          </p:cNvPr>
          <p:cNvSpPr txBox="1"/>
          <p:nvPr/>
        </p:nvSpPr>
        <p:spPr>
          <a:xfrm>
            <a:off x="-7951" y="6433192"/>
            <a:ext cx="11981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 </a:t>
            </a:r>
            <a:r>
              <a:rPr lang="en-GB" sz="12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Hannah Hussain (Office of Health Economics, London; hhussain@ohe.org), Benjamin M. Craig (University of South Florida), </a:t>
            </a:r>
          </a:p>
          <a:p>
            <a:r>
              <a:rPr lang="en-GB" sz="12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Fanni Rencz (Corvinus University of Budapest), Nan Luo (National University of Singapore), Bernhard Michalowsky (German Center for Neurodegenerative Disease (DZNE)</a:t>
            </a:r>
            <a:endParaRPr lang="en-GB" sz="1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4" name="Graphic 13" descr="Head with gears with solid fill">
            <a:extLst>
              <a:ext uri="{FF2B5EF4-FFF2-40B4-BE49-F238E27FC236}">
                <a16:creationId xmlns:a16="http://schemas.microsoft.com/office/drawing/2014/main" id="{951883E5-8BF8-96FE-2ACB-AB1727E226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1505062" y="6151729"/>
            <a:ext cx="774075" cy="789829"/>
          </a:xfrm>
          <a:prstGeom prst="rect">
            <a:avLst/>
          </a:prstGeom>
        </p:spPr>
      </p:pic>
      <p:pic>
        <p:nvPicPr>
          <p:cNvPr id="16" name="Picture 15" descr="A black and green logo&#10;&#10;Description automatically generated">
            <a:extLst>
              <a:ext uri="{FF2B5EF4-FFF2-40B4-BE49-F238E27FC236}">
                <a16:creationId xmlns:a16="http://schemas.microsoft.com/office/drawing/2014/main" id="{6F020E51-8E10-9DBC-7FAF-D5E466679E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194" y="166509"/>
            <a:ext cx="2648404" cy="523827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D3FE843-FC0B-310E-50F9-038A7D3FE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67271"/>
              </p:ext>
            </p:extLst>
          </p:nvPr>
        </p:nvGraphicFramePr>
        <p:xfrm>
          <a:off x="8075982" y="3163843"/>
          <a:ext cx="3315190" cy="1845948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634346">
                  <a:extLst>
                    <a:ext uri="{9D8B030D-6E8A-4147-A177-3AD203B41FA5}">
                      <a16:colId xmlns:a16="http://schemas.microsoft.com/office/drawing/2014/main" val="3069815105"/>
                    </a:ext>
                  </a:extLst>
                </a:gridCol>
                <a:gridCol w="617925">
                  <a:extLst>
                    <a:ext uri="{9D8B030D-6E8A-4147-A177-3AD203B41FA5}">
                      <a16:colId xmlns:a16="http://schemas.microsoft.com/office/drawing/2014/main" val="3901550320"/>
                    </a:ext>
                  </a:extLst>
                </a:gridCol>
                <a:gridCol w="617925">
                  <a:extLst>
                    <a:ext uri="{9D8B030D-6E8A-4147-A177-3AD203B41FA5}">
                      <a16:colId xmlns:a16="http://schemas.microsoft.com/office/drawing/2014/main" val="2598985086"/>
                    </a:ext>
                  </a:extLst>
                </a:gridCol>
                <a:gridCol w="603275">
                  <a:extLst>
                    <a:ext uri="{9D8B030D-6E8A-4147-A177-3AD203B41FA5}">
                      <a16:colId xmlns:a16="http://schemas.microsoft.com/office/drawing/2014/main" val="3557891330"/>
                    </a:ext>
                  </a:extLst>
                </a:gridCol>
                <a:gridCol w="841719">
                  <a:extLst>
                    <a:ext uri="{9D8B030D-6E8A-4147-A177-3AD203B41FA5}">
                      <a16:colId xmlns:a16="http://schemas.microsoft.com/office/drawing/2014/main" val="620476333"/>
                    </a:ext>
                  </a:extLst>
                </a:gridCol>
              </a:tblGrid>
              <a:tr h="28987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Variable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Factor 1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Factor 2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Factor 3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Uniqueness 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952781"/>
                  </a:ext>
                </a:extLst>
              </a:tr>
              <a:tr h="14955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CO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 dirty="0">
                          <a:effectLst/>
                        </a:rPr>
                        <a:t>0.8450</a:t>
                      </a:r>
                      <a:endParaRPr lang="en-GB" sz="10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0.1466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0.2484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0.2029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497892"/>
                  </a:ext>
                </a:extLst>
              </a:tr>
              <a:tr h="14955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CC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>
                          <a:effectLst/>
                        </a:rPr>
                        <a:t>0.8237</a:t>
                      </a:r>
                      <a:endParaRPr lang="en-GB" sz="10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0.1159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0.3176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0.2072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264299"/>
                  </a:ext>
                </a:extLst>
              </a:tr>
              <a:tr h="14955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ME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 dirty="0">
                          <a:effectLst/>
                        </a:rPr>
                        <a:t>0.7802</a:t>
                      </a:r>
                      <a:endParaRPr lang="en-GB" sz="10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0.1704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0.2428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0.3033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924824"/>
                  </a:ext>
                </a:extLst>
              </a:tr>
              <a:tr h="14955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CF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>
                          <a:effectLst/>
                        </a:rPr>
                        <a:t>0.8388</a:t>
                      </a:r>
                      <a:endParaRPr lang="en-GB" sz="10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0.2058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-0.0079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0.2539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990078"/>
                  </a:ext>
                </a:extLst>
              </a:tr>
              <a:tr h="14955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RE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 dirty="0">
                          <a:effectLst/>
                        </a:rPr>
                        <a:t>0.8085</a:t>
                      </a:r>
                      <a:endParaRPr lang="en-GB" sz="10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 dirty="0">
                          <a:solidFill>
                            <a:schemeClr val="tx2"/>
                          </a:solidFill>
                          <a:effectLst/>
                        </a:rPr>
                        <a:t>0.1795</a:t>
                      </a:r>
                      <a:endParaRPr lang="en-GB" sz="1000" kern="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-0.0488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0.3117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871754"/>
                  </a:ext>
                </a:extLst>
              </a:tr>
              <a:tr h="14955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MO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0.0589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>
                          <a:effectLst/>
                        </a:rPr>
                        <a:t>0.8413</a:t>
                      </a:r>
                      <a:endParaRPr lang="en-GB" sz="10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0.2452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0.2285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3628243"/>
                  </a:ext>
                </a:extLst>
              </a:tr>
              <a:tr h="14955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SC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0.2348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 dirty="0">
                          <a:effectLst/>
                        </a:rPr>
                        <a:t>0.8218</a:t>
                      </a:r>
                      <a:endParaRPr lang="en-GB" sz="10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-0.1370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0.2508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620489"/>
                  </a:ext>
                </a:extLst>
              </a:tr>
              <a:tr h="14955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UA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0.2269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 dirty="0">
                          <a:effectLst/>
                        </a:rPr>
                        <a:t>0.7970</a:t>
                      </a:r>
                      <a:endParaRPr lang="en-GB" sz="10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 dirty="0">
                          <a:solidFill>
                            <a:schemeClr val="tx2"/>
                          </a:solidFill>
                          <a:effectLst/>
                        </a:rPr>
                        <a:t>0.2762</a:t>
                      </a:r>
                      <a:endParaRPr lang="en-GB" sz="1000" kern="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0.2371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500673"/>
                  </a:ext>
                </a:extLst>
              </a:tr>
              <a:tr h="14955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P/D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 dirty="0">
                          <a:solidFill>
                            <a:schemeClr val="tx2"/>
                          </a:solidFill>
                          <a:effectLst/>
                        </a:rPr>
                        <a:t>0.1380</a:t>
                      </a:r>
                      <a:endParaRPr lang="en-GB" sz="1000" kern="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solidFill>
                            <a:schemeClr val="tx2"/>
                          </a:solidFill>
                          <a:effectLst/>
                        </a:rPr>
                        <a:t>0.5468</a:t>
                      </a:r>
                      <a:endParaRPr lang="en-GB" sz="1000" kern="1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>
                          <a:effectLst/>
                        </a:rPr>
                        <a:t>0.6801</a:t>
                      </a:r>
                      <a:endParaRPr lang="en-GB" sz="10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>
                          <a:effectLst/>
                        </a:rPr>
                        <a:t>0.2195</a:t>
                      </a:r>
                      <a:endParaRPr lang="en-GB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506468"/>
                  </a:ext>
                </a:extLst>
              </a:tr>
              <a:tr h="184474"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A/D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 dirty="0">
                          <a:solidFill>
                            <a:schemeClr val="tx2"/>
                          </a:solidFill>
                          <a:effectLst/>
                        </a:rPr>
                        <a:t>0.5450</a:t>
                      </a:r>
                      <a:endParaRPr lang="en-GB" sz="1000" kern="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 dirty="0">
                          <a:solidFill>
                            <a:schemeClr val="tx2"/>
                          </a:solidFill>
                          <a:effectLst/>
                        </a:rPr>
                        <a:t>0.0597</a:t>
                      </a:r>
                      <a:endParaRPr lang="en-GB" sz="1000" kern="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00" dirty="0">
                          <a:effectLst/>
                        </a:rPr>
                        <a:t>0.6362</a:t>
                      </a:r>
                      <a:endParaRPr lang="en-GB" sz="10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00" dirty="0">
                          <a:effectLst/>
                        </a:rPr>
                        <a:t>0.2946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09500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39E69B3-C1A9-60A9-6326-33326C859B7E}"/>
              </a:ext>
            </a:extLst>
          </p:cNvPr>
          <p:cNvSpPr txBox="1"/>
          <p:nvPr/>
        </p:nvSpPr>
        <p:spPr>
          <a:xfrm>
            <a:off x="8003546" y="4987624"/>
            <a:ext cx="41559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i="1" dirty="0">
                <a:solidFill>
                  <a:schemeClr val="bg2"/>
                </a:solidFill>
              </a:rPr>
              <a:t>Factor Loadings for EQ-5D Dimensions and bolt-</a:t>
            </a:r>
            <a:r>
              <a:rPr lang="en-GB" sz="700" i="1" dirty="0" err="1">
                <a:solidFill>
                  <a:schemeClr val="bg2"/>
                </a:solidFill>
              </a:rPr>
              <a:t>ons</a:t>
            </a:r>
            <a:r>
              <a:rPr lang="en-GB" sz="700" i="1" dirty="0">
                <a:solidFill>
                  <a:schemeClr val="bg2"/>
                </a:solidFill>
              </a:rPr>
              <a:t> (Minimum Eigenvalue = 0.7)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1C3B9-07F3-8BBF-C360-BA4210579FCE}"/>
              </a:ext>
            </a:extLst>
          </p:cNvPr>
          <p:cNvSpPr txBox="1"/>
          <p:nvPr/>
        </p:nvSpPr>
        <p:spPr>
          <a:xfrm>
            <a:off x="4618555" y="4981331"/>
            <a:ext cx="41559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i="1" dirty="0">
                <a:solidFill>
                  <a:schemeClr val="accent1"/>
                </a:solidFill>
              </a:rPr>
              <a:t>ME-CC shows less time increase compared to the composite bolt-on and EQ-5D items </a:t>
            </a:r>
            <a:r>
              <a:rPr lang="en-GB" sz="700" b="1" i="1" dirty="0"/>
              <a:t>|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1AD8FE-0D42-8A84-100C-9CB8AC180F89}"/>
              </a:ext>
            </a:extLst>
          </p:cNvPr>
          <p:cNvSpPr txBox="1"/>
          <p:nvPr/>
        </p:nvSpPr>
        <p:spPr>
          <a:xfrm>
            <a:off x="65099" y="2793991"/>
            <a:ext cx="3515496" cy="36748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solidFill>
                  <a:schemeClr val="bg1"/>
                </a:solidFill>
              </a:rPr>
              <a:t>Methods</a:t>
            </a:r>
          </a:p>
          <a:p>
            <a:pPr algn="ctr"/>
            <a:endParaRPr lang="en-GB" sz="920" b="1" dirty="0">
              <a:solidFill>
                <a:schemeClr val="bg1"/>
              </a:solidFill>
            </a:endParaRPr>
          </a:p>
          <a:p>
            <a:pPr algn="ctr"/>
            <a:r>
              <a:rPr lang="en-GB" sz="920" b="1" i="1" dirty="0">
                <a:solidFill>
                  <a:schemeClr val="bg1"/>
                </a:solidFill>
              </a:rPr>
              <a:t>Design:</a:t>
            </a:r>
            <a:br>
              <a:rPr lang="en-GB" sz="920" dirty="0">
                <a:solidFill>
                  <a:schemeClr val="bg1"/>
                </a:solidFill>
              </a:rPr>
            </a:br>
            <a:r>
              <a:rPr lang="en-GB" sz="920" dirty="0">
                <a:solidFill>
                  <a:schemeClr val="bg1"/>
                </a:solidFill>
              </a:rPr>
              <a:t>Cross-sectional online survey with 6,018 respondents representing the U.S. general population. Bolt-</a:t>
            </a:r>
            <a:r>
              <a:rPr lang="en-GB" sz="920" dirty="0" err="1">
                <a:solidFill>
                  <a:schemeClr val="bg1"/>
                </a:solidFill>
              </a:rPr>
              <a:t>ons</a:t>
            </a:r>
            <a:r>
              <a:rPr lang="en-GB" sz="920" dirty="0">
                <a:solidFill>
                  <a:schemeClr val="bg1"/>
                </a:solidFill>
              </a:rPr>
              <a:t> were presented in a fixed order after EQ-5D-5L dimensions (CO, CC, ME, CF, RE).</a:t>
            </a:r>
            <a:r>
              <a:rPr lang="en-GB" sz="920" dirty="0"/>
              <a:t> </a:t>
            </a:r>
            <a:r>
              <a:rPr lang="en-GB" sz="920" dirty="0">
                <a:solidFill>
                  <a:schemeClr val="bg1"/>
                </a:solidFill>
              </a:rPr>
              <a:t>CO was phrased as: </a:t>
            </a:r>
            <a:r>
              <a:rPr lang="en-GB" sz="920" i="1" dirty="0">
                <a:solidFill>
                  <a:schemeClr val="bg1"/>
                </a:solidFill>
              </a:rPr>
              <a:t>"Cognition (e.g., concentration, memory, confusion, reasoning). I have no problems concentrating, remembering things, understanding things, or making decisions”,</a:t>
            </a:r>
            <a:r>
              <a:rPr lang="en-GB" sz="920" dirty="0">
                <a:solidFill>
                  <a:schemeClr val="bg1"/>
                </a:solidFill>
              </a:rPr>
              <a:t> with response levels ranging from </a:t>
            </a:r>
            <a:r>
              <a:rPr lang="en-GB" sz="920" i="1" dirty="0">
                <a:solidFill>
                  <a:schemeClr val="bg1"/>
                </a:solidFill>
              </a:rPr>
              <a:t>no problems</a:t>
            </a:r>
            <a:r>
              <a:rPr lang="en-GB" sz="920" dirty="0">
                <a:solidFill>
                  <a:schemeClr val="bg1"/>
                </a:solidFill>
              </a:rPr>
              <a:t> to </a:t>
            </a:r>
            <a:r>
              <a:rPr lang="en-GB" sz="920" i="1" dirty="0">
                <a:solidFill>
                  <a:schemeClr val="bg1"/>
                </a:solidFill>
              </a:rPr>
              <a:t>extreme problems</a:t>
            </a:r>
            <a:r>
              <a:rPr lang="en-GB" sz="920" dirty="0">
                <a:solidFill>
                  <a:schemeClr val="bg1"/>
                </a:solidFill>
              </a:rPr>
              <a:t>.</a:t>
            </a:r>
          </a:p>
          <a:p>
            <a:pPr algn="ctr"/>
            <a:endParaRPr lang="en-GB" sz="920" dirty="0">
              <a:solidFill>
                <a:schemeClr val="bg1"/>
              </a:solidFill>
            </a:endParaRPr>
          </a:p>
          <a:p>
            <a:pPr algn="ctr"/>
            <a:r>
              <a:rPr lang="en-GB" sz="920" b="1" i="1" dirty="0">
                <a:solidFill>
                  <a:schemeClr val="bg1"/>
                </a:solidFill>
              </a:rPr>
              <a:t>Assessments:</a:t>
            </a:r>
            <a:endParaRPr lang="en-GB" sz="920" i="1" dirty="0">
              <a:solidFill>
                <a:schemeClr val="bg1"/>
              </a:solidFill>
            </a:endParaRPr>
          </a:p>
          <a:p>
            <a:pPr algn="ctr"/>
            <a:r>
              <a:rPr lang="en-GB" sz="920" u="sng" dirty="0">
                <a:solidFill>
                  <a:schemeClr val="bg1"/>
                </a:solidFill>
              </a:rPr>
              <a:t>Item-Level Properties:</a:t>
            </a:r>
            <a:r>
              <a:rPr lang="en-GB" sz="920" dirty="0">
                <a:solidFill>
                  <a:schemeClr val="bg1"/>
                </a:solidFill>
              </a:rPr>
              <a:t> Informativity (Shannon's evenness index, J'), ceiling reduction, and divergent validity (polychoric correlations with EQ-5D-5L items).</a:t>
            </a:r>
          </a:p>
          <a:p>
            <a:pPr algn="ctr"/>
            <a:endParaRPr lang="en-GB" sz="920" dirty="0">
              <a:solidFill>
                <a:schemeClr val="bg1"/>
              </a:solidFill>
            </a:endParaRPr>
          </a:p>
          <a:p>
            <a:pPr algn="ctr"/>
            <a:r>
              <a:rPr lang="en-GB" sz="920" u="sng" dirty="0">
                <a:solidFill>
                  <a:schemeClr val="bg1"/>
                </a:solidFill>
              </a:rPr>
              <a:t>Instrument-Level Properties:</a:t>
            </a:r>
            <a:r>
              <a:rPr lang="en-GB" sz="920" dirty="0">
                <a:solidFill>
                  <a:schemeClr val="bg1"/>
                </a:solidFill>
              </a:rPr>
              <a:t> R² values predicting EQ VAS, comparing the explanatory power of individual items and multi-item modules (2-, 3-, and 4-item combinations), and exploratory factor analysis (EFA) to evaluate item fit within the EQ-5D-5L framework.</a:t>
            </a:r>
          </a:p>
          <a:p>
            <a:pPr algn="ctr"/>
            <a:endParaRPr lang="en-GB" sz="920" dirty="0">
              <a:solidFill>
                <a:schemeClr val="bg1"/>
              </a:solidFill>
            </a:endParaRPr>
          </a:p>
          <a:p>
            <a:pPr algn="ctr"/>
            <a:r>
              <a:rPr lang="en-GB" sz="920" u="sng" dirty="0">
                <a:solidFill>
                  <a:schemeClr val="bg1"/>
                </a:solidFill>
              </a:rPr>
              <a:t>Response Burden:</a:t>
            </a:r>
            <a:r>
              <a:rPr lang="en-GB" sz="920" dirty="0">
                <a:solidFill>
                  <a:schemeClr val="bg1"/>
                </a:solidFill>
              </a:rPr>
              <a:t> Median response times (seconds) for items and modules to estimate additional burden.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217115-3211-EAB6-220E-1DAF36EAB7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81020" y="3163843"/>
            <a:ext cx="3315189" cy="1845948"/>
          </a:xfrm>
          <a:prstGeom prst="rect">
            <a:avLst/>
          </a:prstGeom>
        </p:spPr>
      </p:pic>
      <p:pic>
        <p:nvPicPr>
          <p:cNvPr id="17" name="Graphic 16" descr="Idea with solid fill">
            <a:extLst>
              <a:ext uri="{FF2B5EF4-FFF2-40B4-BE49-F238E27FC236}">
                <a16:creationId xmlns:a16="http://schemas.microsoft.com/office/drawing/2014/main" id="{34A7790D-37EE-56BF-6628-2A4D164818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5953" y="434170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3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C4D1B79-8A6C-4565-AB94-65D18EDCC57B}">
  <we:reference id="22ff87a5-132f-4d52-9e97-94d888e4dd91" version="3.8.0.0" store="EXCatalog" storeType="EXCatalog"/>
  <we:alternateReferences>
    <we:reference id="WA104380050" version="3.8.0.0" store="en-GB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CD18A7E5-39CC-4F38-881C-19268195BF09}"/>
</file>

<file path=customXml/itemProps2.xml><?xml version="1.0" encoding="utf-8"?>
<ds:datastoreItem xmlns:ds="http://schemas.openxmlformats.org/officeDocument/2006/customXml" ds:itemID="{8ADDE370-9090-4AD4-8BEE-812BDF7BC5BD}"/>
</file>

<file path=customXml/itemProps3.xml><?xml version="1.0" encoding="utf-8"?>
<ds:datastoreItem xmlns:ds="http://schemas.openxmlformats.org/officeDocument/2006/customXml" ds:itemID="{4BA7E716-CDF3-43F3-ABE2-8D77AA2F1ECC}"/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688</Words>
  <Application>Microsoft Office PowerPoint</Application>
  <PresentationFormat>Widescreen</PresentationFormat>
  <Paragraphs>98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Memory and Concentration Are Two or More EQ-5D-5L Bolt-On Items Better Than One Composite Cognition Item?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Hannah Hussain</dc:creator>
  <cp:lastModifiedBy>Hannah Hussain</cp:lastModifiedBy>
  <cp:revision>1</cp:revision>
  <dcterms:created xsi:type="dcterms:W3CDTF">2025-01-14T09:36:44Z</dcterms:created>
  <dcterms:modified xsi:type="dcterms:W3CDTF">2025-02-04T12:13:38Z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