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54AF08-97FA-6208-C961-93FCA71F6A14}" name="Clement CW Ng, Dr. (SPHPC)" initials="" userId="S::clementcwng@cuhk.edu.hk::2b16cecc-42fe-4837-b6c9-9fdf975c29bd" providerId="AD"/>
  <p188:author id="{8FDDA136-1146-345D-8618-3B1E6120E46F}" name="Rencz Fanni" initials="FR" userId="S::fanni.rencz@uni-corvinus.hu::9a0912b8-d609-43bc-b84d-8499ff74b546" providerId="AD"/>
  <p188:author id="{FA7D5765-8B57-DDA2-038B-AF621011D2F6}" name="Clement CW Ng, Dr. (SPHPC)" initials="CCND(" userId="Clement CW Ng, Dr. (SPHPC)" providerId="None"/>
  <p188:author id="{D02659D4-F463-FF17-23B7-E94DFAA2D5A8}" name="Tessa Peasgood" initials="TP" userId="S::t.peasgood@sheffield.ac.uk::ab0bfb32-8ce7-40be-bed7-41d708aed45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ement CW Ng, Dr. (SPHPC)" initials="CCND(" lastIdx="8" clrIdx="0">
    <p:extLst>
      <p:ext uri="{19B8F6BF-5375-455C-9EA6-DF929625EA0E}">
        <p15:presenceInfo xmlns:p15="http://schemas.microsoft.com/office/powerpoint/2012/main" userId="Clement CW Ng, Dr. (SPHPC)" providerId="None"/>
      </p:ext>
    </p:extLst>
  </p:cmAuthor>
  <p:cmAuthor id="2" name="Rencz Fanni" initials="FR" lastIdx="40" clrIdx="1">
    <p:extLst>
      <p:ext uri="{19B8F6BF-5375-455C-9EA6-DF929625EA0E}">
        <p15:presenceInfo xmlns:p15="http://schemas.microsoft.com/office/powerpoint/2012/main" userId="S::fanni.rencz@uni-corvinus.hu::9a0912b8-d609-43bc-b84d-8499ff74b546" providerId="AD"/>
      </p:ext>
    </p:extLst>
  </p:cmAuthor>
  <p:cmAuthor id="3" name="Clement CW Ng, Dr. (SPHPC)" initials="C(" lastIdx="17" clrIdx="2">
    <p:extLst>
      <p:ext uri="{19B8F6BF-5375-455C-9EA6-DF929625EA0E}">
        <p15:presenceInfo xmlns:p15="http://schemas.microsoft.com/office/powerpoint/2012/main" userId="S::clementcwng@cuhk.edu.hk::2b16cecc-42fe-4837-b6c9-9fdf975c29b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00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54"/>
    <p:restoredTop sz="95694"/>
  </p:normalViewPr>
  <p:slideViewPr>
    <p:cSldViewPr snapToGrid="0">
      <p:cViewPr varScale="1">
        <p:scale>
          <a:sx n="56" d="100"/>
          <a:sy n="56" d="100"/>
        </p:scale>
        <p:origin x="28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 CW Ng, Dr. (SPHPC)" userId="2b16cecc-42fe-4837-b6c9-9fdf975c29bd" providerId="ADAL" clId="{88FC141C-27FF-4369-879F-FA41A8C02BEF}"/>
    <pc:docChg chg="modSld">
      <pc:chgData name="Clement CW Ng, Dr. (SPHPC)" userId="2b16cecc-42fe-4837-b6c9-9fdf975c29bd" providerId="ADAL" clId="{88FC141C-27FF-4369-879F-FA41A8C02BEF}" dt="2025-02-06T03:08:40.546" v="8" actId="20577"/>
      <pc:docMkLst>
        <pc:docMk/>
      </pc:docMkLst>
      <pc:sldChg chg="modSp mod">
        <pc:chgData name="Clement CW Ng, Dr. (SPHPC)" userId="2b16cecc-42fe-4837-b6c9-9fdf975c29bd" providerId="ADAL" clId="{88FC141C-27FF-4369-879F-FA41A8C02BEF}" dt="2025-02-06T03:08:40.546" v="8" actId="20577"/>
        <pc:sldMkLst>
          <pc:docMk/>
          <pc:sldMk cId="2875530075" sldId="256"/>
        </pc:sldMkLst>
        <pc:spChg chg="mod">
          <ac:chgData name="Clement CW Ng, Dr. (SPHPC)" userId="2b16cecc-42fe-4837-b6c9-9fdf975c29bd" providerId="ADAL" clId="{88FC141C-27FF-4369-879F-FA41A8C02BEF}" dt="2025-02-06T03:08:40.546" v="8" actId="20577"/>
          <ac:spMkLst>
            <pc:docMk/>
            <pc:sldMk cId="2875530075" sldId="256"/>
            <ac:spMk id="38" creationId="{01CB7245-8BAA-42DA-8080-D867881F2F8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802" y="2244726"/>
            <a:ext cx="18286810" cy="4775200"/>
          </a:xfrm>
        </p:spPr>
        <p:txBody>
          <a:bodyPr anchor="b"/>
          <a:lstStyle>
            <a:lvl1pPr algn="ctr">
              <a:defRPr sz="119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802" y="7204076"/>
            <a:ext cx="1828681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3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8664" y="730250"/>
            <a:ext cx="5257458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291" y="730250"/>
            <a:ext cx="15467593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65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9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92" y="3419477"/>
            <a:ext cx="21029831" cy="5705474"/>
          </a:xfrm>
        </p:spPr>
        <p:txBody>
          <a:bodyPr anchor="b"/>
          <a:lstStyle>
            <a:lvl1pPr>
              <a:defRPr sz="119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592" y="9178927"/>
            <a:ext cx="21029831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3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6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62326"/>
            <a:ext cx="10314903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362326"/>
            <a:ext cx="10365701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2/9/25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63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2/9/25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14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2/9/25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5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5701" y="1974851"/>
            <a:ext cx="1234359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8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974851"/>
            <a:ext cx="1234359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76205-E1CA-7145-94F0-83B160E74922}" type="datetimeFigureOut">
              <a:rPr lang="en-US" smtClean="0"/>
              <a:t>2/9/25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8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6205-E1CA-7145-94F0-83B160E74922}" type="datetimeFigureOut">
              <a:rPr lang="en-US" smtClean="0"/>
              <a:t>2/9/25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DAF47-9852-6943-9B3A-4241BED20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07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0DB286A-97B6-76A9-5299-3B3A6C8182D0}"/>
              </a:ext>
            </a:extLst>
          </p:cNvPr>
          <p:cNvSpPr/>
          <p:nvPr/>
        </p:nvSpPr>
        <p:spPr>
          <a:xfrm>
            <a:off x="1882" y="5217"/>
            <a:ext cx="24380530" cy="1541532"/>
          </a:xfrm>
          <a:prstGeom prst="rect">
            <a:avLst/>
          </a:prstGeom>
          <a:solidFill>
            <a:schemeClr val="accent3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1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4490FC-E30D-8742-28EE-83510AA4ABFD}"/>
              </a:ext>
            </a:extLst>
          </p:cNvPr>
          <p:cNvSpPr/>
          <p:nvPr/>
        </p:nvSpPr>
        <p:spPr>
          <a:xfrm>
            <a:off x="61764" y="75966"/>
            <a:ext cx="26651331" cy="144655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</a:rPr>
              <a:t>Social Relationship Bolt-</a:t>
            </a:r>
            <a:r>
              <a:rPr lang="en-US" sz="4000" b="1" dirty="0" err="1">
                <a:solidFill>
                  <a:srgbClr val="7030A0"/>
                </a:solidFill>
              </a:rPr>
              <a:t>ons</a:t>
            </a:r>
            <a:r>
              <a:rPr lang="en-US" sz="4000" b="1" dirty="0">
                <a:solidFill>
                  <a:srgbClr val="7030A0"/>
                </a:solidFill>
              </a:rPr>
              <a:t> for the EQ-5D-3L and EQ-5D-5L: A Systematic Review</a:t>
            </a:r>
          </a:p>
          <a:p>
            <a:r>
              <a:rPr lang="en-HK" sz="2000" b="1" dirty="0"/>
              <a:t>Clement Cheuk-Wai NG</a:t>
            </a:r>
            <a:r>
              <a:rPr lang="en-HK" sz="2000" b="1" baseline="30000" dirty="0">
                <a:cs typeface="PMingLiU" panose="02020500000000000000" pitchFamily="18" charset="-120"/>
              </a:rPr>
              <a:t>1</a:t>
            </a:r>
            <a:r>
              <a:rPr lang="en-HK" sz="2000" b="1" dirty="0"/>
              <a:t>, Meixia Liao</a:t>
            </a:r>
            <a:r>
              <a:rPr lang="en-HK" sz="2000" b="1" baseline="30000" dirty="0">
                <a:cs typeface="PMingLiU" panose="02020500000000000000" pitchFamily="18" charset="-120"/>
              </a:rPr>
              <a:t>2</a:t>
            </a:r>
            <a:r>
              <a:rPr lang="en-HK" sz="2000" b="1" dirty="0"/>
              <a:t>, Nan Luo</a:t>
            </a:r>
            <a:r>
              <a:rPr lang="en-HK" sz="2000" b="1" baseline="30000" dirty="0"/>
              <a:t>2</a:t>
            </a:r>
            <a:r>
              <a:rPr lang="en-HK" sz="2000" b="1" dirty="0"/>
              <a:t>, Eliza Lai-Yi Wong</a:t>
            </a:r>
            <a:r>
              <a:rPr lang="en-HK" sz="2000" b="1" baseline="30000" dirty="0">
                <a:cs typeface="PMingLiU" panose="02020500000000000000" pitchFamily="18" charset="-120"/>
              </a:rPr>
              <a:t>1</a:t>
            </a:r>
            <a:r>
              <a:rPr lang="en-HK" sz="2000" b="1" dirty="0"/>
              <a:t>, Brendan Mulhern</a:t>
            </a:r>
            <a:r>
              <a:rPr lang="en-HK" sz="2000" b="1" baseline="30000" dirty="0"/>
              <a:t>3</a:t>
            </a:r>
            <a:r>
              <a:rPr lang="en-HK" sz="2000" b="1" dirty="0"/>
              <a:t>, Aureliano Finch</a:t>
            </a:r>
            <a:r>
              <a:rPr lang="en-HK" sz="2000" b="1" baseline="30000" dirty="0"/>
              <a:t>4</a:t>
            </a:r>
            <a:r>
              <a:rPr lang="en-HK" sz="2000" b="1" dirty="0"/>
              <a:t>, Jan Abel Olsen</a:t>
            </a:r>
            <a:r>
              <a:rPr lang="en-HK" sz="2000" b="1" baseline="30000" dirty="0"/>
              <a:t>5</a:t>
            </a:r>
            <a:r>
              <a:rPr lang="en-HK" sz="2000" b="1" dirty="0"/>
              <a:t>, Tessa Peasgood</a:t>
            </a:r>
            <a:r>
              <a:rPr lang="en-HK" sz="2000" b="1" baseline="30000" dirty="0"/>
              <a:t>6</a:t>
            </a:r>
            <a:r>
              <a:rPr lang="en-HK" sz="2000" b="1" dirty="0"/>
              <a:t>, Fanni Rencz</a:t>
            </a:r>
            <a:r>
              <a:rPr lang="en-HK" sz="2000" b="1" baseline="30000" dirty="0"/>
              <a:t>7</a:t>
            </a:r>
            <a:endParaRPr lang="en-HK" sz="2000" b="1" dirty="0"/>
          </a:p>
          <a:p>
            <a:r>
              <a:rPr lang="en-HK" sz="1400" dirty="0"/>
              <a:t>1: Jockey</a:t>
            </a:r>
            <a:r>
              <a:rPr lang="zh-TW" altLang="en-US" sz="1400" dirty="0">
                <a:ea typeface="新細明體"/>
              </a:rPr>
              <a:t> </a:t>
            </a:r>
            <a:r>
              <a:rPr lang="en-HK" sz="1400" dirty="0"/>
              <a:t>Club School of Public Health and Primary Care, The Chinese University of Hong Kong; 2: </a:t>
            </a:r>
            <a:r>
              <a:rPr lang="en-US" sz="1400" dirty="0">
                <a:solidFill>
                  <a:srgbClr val="000000"/>
                </a:solidFill>
              </a:rPr>
              <a:t>Saw Swee Hock School of Public Health, National University of Singapore, Singapore, </a:t>
            </a:r>
            <a:r>
              <a:rPr lang="en-US" sz="1400" dirty="0">
                <a:solidFill>
                  <a:srgbClr val="1B1F3C"/>
                </a:solidFill>
              </a:rPr>
              <a:t>3: Centre for Health Economics and Evaluation, University of Technology Sydney, Australia;</a:t>
            </a:r>
            <a:br>
              <a:rPr lang="en-US" sz="1400" dirty="0">
                <a:solidFill>
                  <a:srgbClr val="1B1F3C"/>
                </a:solidFill>
              </a:rPr>
            </a:br>
            <a:r>
              <a:rPr lang="en-HK" sz="1400" dirty="0">
                <a:solidFill>
                  <a:srgbClr val="1B1F3C"/>
                </a:solidFill>
              </a:rPr>
              <a:t>4:EuroQol Research Foundation, Netherlands; 5:</a:t>
            </a:r>
            <a:r>
              <a:rPr lang="zh-TW" altLang="en-US" sz="1400" dirty="0">
                <a:solidFill>
                  <a:srgbClr val="1B1F3C"/>
                </a:solidFill>
                <a:ea typeface="新細明體"/>
              </a:rPr>
              <a:t> </a:t>
            </a:r>
            <a:r>
              <a:rPr lang="en-HK" altLang="zh-TW" sz="1400" dirty="0">
                <a:solidFill>
                  <a:srgbClr val="1B1F3C"/>
                </a:solidFill>
                <a:ea typeface="新細明體"/>
              </a:rPr>
              <a:t>Department</a:t>
            </a:r>
            <a:r>
              <a:rPr lang="zh-TW" altLang="en-US" sz="1400" dirty="0">
                <a:solidFill>
                  <a:srgbClr val="1B1F3C"/>
                </a:solidFill>
                <a:ea typeface="新細明體"/>
              </a:rPr>
              <a:t> </a:t>
            </a:r>
            <a:r>
              <a:rPr lang="en-HK" altLang="zh-TW" sz="1400" dirty="0">
                <a:solidFill>
                  <a:srgbClr val="1B1F3C"/>
                </a:solidFill>
                <a:ea typeface="新細明體"/>
              </a:rPr>
              <a:t>of Community Medicine, University of Tromsø, Norway; 6. School of Medicine and Population Health, University of Sheffield; 7: Department of Health Policy, Corvinus University of Budapest, Hungary</a:t>
            </a:r>
            <a:endParaRPr lang="en-US" sz="1400" dirty="0">
              <a:solidFill>
                <a:srgbClr val="1B1F3C"/>
              </a:solidFill>
              <a:ea typeface="新細明體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5998FF-5ECD-F74A-39D2-7780E75DA3C4}"/>
              </a:ext>
            </a:extLst>
          </p:cNvPr>
          <p:cNvSpPr txBox="1"/>
          <p:nvPr/>
        </p:nvSpPr>
        <p:spPr>
          <a:xfrm>
            <a:off x="143567" y="13198527"/>
            <a:ext cx="9400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Conflict of interest: 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Funded by the EuroQol Research Foundation (ERF; EQ Project 1703-RA). NL, BM, AF, JAO, TP and </a:t>
            </a:r>
            <a:r>
              <a:rPr lang="hu-HU" sz="11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FR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</a:rPr>
              <a:t> are members of the EuroQol Group. APF is employed by the ERF. Views expressed in the abstract are those of the authors and are not necessarily those of the ERF.</a:t>
            </a:r>
            <a:endParaRPr lang="en-HK" sz="11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BB3E042-2A32-13C7-5712-127603E153B6}"/>
              </a:ext>
            </a:extLst>
          </p:cNvPr>
          <p:cNvSpPr txBox="1"/>
          <p:nvPr/>
        </p:nvSpPr>
        <p:spPr>
          <a:xfrm>
            <a:off x="5557122" y="1587990"/>
            <a:ext cx="18638841" cy="425791"/>
          </a:xfrm>
          <a:prstGeom prst="rect">
            <a:avLst/>
          </a:prstGeom>
          <a:solidFill>
            <a:srgbClr val="61005F">
              <a:alpha val="85098"/>
            </a:srgb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hu-HU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(3)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endParaRPr lang="en-HK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5FC9E17-B284-186C-8AD2-FFDA682A79CE}"/>
              </a:ext>
            </a:extLst>
          </p:cNvPr>
          <p:cNvSpPr txBox="1">
            <a:spLocks/>
          </p:cNvSpPr>
          <p:nvPr/>
        </p:nvSpPr>
        <p:spPr>
          <a:xfrm>
            <a:off x="143588" y="4366230"/>
            <a:ext cx="5933614" cy="1478408"/>
          </a:xfrm>
          <a:prstGeom prst="rect">
            <a:avLst/>
          </a:prstGeom>
        </p:spPr>
        <p:txBody>
          <a:bodyPr vert="horz" lIns="526251" tIns="263124" rIns="526251" bIns="263124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71" indent="-457171" algn="l">
              <a:buFont typeface="Arial" panose="020B0604020202020204" pitchFamily="34" charset="0"/>
              <a:buChar char="•"/>
            </a:pPr>
            <a:endParaRPr lang="en-HK" sz="200" dirty="0">
              <a:cs typeface="Calibri" panose="020F0502020204030204" pitchFamily="34" charset="0"/>
            </a:endParaRPr>
          </a:p>
        </p:txBody>
      </p:sp>
      <p:graphicFrame>
        <p:nvGraphicFramePr>
          <p:cNvPr id="28" name="Table 8">
            <a:extLst>
              <a:ext uri="{FF2B5EF4-FFF2-40B4-BE49-F238E27FC236}">
                <a16:creationId xmlns:a16="http://schemas.microsoft.com/office/drawing/2014/main" id="{529958BF-9EA2-18D8-0473-EC0BE6FB8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743434"/>
              </p:ext>
            </p:extLst>
          </p:nvPr>
        </p:nvGraphicFramePr>
        <p:xfrm>
          <a:off x="102164" y="4805656"/>
          <a:ext cx="5330145" cy="324491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330145">
                  <a:extLst>
                    <a:ext uri="{9D8B030D-6E8A-4147-A177-3AD203B41FA5}">
                      <a16:colId xmlns:a16="http://schemas.microsoft.com/office/drawing/2014/main" val="985201780"/>
                    </a:ext>
                  </a:extLst>
                </a:gridCol>
              </a:tblGrid>
              <a:tr h="597873">
                <a:tc>
                  <a:txBody>
                    <a:bodyPr/>
                    <a:lstStyle/>
                    <a:p>
                      <a:pPr marL="0" marR="0" lvl="0" indent="0" algn="l" defTabSz="18287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Systematic Review: Narrative Review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(W</a:t>
                      </a:r>
                      <a:r>
                        <a:rPr lang="en-HK" sz="2000" dirty="0" err="1"/>
                        <a:t>ork</a:t>
                      </a:r>
                      <a:r>
                        <a:rPr lang="zh-TW" altLang="en-US" sz="2000" dirty="0"/>
                        <a:t> </a:t>
                      </a:r>
                      <a:r>
                        <a:rPr lang="en-HK" altLang="zh-TW" sz="2000" dirty="0"/>
                        <a:t>in</a:t>
                      </a:r>
                      <a:r>
                        <a:rPr lang="zh-TW" altLang="en-US" sz="2000" dirty="0"/>
                        <a:t> </a:t>
                      </a:r>
                      <a:r>
                        <a:rPr lang="en-HK" altLang="zh-TW" sz="2000" dirty="0"/>
                        <a:t>Progress)</a:t>
                      </a:r>
                      <a:endParaRPr lang="en-US" sz="2000" dirty="0"/>
                    </a:p>
                  </a:txBody>
                  <a:tcPr marL="65638" marR="65638" marT="32819" marB="32819"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3986"/>
                  </a:ext>
                </a:extLst>
              </a:tr>
              <a:tr h="363923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PROSPERO Registration: CRD42024533965</a:t>
                      </a:r>
                    </a:p>
                  </a:txBody>
                  <a:tcPr marL="65638" marR="65638" marT="32819" marB="32819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13594042"/>
                  </a:ext>
                </a:extLst>
              </a:tr>
              <a:tr h="1923598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/>
                        <a:t>Sources: PubMed, Web of Science, Embase, EuroQol Conference Proceedings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/>
                        <a:t>Inclusion Criteria: Studies that developed, used, psychometrically evaluated and valued the EQ-5D format SR bolt-</a:t>
                      </a:r>
                      <a:r>
                        <a:rPr lang="en-US" sz="2000" dirty="0" err="1"/>
                        <a:t>ons</a:t>
                      </a:r>
                      <a:r>
                        <a:rPr lang="en-US" sz="2000" dirty="0"/>
                        <a:t> for the EQ-5D-3L and 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EQ-5D-5L.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 marL="65638" marR="65638" marT="32819" marB="32819">
                    <a:lnL w="6350" cap="flat" cmpd="sng" algn="ctr">
                      <a:noFill/>
                      <a:prstDash val="solid"/>
                      <a:miter lim="800000"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3912628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B1A1881D-FA30-D0FC-9E8E-8ED95B51CEDA}"/>
              </a:ext>
            </a:extLst>
          </p:cNvPr>
          <p:cNvSpPr txBox="1"/>
          <p:nvPr/>
        </p:nvSpPr>
        <p:spPr>
          <a:xfrm>
            <a:off x="112230" y="1584961"/>
            <a:ext cx="5299370" cy="425792"/>
          </a:xfrm>
          <a:prstGeom prst="rect">
            <a:avLst/>
          </a:prstGeom>
          <a:solidFill>
            <a:srgbClr val="61005F">
              <a:alpha val="85098"/>
            </a:srgb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hu-HU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Objective</a:t>
            </a:r>
            <a:endParaRPr lang="en-HK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5835FB2-FC5B-CE41-461A-C7AD17A2AD1B}"/>
              </a:ext>
            </a:extLst>
          </p:cNvPr>
          <p:cNvSpPr txBox="1"/>
          <p:nvPr/>
        </p:nvSpPr>
        <p:spPr>
          <a:xfrm>
            <a:off x="102164" y="4247055"/>
            <a:ext cx="5330145" cy="411149"/>
          </a:xfrm>
          <a:prstGeom prst="rect">
            <a:avLst/>
          </a:prstGeom>
          <a:solidFill>
            <a:srgbClr val="61005F">
              <a:alpha val="85098"/>
            </a:srgb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hu-HU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(2)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</a:t>
            </a:r>
            <a:r>
              <a:rPr lang="hu-HU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en-HK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BDBE7857-A8CF-3F33-0486-9F7443EFEFAC}"/>
              </a:ext>
            </a:extLst>
          </p:cNvPr>
          <p:cNvSpPr txBox="1">
            <a:spLocks/>
          </p:cNvSpPr>
          <p:nvPr/>
        </p:nvSpPr>
        <p:spPr>
          <a:xfrm>
            <a:off x="-378156" y="1812502"/>
            <a:ext cx="6337696" cy="2742179"/>
          </a:xfrm>
          <a:prstGeom prst="rect">
            <a:avLst/>
          </a:prstGeom>
        </p:spPr>
        <p:txBody>
          <a:bodyPr vert="horz" lIns="526251" tIns="263124" rIns="526251" bIns="263124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hu-HU" sz="2000" dirty="0"/>
              <a:t>To </a:t>
            </a:r>
            <a:r>
              <a:rPr lang="en-HK" sz="2000" dirty="0"/>
              <a:t>(</a:t>
            </a:r>
            <a:r>
              <a:rPr lang="en-HK" sz="2000" dirty="0" err="1"/>
              <a:t>i</a:t>
            </a:r>
            <a:r>
              <a:rPr lang="en-HK" sz="2000" dirty="0"/>
              <a:t>) </a:t>
            </a:r>
            <a:r>
              <a:rPr lang="en-GB" sz="2000" dirty="0"/>
              <a:t>identify </a:t>
            </a:r>
            <a:r>
              <a:rPr lang="hu-HU" sz="2000" dirty="0" err="1"/>
              <a:t>studies</a:t>
            </a:r>
            <a:r>
              <a:rPr lang="hu-HU" sz="2000" dirty="0"/>
              <a:t> </a:t>
            </a:r>
            <a:r>
              <a:rPr lang="hu-HU" sz="2000" dirty="0" err="1"/>
              <a:t>that</a:t>
            </a:r>
            <a:r>
              <a:rPr lang="en-GB" sz="2000" dirty="0"/>
              <a:t> develop</a:t>
            </a:r>
            <a:r>
              <a:rPr lang="hu-HU" sz="2000" dirty="0"/>
              <a:t>ed or used</a:t>
            </a:r>
            <a:r>
              <a:rPr lang="en-GB" sz="2000" dirty="0"/>
              <a:t> </a:t>
            </a:r>
            <a:br>
              <a:rPr lang="en-GB" sz="2000" dirty="0"/>
            </a:br>
            <a:r>
              <a:rPr lang="en-HK" sz="2000" dirty="0"/>
              <a:t>EQ-5D format social relationship (SR) </a:t>
            </a:r>
            <a:r>
              <a:rPr lang="en-GB" sz="2000" dirty="0"/>
              <a:t>bolt-</a:t>
            </a:r>
            <a:r>
              <a:rPr lang="en-GB" sz="2000" dirty="0" err="1"/>
              <a:t>ons</a:t>
            </a:r>
            <a:r>
              <a:rPr lang="en-GB" sz="2000" dirty="0"/>
              <a:t> for the EQ-5D-3L or EQ-5D-5L; (ii) identify the descriptors and wordings; (iii) categorise the populations that had tested or used the bolt-</a:t>
            </a:r>
            <a:r>
              <a:rPr lang="en-GB" sz="2000" dirty="0" err="1"/>
              <a:t>ons</a:t>
            </a:r>
            <a:r>
              <a:rPr lang="en-GB" sz="2000" dirty="0"/>
              <a:t>; (iv) summarise the available psychometric and valuation evidence</a:t>
            </a:r>
            <a:r>
              <a:rPr lang="hu-HU" sz="2000" dirty="0"/>
              <a:t>.</a:t>
            </a:r>
            <a:endParaRPr lang="en-US" sz="2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49DFBF-814F-76A8-2FA0-F1D4B7B04930}"/>
              </a:ext>
            </a:extLst>
          </p:cNvPr>
          <p:cNvSpPr txBox="1"/>
          <p:nvPr/>
        </p:nvSpPr>
        <p:spPr>
          <a:xfrm>
            <a:off x="102163" y="7835014"/>
            <a:ext cx="5340793" cy="410400"/>
          </a:xfrm>
          <a:prstGeom prst="rect">
            <a:avLst/>
          </a:prstGeom>
          <a:solidFill>
            <a:srgbClr val="61005F">
              <a:alpha val="85098"/>
            </a:srgb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hu-HU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(4)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</a:t>
            </a:r>
            <a:endParaRPr lang="en-HK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428B652-0938-4D7A-B4E3-12C08B18B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4091" y="60687"/>
            <a:ext cx="1860998" cy="101419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2B65B5A-1E66-4FB7-A8C1-B11B7F34AB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27107" y="60375"/>
            <a:ext cx="1263108" cy="9966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0A530CE-426D-463B-B2EF-399D37657A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00492" y="29578"/>
            <a:ext cx="1104818" cy="1069408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B491ABC9-3DC1-41DE-AB9E-436A88CC84A2}"/>
              </a:ext>
            </a:extLst>
          </p:cNvPr>
          <p:cNvSpPr txBox="1"/>
          <p:nvPr/>
        </p:nvSpPr>
        <p:spPr>
          <a:xfrm>
            <a:off x="9578883" y="2073242"/>
            <a:ext cx="13725288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Table 1. Summary of Characteristic of Study</a:t>
            </a:r>
            <a:r>
              <a:rPr lang="zh-TW" altLang="en-US" sz="2000" b="1" dirty="0">
                <a:solidFill>
                  <a:srgbClr val="7030A0"/>
                </a:solidFill>
                <a:ea typeface="新細明體"/>
              </a:rPr>
              <a:t> </a:t>
            </a:r>
            <a:r>
              <a:rPr lang="en-HK" altLang="zh-TW" sz="2000" b="1" dirty="0" err="1">
                <a:solidFill>
                  <a:srgbClr val="7030A0"/>
                </a:solidFill>
                <a:ea typeface="新細明體"/>
              </a:rPr>
              <a:t>Populatio</a:t>
            </a:r>
            <a:r>
              <a:rPr lang="hu-HU" altLang="zh-TW" sz="2000" b="1" dirty="0">
                <a:solidFill>
                  <a:srgbClr val="7030A0"/>
                </a:solidFill>
                <a:ea typeface="新細明體"/>
              </a:rPr>
              <a:t>n that </a:t>
            </a:r>
            <a:r>
              <a:rPr lang="en-HK" altLang="zh-TW" sz="2000" b="1" dirty="0">
                <a:solidFill>
                  <a:srgbClr val="7030A0"/>
                </a:solidFill>
                <a:ea typeface="新細明體"/>
              </a:rPr>
              <a:t>A</a:t>
            </a:r>
            <a:r>
              <a:rPr lang="hu-HU" altLang="zh-TW" sz="2000" b="1" dirty="0">
                <a:solidFill>
                  <a:srgbClr val="7030A0"/>
                </a:solidFill>
                <a:ea typeface="新細明體"/>
              </a:rPr>
              <a:t>dministered EQ-5D </a:t>
            </a:r>
            <a:r>
              <a:rPr lang="en-HK" altLang="zh-TW" sz="2000" b="1" dirty="0">
                <a:solidFill>
                  <a:srgbClr val="7030A0"/>
                </a:solidFill>
                <a:ea typeface="新細明體"/>
              </a:rPr>
              <a:t>F</a:t>
            </a:r>
            <a:r>
              <a:rPr lang="hu-HU" altLang="zh-TW" sz="2000" b="1" dirty="0">
                <a:solidFill>
                  <a:srgbClr val="7030A0"/>
                </a:solidFill>
                <a:ea typeface="新細明體"/>
              </a:rPr>
              <a:t>ormat Social Relationship Bolt-ons</a:t>
            </a:r>
            <a:r>
              <a:rPr lang="en-HK" altLang="zh-TW" sz="2000" b="1" dirty="0">
                <a:solidFill>
                  <a:srgbClr val="7030A0"/>
                </a:solidFill>
                <a:ea typeface="新細明體"/>
              </a:rPr>
              <a:t> (n=22)</a:t>
            </a:r>
            <a:endParaRPr lang="en-US" sz="2000" b="1" dirty="0">
              <a:solidFill>
                <a:srgbClr val="7030A0"/>
              </a:solidFill>
              <a:ea typeface="新細明體"/>
            </a:endParaRPr>
          </a:p>
        </p:txBody>
      </p:sp>
      <p:graphicFrame>
        <p:nvGraphicFramePr>
          <p:cNvPr id="73" name="Table 8">
            <a:extLst>
              <a:ext uri="{FF2B5EF4-FFF2-40B4-BE49-F238E27FC236}">
                <a16:creationId xmlns:a16="http://schemas.microsoft.com/office/drawing/2014/main" id="{B1ADDD92-5988-4F76-81BD-531C5B470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194232"/>
              </p:ext>
            </p:extLst>
          </p:nvPr>
        </p:nvGraphicFramePr>
        <p:xfrm>
          <a:off x="9593564" y="10698557"/>
          <a:ext cx="14591228" cy="285799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927921">
                  <a:extLst>
                    <a:ext uri="{9D8B030D-6E8A-4147-A177-3AD203B41FA5}">
                      <a16:colId xmlns:a16="http://schemas.microsoft.com/office/drawing/2014/main" val="300891916"/>
                    </a:ext>
                  </a:extLst>
                </a:gridCol>
                <a:gridCol w="3460469">
                  <a:extLst>
                    <a:ext uri="{9D8B030D-6E8A-4147-A177-3AD203B41FA5}">
                      <a16:colId xmlns:a16="http://schemas.microsoft.com/office/drawing/2014/main" val="2968015800"/>
                    </a:ext>
                  </a:extLst>
                </a:gridCol>
                <a:gridCol w="3498699">
                  <a:extLst>
                    <a:ext uri="{9D8B030D-6E8A-4147-A177-3AD203B41FA5}">
                      <a16:colId xmlns:a16="http://schemas.microsoft.com/office/drawing/2014/main" val="3737886679"/>
                    </a:ext>
                  </a:extLst>
                </a:gridCol>
                <a:gridCol w="5704139">
                  <a:extLst>
                    <a:ext uri="{9D8B030D-6E8A-4147-A177-3AD203B41FA5}">
                      <a16:colId xmlns:a16="http://schemas.microsoft.com/office/drawing/2014/main" val="2589392293"/>
                    </a:ext>
                  </a:extLst>
                </a:gridCol>
              </a:tblGrid>
              <a:tr h="5257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dirty="0"/>
                        <a:t>Authors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None/>
                      </a:pPr>
                      <a:r>
                        <a:rPr lang="en-US" altLang="zh-TW" sz="2000" dirty="0"/>
                        <a:t>Preference Elicitation Method</a:t>
                      </a:r>
                      <a:endParaRPr lang="en-US" altLang="zh-TW" sz="2000" dirty="0">
                        <a:latin typeface="+mn-lt"/>
                      </a:endParaRP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None/>
                      </a:pPr>
                      <a:r>
                        <a:rPr lang="en-US" altLang="zh-TW" sz="2000" dirty="0"/>
                        <a:t>Overall Impact on Preferences</a:t>
                      </a:r>
                      <a:endParaRPr lang="en-US" altLang="zh-TW" sz="2000" dirty="0">
                        <a:latin typeface="+mn-lt"/>
                      </a:endParaRP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None/>
                      </a:pPr>
                      <a:r>
                        <a:rPr lang="en-US" altLang="zh-TW" sz="2000" dirty="0"/>
                        <a:t>Other Key Findings</a:t>
                      </a:r>
                      <a:endParaRPr lang="en-US" altLang="zh-TW" sz="2000" dirty="0">
                        <a:latin typeface="+mn-lt"/>
                      </a:endParaRPr>
                    </a:p>
                  </a:txBody>
                  <a:tcPr marL="65638" marR="65638" marT="32819" marB="32819"/>
                </a:tc>
                <a:extLst>
                  <a:ext uri="{0D108BD9-81ED-4DB2-BD59-A6C34878D82A}">
                    <a16:rowId xmlns:a16="http://schemas.microsoft.com/office/drawing/2014/main" val="29803986"/>
                  </a:ext>
                </a:extLst>
              </a:tr>
              <a:tr h="6977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Finch et al 2021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5638" marR="65638" marT="32819" marB="32819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altLang="zh-TW" sz="2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DCE of selected health states (Level 1, Level 3, Level 5)</a:t>
                      </a:r>
                      <a:endParaRPr lang="en-US" altLang="zh-TW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4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altLang="zh-TW" sz="2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Small (Stat. Significant)</a:t>
                      </a:r>
                      <a:endParaRPr lang="en-US" altLang="zh-TW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4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0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Small marginal effect at level 3 and ranked third in the marginal effect at level 5 among 5 bolt-</a:t>
                      </a:r>
                      <a:r>
                        <a:rPr lang="en-US" sz="2000" b="0" u="none" strike="noStrike" noProof="0" dirty="0" err="1">
                          <a:solidFill>
                            <a:schemeClr val="tx1"/>
                          </a:solidFill>
                          <a:effectLst/>
                        </a:rPr>
                        <a:t>ons</a:t>
                      </a:r>
                      <a:r>
                        <a:rPr lang="en-US" sz="20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 studied.</a:t>
                      </a:r>
                      <a:endParaRPr lang="en-US" sz="2000" b="0" i="0" u="none" strike="noStrike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524" marR="9524" marT="9524" anchor="ctr"/>
                </a:tc>
                <a:extLst>
                  <a:ext uri="{0D108BD9-81ED-4DB2-BD59-A6C34878D82A}">
                    <a16:rowId xmlns:a16="http://schemas.microsoft.com/office/drawing/2014/main" val="1788299829"/>
                  </a:ext>
                </a:extLst>
              </a:tr>
              <a:tr h="629700">
                <a:tc>
                  <a:txBody>
                    <a:bodyPr/>
                    <a:lstStyle/>
                    <a:p>
                      <a:pPr algn="l" fontAlgn="ctr"/>
                      <a:r>
                        <a:rPr lang="en-HK" sz="2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Ng 2023</a:t>
                      </a:r>
                      <a:endParaRPr lang="en-HK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altLang="zh-TW" sz="2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Analytical Hierarchy Process across dimensions and levels</a:t>
                      </a:r>
                      <a:endParaRPr lang="en-US" altLang="zh-TW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4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altLang="zh-TW" sz="2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Small (Stat. Sig. </a:t>
                      </a:r>
                      <a:r>
                        <a:rPr lang="en-HK" sz="20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Not Available)</a:t>
                      </a:r>
                      <a:endParaRPr lang="en-US" altLang="zh-TW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4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altLang="zh-TW" sz="2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The range of impact by SR was smallest among the 6 dimensions in EQ-5D-5L+SR AHP model.</a:t>
                      </a:r>
                      <a:endParaRPr lang="en-US" altLang="zh-TW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4" anchor="ctr"/>
                </a:tc>
                <a:extLst>
                  <a:ext uri="{0D108BD9-81ED-4DB2-BD59-A6C34878D82A}">
                    <a16:rowId xmlns:a16="http://schemas.microsoft.com/office/drawing/2014/main" val="3083938680"/>
                  </a:ext>
                </a:extLst>
              </a:tr>
              <a:tr h="833928">
                <a:tc>
                  <a:txBody>
                    <a:bodyPr/>
                    <a:lstStyle/>
                    <a:p>
                      <a:pPr algn="l" fontAlgn="ctr"/>
                      <a:r>
                        <a:rPr lang="en-HK" sz="2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Yang et al 2024</a:t>
                      </a:r>
                      <a:endParaRPr lang="en-HK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altLang="zh-TW" sz="20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cTTO</a:t>
                      </a:r>
                      <a:r>
                        <a:rPr lang="en-US" altLang="zh-TW" sz="2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 &amp; DCE of </a:t>
                      </a:r>
                      <a:br>
                        <a:rPr lang="en-US" altLang="zh-TW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altLang="zh-TW" sz="2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selected health states</a:t>
                      </a:r>
                      <a:endParaRPr lang="en-US" altLang="zh-TW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4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altLang="zh-TW" sz="20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Small (Stat. Significant)</a:t>
                      </a:r>
                      <a:endParaRPr lang="en-US" altLang="zh-TW" sz="2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4" marR="9524" marT="9524" anchor="ctr"/>
                </a:tc>
                <a:tc>
                  <a:txBody>
                    <a:bodyPr/>
                    <a:lstStyle/>
                    <a:p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</a:rPr>
                        <a:t>In the scaling factor model SR is the least important dimension. Adding SR to the health states led to a change in the rank order of the original 5 dimensions.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24" anchor="ctr"/>
                </a:tc>
                <a:extLst>
                  <a:ext uri="{0D108BD9-81ED-4DB2-BD59-A6C34878D82A}">
                    <a16:rowId xmlns:a16="http://schemas.microsoft.com/office/drawing/2014/main" val="2854670908"/>
                  </a:ext>
                </a:extLst>
              </a:tr>
            </a:tbl>
          </a:graphicData>
        </a:graphic>
      </p:graphicFrame>
      <p:sp>
        <p:nvSpPr>
          <p:cNvPr id="74" name="TextBox 73">
            <a:extLst>
              <a:ext uri="{FF2B5EF4-FFF2-40B4-BE49-F238E27FC236}">
                <a16:creationId xmlns:a16="http://schemas.microsoft.com/office/drawing/2014/main" id="{14B693BE-E9E6-473C-8C34-28253DC67A2B}"/>
              </a:ext>
            </a:extLst>
          </p:cNvPr>
          <p:cNvSpPr txBox="1"/>
          <p:nvPr/>
        </p:nvSpPr>
        <p:spPr>
          <a:xfrm>
            <a:off x="9578883" y="10289844"/>
            <a:ext cx="8775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Table 3. Summary of </a:t>
            </a:r>
            <a:r>
              <a:rPr lang="hu-HU" sz="2000" b="1" dirty="0">
                <a:solidFill>
                  <a:srgbClr val="7030A0"/>
                </a:solidFill>
              </a:rPr>
              <a:t>Key </a:t>
            </a:r>
            <a:r>
              <a:rPr lang="en-US" sz="2000" b="1" dirty="0">
                <a:solidFill>
                  <a:srgbClr val="7030A0"/>
                </a:solidFill>
              </a:rPr>
              <a:t>Valuation or Preference Elicitation</a:t>
            </a:r>
            <a:r>
              <a:rPr lang="hu-HU" sz="2000" b="1" dirty="0">
                <a:solidFill>
                  <a:srgbClr val="7030A0"/>
                </a:solidFill>
              </a:rPr>
              <a:t> </a:t>
            </a:r>
            <a:r>
              <a:rPr lang="en-HK" sz="2000" b="1" dirty="0">
                <a:solidFill>
                  <a:srgbClr val="7030A0"/>
                </a:solidFill>
              </a:rPr>
              <a:t>Results (n=3)</a:t>
            </a:r>
            <a:endParaRPr lang="en-US" sz="2000" b="1" dirty="0">
              <a:solidFill>
                <a:srgbClr val="7030A0"/>
              </a:solidFill>
            </a:endParaRPr>
          </a:p>
        </p:txBody>
      </p:sp>
      <p:graphicFrame>
        <p:nvGraphicFramePr>
          <p:cNvPr id="34" name="Table 3">
            <a:extLst>
              <a:ext uri="{FF2B5EF4-FFF2-40B4-BE49-F238E27FC236}">
                <a16:creationId xmlns:a16="http://schemas.microsoft.com/office/drawing/2014/main" id="{CA091563-DAC1-43B0-B432-46966BD506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085511"/>
              </p:ext>
            </p:extLst>
          </p:nvPr>
        </p:nvGraphicFramePr>
        <p:xfrm>
          <a:off x="9578883" y="2531173"/>
          <a:ext cx="14566830" cy="169958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566830">
                  <a:extLst>
                    <a:ext uri="{9D8B030D-6E8A-4147-A177-3AD203B41FA5}">
                      <a16:colId xmlns:a16="http://schemas.microsoft.com/office/drawing/2014/main" val="1885836600"/>
                    </a:ext>
                  </a:extLst>
                </a:gridCol>
              </a:tblGrid>
              <a:tr h="496204">
                <a:tc>
                  <a:txBody>
                    <a:bodyPr/>
                    <a:lstStyle/>
                    <a:p>
                      <a:r>
                        <a:rPr lang="pt-BR" sz="2000" b="0" dirty="0"/>
                        <a:t>Developed but did not adminster EQ-5D format Social Relationship Bolt-on (n=2)</a:t>
                      </a:r>
                    </a:p>
                  </a:txBody>
                  <a:tcPr marL="243824" marR="243824" marT="121912" marB="121912"/>
                </a:tc>
                <a:extLst>
                  <a:ext uri="{0D108BD9-81ED-4DB2-BD59-A6C34878D82A}">
                    <a16:rowId xmlns:a16="http://schemas.microsoft.com/office/drawing/2014/main" val="771040182"/>
                  </a:ext>
                </a:extLst>
              </a:tr>
              <a:tr h="496204"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Adult general population (n=11) #: Rencz &amp; Janssen 2024 used general population with data analyzed by chronic disease groups</a:t>
                      </a:r>
                    </a:p>
                  </a:txBody>
                  <a:tcPr marL="243824" marR="243824" marT="121912" marB="121912"/>
                </a:tc>
                <a:extLst>
                  <a:ext uri="{0D108BD9-81ED-4DB2-BD59-A6C34878D82A}">
                    <a16:rowId xmlns:a16="http://schemas.microsoft.com/office/drawing/2014/main" val="3459779155"/>
                  </a:ext>
                </a:extLst>
              </a:tr>
              <a:tr h="602338">
                <a:tc>
                  <a:txBody>
                    <a:bodyPr/>
                    <a:lstStyle/>
                    <a:p>
                      <a:r>
                        <a:rPr lang="en-US" sz="2000" noProof="0" dirty="0"/>
                        <a:t>Patient Population (n= 10): Diabetes (n=2), filariasis (n=2) , and 28 other diseases</a:t>
                      </a:r>
                      <a:endParaRPr lang="zh-TW" altLang="en-US" sz="2000" dirty="0"/>
                    </a:p>
                  </a:txBody>
                  <a:tcPr marL="243824" marR="243824" marT="121912" marB="121912"/>
                </a:tc>
                <a:extLst>
                  <a:ext uri="{0D108BD9-81ED-4DB2-BD59-A6C34878D82A}">
                    <a16:rowId xmlns:a16="http://schemas.microsoft.com/office/drawing/2014/main" val="3915162062"/>
                  </a:ext>
                </a:extLst>
              </a:tr>
            </a:tbl>
          </a:graphicData>
        </a:graphic>
      </p:graphicFrame>
      <p:sp>
        <p:nvSpPr>
          <p:cNvPr id="59" name="TextBox 58">
            <a:extLst>
              <a:ext uri="{FF2B5EF4-FFF2-40B4-BE49-F238E27FC236}">
                <a16:creationId xmlns:a16="http://schemas.microsoft.com/office/drawing/2014/main" id="{50402EB4-65BD-419B-8077-663F17612672}"/>
              </a:ext>
            </a:extLst>
          </p:cNvPr>
          <p:cNvSpPr txBox="1"/>
          <p:nvPr/>
        </p:nvSpPr>
        <p:spPr>
          <a:xfrm>
            <a:off x="5566811" y="2022412"/>
            <a:ext cx="49328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</a:t>
            </a:r>
            <a:r>
              <a:rPr lang="en-HK" sz="2000" dirty="0"/>
              <a:t>mong</a:t>
            </a:r>
            <a:r>
              <a:rPr lang="zh-TW" altLang="en-US" sz="2000" dirty="0"/>
              <a:t> </a:t>
            </a:r>
            <a:r>
              <a:rPr lang="en-US" sz="2000" dirty="0"/>
              <a:t>22 publications </a:t>
            </a:r>
            <a:r>
              <a:rPr lang="en-HK" sz="2000" dirty="0"/>
              <a:t>included</a:t>
            </a:r>
            <a:r>
              <a:rPr lang="en-US" sz="2000" dirty="0"/>
              <a:t>,</a:t>
            </a:r>
          </a:p>
          <a:p>
            <a:r>
              <a:rPr lang="en-US" sz="2000" dirty="0"/>
              <a:t>14 studies developed EQ-5D format</a:t>
            </a:r>
          </a:p>
          <a:p>
            <a:r>
              <a:rPr lang="en-US" sz="2000" dirty="0"/>
              <a:t>Social Relationship bolt-</a:t>
            </a:r>
            <a:r>
              <a:rPr lang="en-US" sz="2000" dirty="0" err="1"/>
              <a:t>ons</a:t>
            </a:r>
            <a:r>
              <a:rPr lang="en-US" sz="2000" dirty="0"/>
              <a:t>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96E7411-5C60-4F64-8B35-981A2CE7CEB2}"/>
              </a:ext>
            </a:extLst>
          </p:cNvPr>
          <p:cNvSpPr txBox="1"/>
          <p:nvPr/>
        </p:nvSpPr>
        <p:spPr>
          <a:xfrm>
            <a:off x="9593564" y="4399721"/>
            <a:ext cx="14301564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Table 2. Summary of Psychometric Findings based on 3-level, 4-level, 5-level EQ-5D format Social Relationship Bolt-on Versions (n=20)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7FC4F76-0101-4125-9EF5-DC30F9809A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876782"/>
              </p:ext>
            </p:extLst>
          </p:nvPr>
        </p:nvGraphicFramePr>
        <p:xfrm>
          <a:off x="9673462" y="4819815"/>
          <a:ext cx="14602544" cy="502521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91617">
                  <a:extLst>
                    <a:ext uri="{9D8B030D-6E8A-4147-A177-3AD203B41FA5}">
                      <a16:colId xmlns:a16="http://schemas.microsoft.com/office/drawing/2014/main" val="2330111682"/>
                    </a:ext>
                  </a:extLst>
                </a:gridCol>
                <a:gridCol w="2226719">
                  <a:extLst>
                    <a:ext uri="{9D8B030D-6E8A-4147-A177-3AD203B41FA5}">
                      <a16:colId xmlns:a16="http://schemas.microsoft.com/office/drawing/2014/main" val="2534269729"/>
                    </a:ext>
                  </a:extLst>
                </a:gridCol>
                <a:gridCol w="2461752">
                  <a:extLst>
                    <a:ext uri="{9D8B030D-6E8A-4147-A177-3AD203B41FA5}">
                      <a16:colId xmlns:a16="http://schemas.microsoft.com/office/drawing/2014/main" val="1457180963"/>
                    </a:ext>
                  </a:extLst>
                </a:gridCol>
                <a:gridCol w="2722456">
                  <a:extLst>
                    <a:ext uri="{9D8B030D-6E8A-4147-A177-3AD203B41FA5}">
                      <a16:colId xmlns:a16="http://schemas.microsoft.com/office/drawing/2014/main" val="3351218377"/>
                    </a:ext>
                  </a:extLst>
                </a:gridCol>
              </a:tblGrid>
              <a:tr h="4027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HK" sz="2000" dirty="0"/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altLang="zh-TW" sz="2000" dirty="0">
                          <a:solidFill>
                            <a:schemeClr val="tx1"/>
                          </a:solidFill>
                        </a:rPr>
                        <a:t>3-level</a:t>
                      </a:r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pPr marL="0" marR="0" lvl="0" indent="0" algn="l" defTabSz="18287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altLang="zh-TW" sz="2000" dirty="0">
                          <a:solidFill>
                            <a:schemeClr val="tx1"/>
                          </a:solidFill>
                        </a:rPr>
                        <a:t>4-level</a:t>
                      </a:r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pPr marL="0" marR="0" lvl="0" indent="0" algn="l" defTabSz="18287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2000" u="none" strike="noStrike" noProof="0" dirty="0">
                          <a:solidFill>
                            <a:schemeClr val="tx1"/>
                          </a:solidFill>
                        </a:rPr>
                        <a:t>5-level</a:t>
                      </a:r>
                      <a:endParaRPr lang="zh-TW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195371" marR="195371" marT="97687" marB="97687" anchor="ctr"/>
                </a:tc>
                <a:extLst>
                  <a:ext uri="{0D108BD9-81ED-4DB2-BD59-A6C34878D82A}">
                    <a16:rowId xmlns:a16="http://schemas.microsoft.com/office/drawing/2014/main" val="387168816"/>
                  </a:ext>
                </a:extLst>
              </a:tr>
              <a:tr h="4027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HK" sz="2000" dirty="0"/>
                        <a:t>Absolute Reduction in EQ-5D Ceiling</a:t>
                      </a:r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HK" sz="2000" dirty="0"/>
                        <a:t>0.3-5.1% (n=2)</a:t>
                      </a:r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r>
                        <a:rPr lang="en-HK" sz="2000" dirty="0"/>
                        <a:t>3.4-3.6% (n=1)</a:t>
                      </a:r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r>
                        <a:rPr lang="en-HK" sz="2000" dirty="0"/>
                        <a:t>0.8-6.1%  (n=6)</a:t>
                      </a:r>
                    </a:p>
                  </a:txBody>
                  <a:tcPr marL="195371" marR="195371" marT="97686" marB="97686" anchor="ctr"/>
                </a:tc>
                <a:extLst>
                  <a:ext uri="{0D108BD9-81ED-4DB2-BD59-A6C34878D82A}">
                    <a16:rowId xmlns:a16="http://schemas.microsoft.com/office/drawing/2014/main" val="2271510090"/>
                  </a:ext>
                </a:extLst>
              </a:tr>
              <a:tr h="4027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hu-HU" sz="2000" dirty="0"/>
                        <a:t>Bolt-on</a:t>
                      </a:r>
                      <a:r>
                        <a:rPr lang="en-HK" sz="2000" dirty="0"/>
                        <a:t> Correlation with EQ</a:t>
                      </a:r>
                      <a:r>
                        <a:rPr lang="hu-HU" sz="2000" dirty="0"/>
                        <a:t> </a:t>
                      </a:r>
                      <a:r>
                        <a:rPr lang="en-HK" sz="2000" dirty="0"/>
                        <a:t>VAS</a:t>
                      </a:r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kumimoji="0" lang="en-US" altLang="zh-TW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Not Available</a:t>
                      </a:r>
                      <a:endParaRPr lang="en-US" altLang="zh-TW" sz="2000" dirty="0"/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TW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Not Available</a:t>
                      </a:r>
                      <a:endParaRPr lang="en-HK" sz="2000" dirty="0"/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r>
                        <a:rPr lang="en-HK" sz="2000"/>
                        <a:t>-0.29 to -0.30 (n=2)</a:t>
                      </a:r>
                    </a:p>
                  </a:txBody>
                  <a:tcPr marL="195371" marR="195371" marT="97686" marB="97686" anchor="ctr"/>
                </a:tc>
                <a:extLst>
                  <a:ext uri="{0D108BD9-81ED-4DB2-BD59-A6C34878D82A}">
                    <a16:rowId xmlns:a16="http://schemas.microsoft.com/office/drawing/2014/main" val="3745956345"/>
                  </a:ext>
                </a:extLst>
              </a:tr>
              <a:tr h="402729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hu-HU" sz="2000" u="none" strike="noStrike" noProof="0" dirty="0">
                          <a:solidFill>
                            <a:srgbClr val="000000"/>
                          </a:solidFill>
                        </a:rPr>
                        <a:t>Change in Exploratory Power (R²) on EQ VAS by </a:t>
                      </a:r>
                      <a:br>
                        <a:rPr lang="en-HK" sz="2000" u="none" strike="noStrike" noProof="0" dirty="0">
                          <a:solidFill>
                            <a:srgbClr val="000000"/>
                          </a:solidFill>
                        </a:rPr>
                      </a:br>
                      <a:r>
                        <a:rPr lang="hu-HU" sz="2000" u="none" strike="noStrike" noProof="0" dirty="0">
                          <a:solidFill>
                            <a:srgbClr val="000000"/>
                          </a:solidFill>
                        </a:rPr>
                        <a:t>EQ-5D+SR vs EQ-5D (%-points)  </a:t>
                      </a:r>
                      <a:endParaRPr lang="en-US" sz="2000" dirty="0"/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altLang="zh-TW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Not Available</a:t>
                      </a:r>
                      <a:endParaRPr lang="en-US" altLang="zh-TW" sz="2000" dirty="0"/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TW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Not Available</a:t>
                      </a:r>
                      <a:endParaRPr lang="en-HK" sz="2000" dirty="0"/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r>
                        <a:rPr lang="en-HK" sz="2000" dirty="0"/>
                        <a:t>+0.1%</a:t>
                      </a:r>
                      <a:r>
                        <a:rPr lang="hu-HU" sz="2000" dirty="0"/>
                        <a:t> to +</a:t>
                      </a:r>
                      <a:r>
                        <a:rPr lang="en-HK" sz="2000" dirty="0"/>
                        <a:t>1</a:t>
                      </a:r>
                      <a:r>
                        <a:rPr lang="hu-HU" sz="2000" dirty="0"/>
                        <a:t>.</a:t>
                      </a:r>
                      <a:r>
                        <a:rPr lang="en-HK" sz="2000" dirty="0"/>
                        <a:t>6</a:t>
                      </a:r>
                      <a:r>
                        <a:rPr lang="hu-HU" sz="2000" dirty="0"/>
                        <a:t>%</a:t>
                      </a:r>
                      <a:r>
                        <a:rPr lang="en-HK" sz="2000" dirty="0"/>
                        <a:t> (n=4) </a:t>
                      </a:r>
                    </a:p>
                  </a:txBody>
                  <a:tcPr marL="195371" marR="195371" marT="97686" marB="97686" anchor="ctr"/>
                </a:tc>
                <a:extLst>
                  <a:ext uri="{0D108BD9-81ED-4DB2-BD59-A6C34878D82A}">
                    <a16:rowId xmlns:a16="http://schemas.microsoft.com/office/drawing/2014/main" val="2038166998"/>
                  </a:ext>
                </a:extLst>
              </a:tr>
              <a:tr h="4027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HK" sz="2000" dirty="0"/>
                        <a:t>Convergent</a:t>
                      </a:r>
                      <a:r>
                        <a:rPr lang="zh-TW" altLang="en-US" sz="2000" dirty="0"/>
                        <a:t> </a:t>
                      </a:r>
                      <a:r>
                        <a:rPr lang="en-GB" altLang="zh-TW" sz="2000" noProof="0" dirty="0"/>
                        <a:t>Validity with SF6D or SF36v2 Social Functioning Items </a:t>
                      </a:r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altLang="zh-TW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Not Available</a:t>
                      </a:r>
                      <a:endParaRPr lang="en-US" altLang="zh-TW" sz="2000" dirty="0"/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TW" sz="2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Not Available</a:t>
                      </a:r>
                      <a:endParaRPr lang="en-HK" sz="2000"/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r>
                        <a:rPr lang="en-HK" sz="2000" dirty="0"/>
                        <a:t>|0.30| - |0.38| (n=2) </a:t>
                      </a:r>
                    </a:p>
                  </a:txBody>
                  <a:tcPr marL="195371" marR="195371" marT="97686" marB="97686" anchor="ctr"/>
                </a:tc>
                <a:extLst>
                  <a:ext uri="{0D108BD9-81ED-4DB2-BD59-A6C34878D82A}">
                    <a16:rowId xmlns:a16="http://schemas.microsoft.com/office/drawing/2014/main" val="4279774097"/>
                  </a:ext>
                </a:extLst>
              </a:tr>
              <a:tr h="4027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HK" sz="2000" dirty="0"/>
                        <a:t>Convergent</a:t>
                      </a:r>
                      <a:r>
                        <a:rPr lang="zh-TW" altLang="en-US" sz="2000" dirty="0"/>
                        <a:t> </a:t>
                      </a:r>
                      <a:r>
                        <a:rPr lang="en-GB" altLang="zh-TW" sz="2000" noProof="0" dirty="0"/>
                        <a:t>Validity with PROMIS 29+2 Social Functioning Items</a:t>
                      </a:r>
                      <a:endParaRPr lang="en-GB" sz="2000" noProof="0" dirty="0"/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altLang="zh-TW" sz="2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Not Available</a:t>
                      </a:r>
                      <a:endParaRPr lang="en-US" altLang="zh-TW" sz="2000" dirty="0"/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TW" sz="2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Not Available</a:t>
                      </a:r>
                      <a:endParaRPr lang="en-HK" sz="2000"/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r>
                        <a:rPr lang="en-HK" sz="2000" dirty="0"/>
                        <a:t>0.35 -0.41 (n=1)</a:t>
                      </a:r>
                    </a:p>
                  </a:txBody>
                  <a:tcPr marL="195371" marR="195371" marT="97686" marB="97686" anchor="ctr"/>
                </a:tc>
                <a:extLst>
                  <a:ext uri="{0D108BD9-81ED-4DB2-BD59-A6C34878D82A}">
                    <a16:rowId xmlns:a16="http://schemas.microsoft.com/office/drawing/2014/main" val="925531813"/>
                  </a:ext>
                </a:extLst>
              </a:tr>
              <a:tr h="13844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HK" sz="2000" dirty="0"/>
                        <a:t>Divergent Validity with EQ-5D Dimensions</a:t>
                      </a:r>
                    </a:p>
                  </a:txBody>
                  <a:tcPr marL="195371" marR="195371" marT="97687" marB="97687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HK" sz="2000" dirty="0"/>
                        <a:t>MO: 0.20 (n=1)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HK" sz="2000" dirty="0"/>
                        <a:t>SC: 0.24 (n=1)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HK" sz="2000" dirty="0"/>
                        <a:t>UA: 0.31 (n=1)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HK" sz="2000" dirty="0"/>
                        <a:t>PD: 0.29 (n=1)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HK" sz="2000" dirty="0"/>
                        <a:t>AD: 0.61 (n=1)</a:t>
                      </a:r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HK" sz="2000" u="none" strike="noStrike" noProof="0" dirty="0">
                          <a:solidFill>
                            <a:srgbClr val="000000"/>
                          </a:solidFill>
                        </a:rPr>
                        <a:t>MO: 0.21 (n=2)</a:t>
                      </a:r>
                      <a:endParaRPr lang="en-US" sz="2000" u="none" strike="noStrike" noProof="0" dirty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HK" sz="2000" u="none" strike="noStrike" noProof="0" dirty="0">
                          <a:solidFill>
                            <a:srgbClr val="000000"/>
                          </a:solidFill>
                        </a:rPr>
                        <a:t>SC: 0.24 (n=2)</a:t>
                      </a:r>
                      <a:endParaRPr lang="en-US" sz="2000" u="none" strike="noStrike" noProof="0" dirty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HK" sz="2000" u="none" strike="noStrike" noProof="0" dirty="0">
                          <a:solidFill>
                            <a:srgbClr val="000000"/>
                          </a:solidFill>
                        </a:rPr>
                        <a:t>UA: 0.28- 0.30 (n=2)</a:t>
                      </a:r>
                      <a:endParaRPr lang="en-US" sz="2000" u="none" strike="noStrike" noProof="0" dirty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HK" sz="2000" u="none" strike="noStrike" noProof="0" dirty="0">
                          <a:solidFill>
                            <a:srgbClr val="000000"/>
                          </a:solidFill>
                        </a:rPr>
                        <a:t>PD: 0.24- 0.26 (n=2)</a:t>
                      </a:r>
                      <a:endParaRPr lang="en-US" sz="2000" u="none" strike="noStrike" noProof="0" dirty="0">
                        <a:solidFill>
                          <a:srgbClr val="000000"/>
                        </a:solidFill>
                      </a:endParaRPr>
                    </a:p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HK" sz="2000" u="none" strike="noStrike" noProof="0" dirty="0">
                          <a:solidFill>
                            <a:srgbClr val="000000"/>
                          </a:solidFill>
                        </a:rPr>
                        <a:t>AD: 0.46- 0.50 (n=2)</a:t>
                      </a:r>
                      <a:endParaRPr lang="en-HK" sz="2000" dirty="0"/>
                    </a:p>
                  </a:txBody>
                  <a:tcPr marL="195371" marR="195371" marT="97687" marB="97687" anchor="ctr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HK" sz="2000" dirty="0"/>
                        <a:t>MO: 0.05- 0.41 (n=2)</a:t>
                      </a:r>
                      <a:endParaRPr lang="zh-TW" altLang="en-US" sz="2000" dirty="0"/>
                    </a:p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HK" sz="2000" dirty="0"/>
                        <a:t>SC: 0.07- 0.45 (n=2)</a:t>
                      </a:r>
                    </a:p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HK" sz="2000" dirty="0"/>
                        <a:t>UA: 0.04- 0.58 </a:t>
                      </a:r>
                      <a:r>
                        <a:rPr lang="en-HK" sz="2000" b="1" dirty="0">
                          <a:solidFill>
                            <a:srgbClr val="7030A0"/>
                          </a:solidFill>
                        </a:rPr>
                        <a:t>(n=3)</a:t>
                      </a:r>
                    </a:p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HK" sz="2000" dirty="0"/>
                        <a:t>PD: 0.01- 0.39 </a:t>
                      </a:r>
                      <a:r>
                        <a:rPr lang="en-HK" sz="2000" b="1" dirty="0">
                          <a:solidFill>
                            <a:srgbClr val="7030A0"/>
                          </a:solidFill>
                        </a:rPr>
                        <a:t>(n=3)</a:t>
                      </a:r>
                      <a:endParaRPr lang="en-HK" sz="2000" dirty="0">
                        <a:solidFill>
                          <a:srgbClr val="7030A0"/>
                        </a:solidFill>
                      </a:endParaRPr>
                    </a:p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HK" sz="2000" dirty="0"/>
                        <a:t>AD: 0.21- 0.64 (n=2)</a:t>
                      </a:r>
                    </a:p>
                  </a:txBody>
                  <a:tcPr marL="195371" marR="195371" marT="97686" marB="97686" anchor="ctr"/>
                </a:tc>
                <a:extLst>
                  <a:ext uri="{0D108BD9-81ED-4DB2-BD59-A6C34878D82A}">
                    <a16:rowId xmlns:a16="http://schemas.microsoft.com/office/drawing/2014/main" val="441671793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01CB7245-8BAA-42DA-8080-D867881F2F82}"/>
              </a:ext>
            </a:extLst>
          </p:cNvPr>
          <p:cNvSpPr txBox="1"/>
          <p:nvPr/>
        </p:nvSpPr>
        <p:spPr>
          <a:xfrm>
            <a:off x="5566811" y="3356981"/>
            <a:ext cx="4169288" cy="994118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23 EQ-5D format Social Relationship </a:t>
            </a:r>
            <a:br>
              <a:rPr lang="en-US" sz="2000" b="1" dirty="0">
                <a:solidFill>
                  <a:srgbClr val="7030A0"/>
                </a:solidFill>
              </a:rPr>
            </a:br>
            <a:r>
              <a:rPr lang="en-US" sz="2000" b="1" dirty="0">
                <a:solidFill>
                  <a:srgbClr val="7030A0"/>
                </a:solidFill>
              </a:rPr>
              <a:t>bolt-on designs were extracted</a:t>
            </a: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2000" dirty="0"/>
              <a:t>3-level (n=2)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2000" dirty="0"/>
              <a:t>4-level (n=2)</a:t>
            </a:r>
            <a:endParaRPr lang="en-US" sz="2000" dirty="0">
              <a:ea typeface="Calibri" panose="020F0502020204030204"/>
              <a:cs typeface="Calibri" panose="020F0502020204030204"/>
            </a:endParaRP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2000" b="1">
                <a:solidFill>
                  <a:srgbClr val="0070C0"/>
                </a:solidFill>
              </a:rPr>
              <a:t>5-level (n=19, </a:t>
            </a:r>
            <a:r>
              <a:rPr lang="en-US" sz="2000" b="1" dirty="0">
                <a:solidFill>
                  <a:srgbClr val="0070C0"/>
                </a:solidFill>
              </a:rPr>
              <a:t>82.6%)</a:t>
            </a:r>
            <a:endParaRPr lang="en-US" sz="2000" b="1" dirty="0">
              <a:solidFill>
                <a:srgbClr val="0070C0"/>
              </a:solidFill>
              <a:ea typeface="Calibri" panose="020F0502020204030204"/>
              <a:cs typeface="Calibri" panose="020F0502020204030204"/>
            </a:endParaRPr>
          </a:p>
          <a:p>
            <a:pPr marL="456565" indent="-456565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7030A0"/>
              </a:solidFill>
            </a:endParaRPr>
          </a:p>
          <a:p>
            <a:r>
              <a:rPr lang="en-US" sz="2000" b="1" dirty="0">
                <a:solidFill>
                  <a:srgbClr val="7030A0"/>
                </a:solidFill>
              </a:rPr>
              <a:t>Source Language (n=23)</a:t>
            </a:r>
            <a:endParaRPr lang="en-US" dirty="0"/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2000" dirty="0"/>
              <a:t>Chinese (n=4)</a:t>
            </a:r>
            <a:endParaRPr lang="en-US" sz="2000" dirty="0">
              <a:ea typeface="Calibri"/>
              <a:cs typeface="Calibri"/>
            </a:endParaRP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70C0"/>
                </a:solidFill>
              </a:rPr>
              <a:t>English (n=16, 69.6%)</a:t>
            </a:r>
            <a:endParaRPr lang="en-US" sz="2000" b="1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French (n=1) </a:t>
            </a: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Korean (n=1)</a:t>
            </a:r>
          </a:p>
          <a:p>
            <a:pPr marL="456565" indent="-456565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Thai (n=1)</a:t>
            </a:r>
          </a:p>
          <a:p>
            <a:endParaRPr lang="en-US" sz="2000" b="1" dirty="0">
              <a:solidFill>
                <a:srgbClr val="7030A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en-US" sz="2000" b="1" dirty="0">
                <a:solidFill>
                  <a:srgbClr val="7030A0"/>
                </a:solidFill>
                <a:ea typeface="Calibri" panose="020F0502020204030204"/>
                <a:cs typeface="Calibri" panose="020F0502020204030204"/>
              </a:rPr>
              <a:t>Dimension Heading (n=23) </a:t>
            </a:r>
            <a:endParaRPr lang="en-US" dirty="0"/>
          </a:p>
          <a:p>
            <a:pPr marL="456565" indent="-456565">
              <a:buFont typeface="Arial,Sans-Serif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‘Adaptation to Society’ (n=1)</a:t>
            </a:r>
          </a:p>
          <a:p>
            <a:pPr marL="456565" indent="-456565">
              <a:buFont typeface="Arial,Sans-Serif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‘Close Relationships’ (n=1)</a:t>
            </a:r>
          </a:p>
          <a:p>
            <a:pPr marL="456565" indent="-456565">
              <a:buFont typeface="Arial,Sans-Serif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‘Contact with Family and Friends’ (n=1)</a:t>
            </a:r>
          </a:p>
          <a:p>
            <a:pPr marL="456565" indent="-456565">
              <a:buFont typeface="Arial,Sans-Serif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‘Contacts with Others’ (n=1) </a:t>
            </a:r>
          </a:p>
          <a:p>
            <a:pPr marL="456565" indent="-456565">
              <a:buFont typeface="Arial,Sans-Serif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‘Feeling Connected’ (n=1)</a:t>
            </a:r>
          </a:p>
          <a:p>
            <a:pPr marL="456565" indent="-456565">
              <a:buFont typeface="Arial,Sans-Serif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‘Interpersonal Relationship/ -ships’ (n=2)</a:t>
            </a:r>
          </a:p>
          <a:p>
            <a:pPr marL="456565" indent="-456565">
              <a:buFont typeface="Arial,Sans-Serif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‘Personal relationships’ (n=2)</a:t>
            </a:r>
          </a:p>
          <a:p>
            <a:pPr marL="456565" indent="-456565">
              <a:buFont typeface="Arial,Sans-Serif"/>
              <a:buChar char="•"/>
            </a:pPr>
            <a:r>
              <a:rPr lang="en-US" sz="2000" b="1" dirty="0">
                <a:solidFill>
                  <a:srgbClr val="0070C0"/>
                </a:solidFill>
                <a:ea typeface="Calibri" panose="020F0502020204030204"/>
                <a:cs typeface="Calibri" panose="020F0502020204030204"/>
              </a:rPr>
              <a:t>‘Relationships’ (n=4, 17.4%)</a:t>
            </a:r>
          </a:p>
          <a:p>
            <a:pPr marL="456565" indent="-456565">
              <a:buFont typeface="Arial,Sans-Serif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‘Social Isolation’ (n=2)</a:t>
            </a:r>
          </a:p>
          <a:p>
            <a:pPr marL="456565" indent="-456565">
              <a:buFont typeface="Arial,Sans-Serif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‘Social Participation’ (n=1)</a:t>
            </a:r>
          </a:p>
          <a:p>
            <a:pPr marL="456565" indent="-456565">
              <a:buFont typeface="Arial,Sans-Serif"/>
              <a:buChar char="•"/>
            </a:pPr>
            <a:r>
              <a:rPr lang="en-US" sz="2000" b="1" dirty="0">
                <a:solidFill>
                  <a:srgbClr val="0070C0"/>
                </a:solidFill>
                <a:ea typeface="Calibri" panose="020F0502020204030204"/>
                <a:cs typeface="Calibri" panose="020F0502020204030204"/>
              </a:rPr>
              <a:t>'Social Relationship/ -ships’</a:t>
            </a:r>
            <a:br>
              <a:rPr lang="en-US" sz="2000" b="1" dirty="0">
                <a:solidFill>
                  <a:srgbClr val="0070C0"/>
                </a:solidFill>
                <a:ea typeface="Calibri" panose="020F0502020204030204"/>
                <a:cs typeface="Calibri" panose="020F0502020204030204"/>
              </a:rPr>
            </a:br>
            <a:r>
              <a:rPr lang="en-US" sz="2000" b="1" dirty="0">
                <a:solidFill>
                  <a:srgbClr val="0070C0"/>
                </a:solidFill>
                <a:ea typeface="Calibri" panose="020F0502020204030204"/>
                <a:cs typeface="Calibri" panose="020F0502020204030204"/>
              </a:rPr>
              <a:t> (n=5, 21.7%)</a:t>
            </a:r>
          </a:p>
          <a:p>
            <a:pPr marL="456565" indent="-456565">
              <a:buFont typeface="Arial,Sans-Serif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‘Social Support’ (n=1)</a:t>
            </a:r>
          </a:p>
          <a:p>
            <a:pPr marL="456565" indent="-456565">
              <a:buFont typeface="Arial,Sans-Serif"/>
              <a:buChar char="•"/>
            </a:pPr>
            <a:r>
              <a:rPr lang="en-US" sz="2000" dirty="0">
                <a:ea typeface="Calibri" panose="020F0502020204030204"/>
                <a:cs typeface="Calibri" panose="020F0502020204030204"/>
              </a:rPr>
              <a:t>‘Social/ Relationship Difficulties’ (n=1)</a:t>
            </a:r>
          </a:p>
        </p:txBody>
      </p:sp>
      <p:graphicFrame>
        <p:nvGraphicFramePr>
          <p:cNvPr id="44" name="Table 8">
            <a:extLst>
              <a:ext uri="{FF2B5EF4-FFF2-40B4-BE49-F238E27FC236}">
                <a16:creationId xmlns:a16="http://schemas.microsoft.com/office/drawing/2014/main" id="{78177AC5-6884-449F-A5A1-4F4B95129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716715"/>
              </p:ext>
            </p:extLst>
          </p:nvPr>
        </p:nvGraphicFramePr>
        <p:xfrm>
          <a:off x="112808" y="8262202"/>
          <a:ext cx="5319502" cy="55520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19502">
                  <a:extLst>
                    <a:ext uri="{9D8B030D-6E8A-4147-A177-3AD203B41FA5}">
                      <a16:colId xmlns:a16="http://schemas.microsoft.com/office/drawing/2014/main" val="985201780"/>
                    </a:ext>
                  </a:extLst>
                </a:gridCol>
              </a:tblGrid>
              <a:tr h="5438570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>
                          <a:latin typeface="+mn-lt"/>
                          <a:ea typeface="PMingLiU"/>
                          <a:cs typeface="Calibri"/>
                        </a:rPr>
                        <a:t>Our systematic review provides a </a:t>
                      </a:r>
                      <a:r>
                        <a:rPr lang="en-US" sz="2000" b="1" dirty="0">
                          <a:solidFill>
                            <a:srgbClr val="7030A0"/>
                          </a:solidFill>
                          <a:latin typeface="+mn-lt"/>
                          <a:ea typeface="PMingLiU"/>
                          <a:cs typeface="Calibri"/>
                        </a:rPr>
                        <a:t>comprehensive summary of the existing evidence</a:t>
                      </a:r>
                      <a:r>
                        <a:rPr lang="en-US" sz="2000" dirty="0">
                          <a:latin typeface="+mn-lt"/>
                          <a:ea typeface="PMingLiU"/>
                          <a:cs typeface="Calibri"/>
                        </a:rPr>
                        <a:t> related to EQ-5D </a:t>
                      </a:r>
                      <a:r>
                        <a:rPr lang="en-HK" sz="2000" dirty="0">
                          <a:latin typeface="+mn-lt"/>
                          <a:ea typeface="PMingLiU"/>
                          <a:cs typeface="Calibri"/>
                        </a:rPr>
                        <a:t>format</a:t>
                      </a:r>
                      <a:r>
                        <a:rPr lang="zh-TW" altLang="en-US" sz="2000" dirty="0">
                          <a:latin typeface="+mn-lt"/>
                          <a:ea typeface="PMingLiU"/>
                          <a:cs typeface="Calibri"/>
                        </a:rPr>
                        <a:t> </a:t>
                      </a:r>
                      <a:r>
                        <a:rPr lang="en-US" sz="2000" dirty="0">
                          <a:latin typeface="+mn-lt"/>
                          <a:ea typeface="PMingLiU"/>
                          <a:cs typeface="Calibri"/>
                        </a:rPr>
                        <a:t>SR bolt-</a:t>
                      </a:r>
                      <a:r>
                        <a:rPr lang="en-US" sz="2000" dirty="0" err="1">
                          <a:latin typeface="+mn-lt"/>
                          <a:ea typeface="PMingLiU"/>
                          <a:cs typeface="Calibri"/>
                        </a:rPr>
                        <a:t>ons</a:t>
                      </a:r>
                      <a:r>
                        <a:rPr lang="en-US" sz="2000" dirty="0">
                          <a:latin typeface="+mn-lt"/>
                          <a:ea typeface="PMingLiU"/>
                          <a:cs typeface="Calibri"/>
                        </a:rPr>
                        <a:t>. 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HK" sz="2000" b="1" dirty="0">
                          <a:solidFill>
                            <a:srgbClr val="7030A0"/>
                          </a:solidFill>
                          <a:latin typeface="+mn-lt"/>
                          <a:ea typeface="PMingLiU"/>
                          <a:cs typeface="Calibri"/>
                        </a:rPr>
                        <a:t>The reduction in ceiling by the EQ-5D format </a:t>
                      </a:r>
                      <a:br>
                        <a:rPr lang="en-HK" sz="2000" b="1" dirty="0">
                          <a:solidFill>
                            <a:srgbClr val="7030A0"/>
                          </a:solidFill>
                          <a:latin typeface="+mn-lt"/>
                          <a:ea typeface="PMingLiU"/>
                          <a:cs typeface="Calibri"/>
                        </a:rPr>
                      </a:br>
                      <a:r>
                        <a:rPr lang="en-HK" sz="2000" b="1" dirty="0">
                          <a:solidFill>
                            <a:srgbClr val="7030A0"/>
                          </a:solidFill>
                          <a:latin typeface="+mn-lt"/>
                          <a:ea typeface="PMingLiU"/>
                          <a:cs typeface="Calibri"/>
                        </a:rPr>
                        <a:t>SR bolt-on was relatively small</a:t>
                      </a:r>
                      <a:r>
                        <a:rPr lang="en-HK" sz="2000" b="0" dirty="0">
                          <a:solidFill>
                            <a:schemeClr val="tx1"/>
                          </a:solidFill>
                          <a:latin typeface="+mn-lt"/>
                          <a:ea typeface="PMingLiU"/>
                          <a:cs typeface="Calibri"/>
                        </a:rPr>
                        <a:t>, ranging from </a:t>
                      </a:r>
                      <a:br>
                        <a:rPr lang="en-HK" sz="2000" b="0" dirty="0">
                          <a:solidFill>
                            <a:schemeClr val="tx1"/>
                          </a:solidFill>
                          <a:latin typeface="+mn-lt"/>
                          <a:ea typeface="PMingLiU"/>
                          <a:cs typeface="Calibri"/>
                        </a:rPr>
                      </a:br>
                      <a:r>
                        <a:rPr lang="en-HK" sz="2000" b="0" dirty="0">
                          <a:solidFill>
                            <a:schemeClr val="tx1"/>
                          </a:solidFill>
                          <a:latin typeface="+mn-lt"/>
                          <a:ea typeface="PMingLiU"/>
                          <a:cs typeface="Calibri"/>
                        </a:rPr>
                        <a:t>0.3-6.1%.</a:t>
                      </a:r>
                    </a:p>
                    <a:p>
                      <a:pPr marL="171450" marR="0" lvl="0" indent="-171450" algn="l" defTabSz="6858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HK" sz="2000" b="1" dirty="0">
                          <a:solidFill>
                            <a:srgbClr val="7030A0"/>
                          </a:solidFill>
                          <a:latin typeface="+mn-lt"/>
                          <a:ea typeface="PMingLiU"/>
                          <a:cs typeface="Calibri"/>
                        </a:rPr>
                        <a:t>Partially overlapping with the EQ-5D dimensions</a:t>
                      </a:r>
                      <a:r>
                        <a:rPr lang="en-HK" sz="2000" dirty="0">
                          <a:latin typeface="+mn-lt"/>
                          <a:ea typeface="PMingLiU"/>
                          <a:cs typeface="Calibri"/>
                        </a:rPr>
                        <a:t>, especially with UA and AD, </a:t>
                      </a:r>
                      <a:br>
                        <a:rPr lang="en-HK" sz="2000" dirty="0">
                          <a:latin typeface="+mn-lt"/>
                          <a:ea typeface="PMingLiU"/>
                          <a:cs typeface="Calibri"/>
                        </a:rPr>
                      </a:br>
                      <a:r>
                        <a:rPr lang="en-HK" sz="2000" dirty="0">
                          <a:latin typeface="+mn-lt"/>
                          <a:ea typeface="PMingLiU"/>
                          <a:cs typeface="Calibri"/>
                        </a:rPr>
                        <a:t>should be considered carefully.</a:t>
                      </a:r>
                      <a:endParaRPr lang="en-HK" dirty="0">
                        <a:ea typeface="PMingLiU"/>
                        <a:cs typeface="Calibri"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HK" sz="2000" b="1" dirty="0">
                          <a:solidFill>
                            <a:srgbClr val="7030A0"/>
                          </a:solidFill>
                          <a:latin typeface="+mn-lt"/>
                          <a:ea typeface="PMingLiU"/>
                          <a:cs typeface="Calibri"/>
                        </a:rPr>
                        <a:t>Current valuation evidence is inconclusive</a:t>
                      </a:r>
                      <a:r>
                        <a:rPr lang="en-HK" sz="2000" dirty="0">
                          <a:latin typeface="+mn-lt"/>
                          <a:ea typeface="PMingLiU"/>
                          <a:cs typeface="Calibri"/>
                        </a:rPr>
                        <a:t> to determine the value of SR bolt-</a:t>
                      </a:r>
                      <a:r>
                        <a:rPr lang="en-HK" sz="2000" dirty="0" err="1">
                          <a:latin typeface="+mn-lt"/>
                          <a:ea typeface="PMingLiU"/>
                          <a:cs typeface="Calibri"/>
                        </a:rPr>
                        <a:t>ons</a:t>
                      </a:r>
                      <a:r>
                        <a:rPr lang="en-HK" sz="2000" dirty="0">
                          <a:latin typeface="+mn-lt"/>
                          <a:ea typeface="PMingLiU"/>
                          <a:cs typeface="Calibri"/>
                        </a:rPr>
                        <a:t> for measurement and valuation.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HK" sz="2000" b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evidence is needed </a:t>
                      </a:r>
                      <a:r>
                        <a:rPr lang="en-HK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assess the value of adding a SR bolt-on to the EQ-5D and to potentially identify a suitable item for </a:t>
                      </a:r>
                      <a:r>
                        <a:rPr lang="en-HK" sz="2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EuroQol</a:t>
                      </a:r>
                      <a:r>
                        <a:rPr lang="en-HK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approval.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dirty="0">
                        <a:latin typeface="+mn-lt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2000" dirty="0">
                        <a:latin typeface="+mn-lt"/>
                      </a:endParaRPr>
                    </a:p>
                  </a:txBody>
                  <a:tcPr marL="65638" marR="65638" marT="32819" marB="32819"/>
                </a:tc>
                <a:extLst>
                  <a:ext uri="{0D108BD9-81ED-4DB2-BD59-A6C34878D82A}">
                    <a16:rowId xmlns:a16="http://schemas.microsoft.com/office/drawing/2014/main" val="3703912628"/>
                  </a:ext>
                </a:extLst>
              </a:tr>
            </a:tbl>
          </a:graphicData>
        </a:graphic>
      </p:graphicFrame>
      <p:sp>
        <p:nvSpPr>
          <p:cNvPr id="2" name="文字方塊 1">
            <a:extLst>
              <a:ext uri="{FF2B5EF4-FFF2-40B4-BE49-F238E27FC236}">
                <a16:creationId xmlns:a16="http://schemas.microsoft.com/office/drawing/2014/main" id="{6C1456AA-683B-C4C9-1564-A623883A0F4C}"/>
              </a:ext>
            </a:extLst>
          </p:cNvPr>
          <p:cNvSpPr txBox="1"/>
          <p:nvPr/>
        </p:nvSpPr>
        <p:spPr>
          <a:xfrm>
            <a:off x="18109915" y="1006835"/>
            <a:ext cx="624821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zh-TW" altLang="en-US" sz="1600" i="1">
                <a:solidFill>
                  <a:srgbClr val="7030A0"/>
                </a:solidFill>
                <a:ea typeface="新細明體"/>
                <a:cs typeface="Calibri"/>
              </a:rPr>
              <a:t>EuroQol 9th Academy Meeting</a:t>
            </a:r>
            <a:br>
              <a:rPr lang="zh-TW" altLang="en-US" sz="1600" i="1" dirty="0">
                <a:ea typeface="新細明體"/>
                <a:cs typeface="Calibri"/>
              </a:rPr>
            </a:br>
            <a:r>
              <a:rPr lang="zh-TW" altLang="en-US" sz="1600" i="1">
                <a:solidFill>
                  <a:srgbClr val="7030A0"/>
                </a:solidFill>
                <a:ea typeface="新細明體"/>
                <a:cs typeface="Calibri"/>
              </a:rPr>
              <a:t> 12th March, 2025</a:t>
            </a:r>
            <a:r>
              <a:rPr lang="zh-TW" altLang="en-US" sz="1600">
                <a:solidFill>
                  <a:srgbClr val="7030A0"/>
                </a:solidFill>
                <a:ea typeface="新細明體"/>
                <a:cs typeface="Calibri"/>
              </a:rPr>
              <a:t>|</a:t>
            </a:r>
            <a:r>
              <a:rPr lang="zh-TW" altLang="en-US" sz="1600" i="1">
                <a:solidFill>
                  <a:srgbClr val="7030A0"/>
                </a:solidFill>
                <a:ea typeface="新細明體"/>
                <a:cs typeface="Calibri"/>
              </a:rPr>
              <a:t> Barcelona, Spain</a:t>
            </a:r>
            <a:endParaRPr lang="zh-TW" altLang="en-US" sz="1600" i="1">
              <a:solidFill>
                <a:srgbClr val="7030A0"/>
              </a:solidFill>
              <a:cs typeface="Calibri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A9BE52-204B-4B0C-84BD-3C6A5601E8D7}"/>
              </a:ext>
            </a:extLst>
          </p:cNvPr>
          <p:cNvSpPr txBox="1"/>
          <p:nvPr/>
        </p:nvSpPr>
        <p:spPr>
          <a:xfrm>
            <a:off x="9544533" y="9811919"/>
            <a:ext cx="13759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‘n’ refers to number of publications, not number of bolt-on candidates evaluated</a:t>
            </a:r>
          </a:p>
        </p:txBody>
      </p:sp>
    </p:spTree>
    <p:extLst>
      <p:ext uri="{BB962C8B-B14F-4D97-AF65-F5344CB8AC3E}">
        <p14:creationId xmlns:p14="http://schemas.microsoft.com/office/powerpoint/2010/main" val="2875530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e201e0-7ba1-4fd0-b022-03ac33d052c0">
      <Terms xmlns="http://schemas.microsoft.com/office/infopath/2007/PartnerControls"/>
    </lcf76f155ced4ddcb4097134ff3c332f>
    <TaxCatchAll xmlns="e25f615b-eebd-4e2a-b1e3-b3bb6a011368" xsi:nil="true"/>
  </documentManagement>
</p:properties>
</file>

<file path=customXml/itemProps1.xml><?xml version="1.0" encoding="utf-8"?>
<ds:datastoreItem xmlns:ds="http://schemas.openxmlformats.org/officeDocument/2006/customXml" ds:itemID="{A3AC0419-EEF1-4E46-A1DD-E125AFCFB9FD}"/>
</file>

<file path=customXml/itemProps2.xml><?xml version="1.0" encoding="utf-8"?>
<ds:datastoreItem xmlns:ds="http://schemas.openxmlformats.org/officeDocument/2006/customXml" ds:itemID="{33539C6C-106C-4848-A1FB-BC0E302CCD74}"/>
</file>

<file path=customXml/itemProps3.xml><?xml version="1.0" encoding="utf-8"?>
<ds:datastoreItem xmlns:ds="http://schemas.openxmlformats.org/officeDocument/2006/customXml" ds:itemID="{A6ED11D2-7561-430C-86F0-FCF8744C780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6119</TotalTime>
  <Words>1225</Words>
  <Application>Microsoft Macintosh PowerPoint</Application>
  <PresentationFormat>Custom</PresentationFormat>
  <Paragraphs>110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Arial,Sans-Serif</vt:lpstr>
      <vt:lpstr>新細明體</vt:lpstr>
      <vt:lpstr>新細明體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NG, Cheuk Wai</dc:creator>
  <cp:lastModifiedBy>Clement CW Ng, Dr. (SPHPC)</cp:lastModifiedBy>
  <cp:revision>734</cp:revision>
  <dcterms:created xsi:type="dcterms:W3CDTF">2023-02-09T17:01:29Z</dcterms:created>
  <dcterms:modified xsi:type="dcterms:W3CDTF">2025-02-09T10:23:01Z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0x0101004E296E15BAF57041A774F4D5316366FF</vt:lpwstr>
  </property>
</Properties>
</file>