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olors5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206400" cy="28803600"/>
  <p:notesSz cx="6858000" cy="9144000"/>
  <p:defaultTextStyle>
    <a:defPPr>
      <a:defRPr lang="de-DE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0" userDrawn="1">
          <p15:clr>
            <a:srgbClr val="A4A3A4"/>
          </p15:clr>
        </p15:guide>
        <p15:guide id="2" pos="14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94"/>
    <a:srgbClr val="E3E5F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howGuides="1">
      <p:cViewPr varScale="1">
        <p:scale>
          <a:sx n="31" d="100"/>
          <a:sy n="31" d="100"/>
        </p:scale>
        <p:origin x="246" y="150"/>
      </p:cViewPr>
      <p:guideLst>
        <p:guide orient="horz" pos="4060"/>
        <p:guide pos="1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es\Desktop\EXPAND%20Arbeitsordner\Analysen\Results%20EXPAND%20from%20stata_updated%202025%2001%200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712628968253973"/>
          <c:y val="0.12774887137248112"/>
          <c:w val="0.59458234126984122"/>
          <c:h val="0.8444312561035546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Ceiling!$D$5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A7-4383-8386-BF2DF73CDE4A}"/>
                </c:ext>
              </c:extLst>
            </c:dLbl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Ceiling!$B$6:$B$36</c:f>
              <c:strCache>
                <c:ptCount val="31"/>
                <c:pt idx="1">
                  <c:v>EQ-5D-5L</c:v>
                </c:pt>
                <c:pt idx="2">
                  <c:v>MO</c:v>
                </c:pt>
                <c:pt idx="3">
                  <c:v>SC</c:v>
                </c:pt>
                <c:pt idx="4">
                  <c:v>UA</c:v>
                </c:pt>
                <c:pt idx="5">
                  <c:v>PD</c:v>
                </c:pt>
                <c:pt idx="6">
                  <c:v>AD</c:v>
                </c:pt>
                <c:pt idx="8">
                  <c:v>Bolt-ons </c:v>
                </c:pt>
                <c:pt idx="9">
                  <c:v>CO</c:v>
                </c:pt>
                <c:pt idx="10">
                  <c:v>SP </c:v>
                </c:pt>
                <c:pt idx="11">
                  <c:v>SP+CO</c:v>
                </c:pt>
                <c:pt idx="13">
                  <c:v>Bolt-on-like Items</c:v>
                </c:pt>
                <c:pt idx="14">
                  <c:v>FA</c:v>
                </c:pt>
                <c:pt idx="15">
                  <c:v>PR</c:v>
                </c:pt>
                <c:pt idx="16">
                  <c:v>JM</c:v>
                </c:pt>
                <c:pt idx="17">
                  <c:v>LB</c:v>
                </c:pt>
                <c:pt idx="18">
                  <c:v>NS</c:v>
                </c:pt>
                <c:pt idx="19">
                  <c:v>SL</c:v>
                </c:pt>
                <c:pt idx="21">
                  <c:v>Combinations</c:v>
                </c:pt>
                <c:pt idx="22">
                  <c:v>EQ-5D-5L ['11111']</c:v>
                </c:pt>
                <c:pt idx="23">
                  <c:v> +CO</c:v>
                </c:pt>
                <c:pt idx="24">
                  <c:v> +SP</c:v>
                </c:pt>
                <c:pt idx="25">
                  <c:v> +CO+SP</c:v>
                </c:pt>
                <c:pt idx="26">
                  <c:v> +FA</c:v>
                </c:pt>
                <c:pt idx="27">
                  <c:v> +PR</c:v>
                </c:pt>
                <c:pt idx="28">
                  <c:v> +JM</c:v>
                </c:pt>
                <c:pt idx="29">
                  <c:v> +LB</c:v>
                </c:pt>
                <c:pt idx="30">
                  <c:v> +NS</c:v>
                </c:pt>
              </c:strCache>
            </c:strRef>
          </c:cat>
          <c:val>
            <c:numRef>
              <c:f>Ceiling!$D$6:$D$36</c:f>
              <c:numCache>
                <c:formatCode>0.0</c:formatCode>
                <c:ptCount val="31"/>
                <c:pt idx="0" formatCode="General">
                  <c:v>0</c:v>
                </c:pt>
                <c:pt idx="2">
                  <c:v>-36.700000000000003</c:v>
                </c:pt>
                <c:pt idx="3">
                  <c:v>-87.4</c:v>
                </c:pt>
                <c:pt idx="4">
                  <c:v>-23.1</c:v>
                </c:pt>
                <c:pt idx="5">
                  <c:v>-13</c:v>
                </c:pt>
                <c:pt idx="6">
                  <c:v>-33.1</c:v>
                </c:pt>
                <c:pt idx="9">
                  <c:v>-11.6</c:v>
                </c:pt>
                <c:pt idx="10">
                  <c:v>-34.700000000000003</c:v>
                </c:pt>
                <c:pt idx="11">
                  <c:v>-10.1</c:v>
                </c:pt>
                <c:pt idx="14">
                  <c:v>-9.1</c:v>
                </c:pt>
                <c:pt idx="15">
                  <c:v>-11</c:v>
                </c:pt>
                <c:pt idx="16">
                  <c:v>-28.3</c:v>
                </c:pt>
                <c:pt idx="17">
                  <c:v>-40.4</c:v>
                </c:pt>
                <c:pt idx="18">
                  <c:v>-12.7</c:v>
                </c:pt>
                <c:pt idx="19">
                  <c:v>-25</c:v>
                </c:pt>
                <c:pt idx="22">
                  <c:v>-5.6</c:v>
                </c:pt>
                <c:pt idx="23">
                  <c:v>-4.0999999999999996</c:v>
                </c:pt>
                <c:pt idx="24">
                  <c:v>-5.3</c:v>
                </c:pt>
                <c:pt idx="25">
                  <c:v>-4.2</c:v>
                </c:pt>
                <c:pt idx="26">
                  <c:v>-3.4</c:v>
                </c:pt>
                <c:pt idx="27">
                  <c:v>-3.4</c:v>
                </c:pt>
                <c:pt idx="28">
                  <c:v>-4.5999999999999996</c:v>
                </c:pt>
                <c:pt idx="29">
                  <c:v>-3.7</c:v>
                </c:pt>
                <c:pt idx="30">
                  <c:v>-4.0999999999999996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A7-4383-8386-BF2DF73CDE4A}"/>
            </c:ext>
          </c:extLst>
        </c:ser>
        <c:ser>
          <c:idx val="1"/>
          <c:order val="1"/>
          <c:tx>
            <c:strRef>
              <c:f>Ceiling!$F$5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7-4383-8386-BF2DF73CD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Ceiling!$B$6:$B$36</c:f>
              <c:strCache>
                <c:ptCount val="31"/>
                <c:pt idx="1">
                  <c:v>EQ-5D-5L</c:v>
                </c:pt>
                <c:pt idx="2">
                  <c:v>MO</c:v>
                </c:pt>
                <c:pt idx="3">
                  <c:v>SC</c:v>
                </c:pt>
                <c:pt idx="4">
                  <c:v>UA</c:v>
                </c:pt>
                <c:pt idx="5">
                  <c:v>PD</c:v>
                </c:pt>
                <c:pt idx="6">
                  <c:v>AD</c:v>
                </c:pt>
                <c:pt idx="8">
                  <c:v>Bolt-ons </c:v>
                </c:pt>
                <c:pt idx="9">
                  <c:v>CO</c:v>
                </c:pt>
                <c:pt idx="10">
                  <c:v>SP </c:v>
                </c:pt>
                <c:pt idx="11">
                  <c:v>SP+CO</c:v>
                </c:pt>
                <c:pt idx="13">
                  <c:v>Bolt-on-like Items</c:v>
                </c:pt>
                <c:pt idx="14">
                  <c:v>FA</c:v>
                </c:pt>
                <c:pt idx="15">
                  <c:v>PR</c:v>
                </c:pt>
                <c:pt idx="16">
                  <c:v>JM</c:v>
                </c:pt>
                <c:pt idx="17">
                  <c:v>LB</c:v>
                </c:pt>
                <c:pt idx="18">
                  <c:v>NS</c:v>
                </c:pt>
                <c:pt idx="19">
                  <c:v>SL</c:v>
                </c:pt>
                <c:pt idx="21">
                  <c:v>Combinations</c:v>
                </c:pt>
                <c:pt idx="22">
                  <c:v>EQ-5D-5L ['11111']</c:v>
                </c:pt>
                <c:pt idx="23">
                  <c:v> +CO</c:v>
                </c:pt>
                <c:pt idx="24">
                  <c:v> +SP</c:v>
                </c:pt>
                <c:pt idx="25">
                  <c:v> +CO+SP</c:v>
                </c:pt>
                <c:pt idx="26">
                  <c:v> +FA</c:v>
                </c:pt>
                <c:pt idx="27">
                  <c:v> +PR</c:v>
                </c:pt>
                <c:pt idx="28">
                  <c:v> +JM</c:v>
                </c:pt>
                <c:pt idx="29">
                  <c:v> +LB</c:v>
                </c:pt>
                <c:pt idx="30">
                  <c:v> +NS</c:v>
                </c:pt>
              </c:strCache>
            </c:strRef>
          </c:cat>
          <c:val>
            <c:numRef>
              <c:f>Ceiling!$F$6:$F$36</c:f>
              <c:numCache>
                <c:formatCode>General</c:formatCode>
                <c:ptCount val="31"/>
                <c:pt idx="0">
                  <c:v>0</c:v>
                </c:pt>
                <c:pt idx="2">
                  <c:v>56.6</c:v>
                </c:pt>
                <c:pt idx="3">
                  <c:v>94.8</c:v>
                </c:pt>
                <c:pt idx="4">
                  <c:v>55.8</c:v>
                </c:pt>
                <c:pt idx="5">
                  <c:v>23.7</c:v>
                </c:pt>
                <c:pt idx="6">
                  <c:v>49.4</c:v>
                </c:pt>
                <c:pt idx="9">
                  <c:v>34.299999999999997</c:v>
                </c:pt>
                <c:pt idx="10">
                  <c:v>60.1</c:v>
                </c:pt>
                <c:pt idx="11">
                  <c:v>28.8</c:v>
                </c:pt>
                <c:pt idx="14">
                  <c:v>37</c:v>
                </c:pt>
                <c:pt idx="15">
                  <c:v>34.6</c:v>
                </c:pt>
                <c:pt idx="16">
                  <c:v>48.9</c:v>
                </c:pt>
                <c:pt idx="17">
                  <c:v>63.8</c:v>
                </c:pt>
                <c:pt idx="18">
                  <c:v>39.6</c:v>
                </c:pt>
                <c:pt idx="19">
                  <c:v>48.7</c:v>
                </c:pt>
                <c:pt idx="22">
                  <c:v>15.4</c:v>
                </c:pt>
                <c:pt idx="23" formatCode="0.0">
                  <c:v>11.9</c:v>
                </c:pt>
                <c:pt idx="24" formatCode="0.0">
                  <c:v>15.1</c:v>
                </c:pt>
                <c:pt idx="25" formatCode="0.0">
                  <c:v>11.8</c:v>
                </c:pt>
                <c:pt idx="26" formatCode="0.0">
                  <c:v>10.3</c:v>
                </c:pt>
                <c:pt idx="27" formatCode="0.0">
                  <c:v>10.8</c:v>
                </c:pt>
                <c:pt idx="28" formatCode="0.0">
                  <c:v>12.5</c:v>
                </c:pt>
                <c:pt idx="29" formatCode="0.0">
                  <c:v>12.9</c:v>
                </c:pt>
                <c:pt idx="30" formatCode="0.0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A7-4383-8386-BF2DF73CDE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098931855"/>
        <c:axId val="1098938095"/>
      </c:barChart>
      <c:catAx>
        <c:axId val="10989318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98938095"/>
        <c:crosses val="autoZero"/>
        <c:auto val="1"/>
        <c:lblAlgn val="ctr"/>
        <c:lblOffset val="250"/>
        <c:noMultiLvlLbl val="0"/>
      </c:catAx>
      <c:valAx>
        <c:axId val="1098938095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098931855"/>
        <c:crossesAt val="2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593137206580267"/>
          <c:y val="0.9132482756124688"/>
          <c:w val="8.5515675982408876E-2"/>
          <c:h val="6.7272038209278545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3200">
          <a:solidFill>
            <a:schemeClr val="tx1"/>
          </a:solidFill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600"/>
              <a:t>COGNITION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T1'!$M$22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T1'!$M$23:$M$27</c:f>
              <c:numCache>
                <c:formatCode>0.0</c:formatCode>
                <c:ptCount val="5"/>
                <c:pt idx="0">
                  <c:v>-34.700000000000003</c:v>
                </c:pt>
                <c:pt idx="1">
                  <c:v>-26.12</c:v>
                </c:pt>
                <c:pt idx="2">
                  <c:v>-21.27</c:v>
                </c:pt>
                <c:pt idx="3">
                  <c:v>-14.93</c:v>
                </c:pt>
                <c:pt idx="4">
                  <c:v>-2.99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9-426F-B84B-699846C6BC2B}"/>
            </c:ext>
          </c:extLst>
        </c:ser>
        <c:ser>
          <c:idx val="1"/>
          <c:order val="1"/>
          <c:tx>
            <c:strRef>
              <c:f>'Distribution T1'!$N$22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T1'!$N$23:$N$27</c:f>
              <c:numCache>
                <c:formatCode>0.0</c:formatCode>
                <c:ptCount val="5"/>
                <c:pt idx="0">
                  <c:v>34.32</c:v>
                </c:pt>
                <c:pt idx="1">
                  <c:v>45.16</c:v>
                </c:pt>
                <c:pt idx="2">
                  <c:v>14.45</c:v>
                </c:pt>
                <c:pt idx="3">
                  <c:v>5.09</c:v>
                </c:pt>
                <c:pt idx="4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19-426F-B84B-699846C6B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400" b="0" i="0" u="none" strike="noStrike" kern="1200" cap="none" spc="0" normalizeH="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8976336"/>
        <c:crosses val="autoZero"/>
        <c:auto val="1"/>
        <c:lblAlgn val="ctr"/>
        <c:lblOffset val="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600">
          <a:solidFill>
            <a:schemeClr val="tx2">
              <a:lumMod val="75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600"/>
              <a:t>SOCIAL PARTICIPATION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tx2">
                  <a:lumMod val="75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T1'!$O$22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T1'!$O$23:$O$27</c:f>
              <c:numCache>
                <c:formatCode>0.0</c:formatCode>
                <c:ptCount val="5"/>
                <c:pt idx="0">
                  <c:v>-33.99</c:v>
                </c:pt>
                <c:pt idx="1">
                  <c:v>-26</c:v>
                </c:pt>
                <c:pt idx="2">
                  <c:v>-21.09</c:v>
                </c:pt>
                <c:pt idx="3">
                  <c:v>-14.84</c:v>
                </c:pt>
                <c:pt idx="4">
                  <c:v>-4.08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2-4F0B-8D3E-6A8C04DAC23E}"/>
            </c:ext>
          </c:extLst>
        </c:ser>
        <c:ser>
          <c:idx val="1"/>
          <c:order val="1"/>
          <c:tx>
            <c:strRef>
              <c:f>'Distribution T1'!$P$22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T1'!$P$23:$P$27</c:f>
              <c:numCache>
                <c:formatCode>0.0</c:formatCode>
                <c:ptCount val="5"/>
                <c:pt idx="0">
                  <c:v>60.13</c:v>
                </c:pt>
                <c:pt idx="1">
                  <c:v>23.06</c:v>
                </c:pt>
                <c:pt idx="2">
                  <c:v>12.69</c:v>
                </c:pt>
                <c:pt idx="3">
                  <c:v>3.62</c:v>
                </c:pt>
                <c:pt idx="4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32-4F0B-8D3E-6A8C04DAC2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600">
          <a:solidFill>
            <a:schemeClr val="tx2">
              <a:lumMod val="75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600" dirty="0"/>
              <a:t>FATIGUE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T1'!$S$22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T1'!$S$23:$S$27</c:f>
              <c:numCache>
                <c:formatCode>0.0</c:formatCode>
                <c:ptCount val="5"/>
                <c:pt idx="0">
                  <c:v>-9.1199999999999992</c:v>
                </c:pt>
                <c:pt idx="1">
                  <c:v>-11.31</c:v>
                </c:pt>
                <c:pt idx="2">
                  <c:v>-32.479999999999997</c:v>
                </c:pt>
                <c:pt idx="3">
                  <c:v>-37.590000000000003</c:v>
                </c:pt>
                <c:pt idx="4">
                  <c:v>-9.49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F-4331-A7EB-5B770F856FDB}"/>
            </c:ext>
          </c:extLst>
        </c:ser>
        <c:ser>
          <c:idx val="1"/>
          <c:order val="1"/>
          <c:tx>
            <c:strRef>
              <c:f>'Distribution T1'!$T$22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T1'!$T$23:$T$27</c:f>
              <c:numCache>
                <c:formatCode>0.0</c:formatCode>
                <c:ptCount val="5"/>
                <c:pt idx="0">
                  <c:v>36.97</c:v>
                </c:pt>
                <c:pt idx="1">
                  <c:v>14.85</c:v>
                </c:pt>
                <c:pt idx="2">
                  <c:v>32.07</c:v>
                </c:pt>
                <c:pt idx="3">
                  <c:v>14.85</c:v>
                </c:pt>
                <c:pt idx="4">
                  <c:v>1.26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F-4331-A7EB-5B770F856F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600">
          <a:solidFill>
            <a:schemeClr val="accent1">
              <a:lumMod val="50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3600"/>
              <a:t>JOINT|MUSCLE PAIN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T1'!$W$22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T1'!$W$23:$W$27</c:f>
              <c:numCache>
                <c:formatCode>0.0</c:formatCode>
                <c:ptCount val="5"/>
                <c:pt idx="0">
                  <c:v>-28.31</c:v>
                </c:pt>
                <c:pt idx="1">
                  <c:v>-8.82</c:v>
                </c:pt>
                <c:pt idx="2">
                  <c:v>-24.63</c:v>
                </c:pt>
                <c:pt idx="3">
                  <c:v>-30.51</c:v>
                </c:pt>
                <c:pt idx="4">
                  <c:v>-7.72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24-4277-8E29-E01C38E54D49}"/>
            </c:ext>
          </c:extLst>
        </c:ser>
        <c:ser>
          <c:idx val="1"/>
          <c:order val="1"/>
          <c:tx>
            <c:strRef>
              <c:f>'Distribution T1'!$X$22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T1'!$X$23:$X$27</c:f>
              <c:numCache>
                <c:formatCode>0.0</c:formatCode>
                <c:ptCount val="5"/>
                <c:pt idx="0">
                  <c:v>48.89</c:v>
                </c:pt>
                <c:pt idx="1">
                  <c:v>14.29</c:v>
                </c:pt>
                <c:pt idx="2">
                  <c:v>21.11</c:v>
                </c:pt>
                <c:pt idx="3">
                  <c:v>13.65</c:v>
                </c:pt>
                <c:pt idx="4">
                  <c:v>2.06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24-4277-8E29-E01C38E54D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2800">
          <a:solidFill>
            <a:schemeClr val="accent1">
              <a:lumMod val="50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NERVOUS SYSTEM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T1'!$AG$22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T1'!$AG$23:$AG$27</c:f>
              <c:numCache>
                <c:formatCode>0.0</c:formatCode>
                <c:ptCount val="5"/>
                <c:pt idx="0">
                  <c:v>-12.68</c:v>
                </c:pt>
                <c:pt idx="1">
                  <c:v>-14.13</c:v>
                </c:pt>
                <c:pt idx="2">
                  <c:v>-31.88</c:v>
                </c:pt>
                <c:pt idx="3">
                  <c:v>-35.51</c:v>
                </c:pt>
                <c:pt idx="4">
                  <c:v>-5.8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ED-46B4-93FC-D08D46475F1C}"/>
            </c:ext>
          </c:extLst>
        </c:ser>
        <c:ser>
          <c:idx val="1"/>
          <c:order val="1"/>
          <c:tx>
            <c:strRef>
              <c:f>'Distribution T1'!$AH$22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0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T1'!$AH$23:$AH$27</c:f>
              <c:numCache>
                <c:formatCode>0.0</c:formatCode>
                <c:ptCount val="5"/>
                <c:pt idx="0">
                  <c:v>39.590000000000003</c:v>
                </c:pt>
                <c:pt idx="1">
                  <c:v>23.34</c:v>
                </c:pt>
                <c:pt idx="2">
                  <c:v>25.55</c:v>
                </c:pt>
                <c:pt idx="3">
                  <c:v>9.7799999999999994</c:v>
                </c:pt>
                <c:pt idx="4">
                  <c:v>1.74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ED-46B4-93FC-D08D46475F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74119099616858231"/>
          <c:y val="0.75017797157622734"/>
          <c:w val="0.25685383141762458"/>
          <c:h val="0.2391566537467700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000">
          <a:solidFill>
            <a:schemeClr val="accent1">
              <a:lumMod val="50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PAIN | DISCOMFORT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T1'!$I$22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T1'!$I$23:$I$27</c:f>
              <c:numCache>
                <c:formatCode>0.0</c:formatCode>
                <c:ptCount val="5"/>
                <c:pt idx="0">
                  <c:v>-13.01</c:v>
                </c:pt>
                <c:pt idx="1">
                  <c:v>-26.02</c:v>
                </c:pt>
                <c:pt idx="2">
                  <c:v>-40.89</c:v>
                </c:pt>
                <c:pt idx="3">
                  <c:v>-18.59</c:v>
                </c:pt>
                <c:pt idx="4">
                  <c:v>-1.49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A3-4601-B30D-6C68466C3415}"/>
            </c:ext>
          </c:extLst>
        </c:ser>
        <c:ser>
          <c:idx val="1"/>
          <c:order val="1"/>
          <c:tx>
            <c:strRef>
              <c:f>'Distribution T1'!$J$22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T1'!$J$23:$J$27</c:f>
              <c:numCache>
                <c:formatCode>0.0</c:formatCode>
                <c:ptCount val="5"/>
                <c:pt idx="0">
                  <c:v>23.68</c:v>
                </c:pt>
                <c:pt idx="1">
                  <c:v>45.56</c:v>
                </c:pt>
                <c:pt idx="2">
                  <c:v>25.49</c:v>
                </c:pt>
                <c:pt idx="3">
                  <c:v>4.7699999999999996</c:v>
                </c:pt>
                <c:pt idx="4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A3-4601-B30D-6C68466C34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000">
          <a:solidFill>
            <a:schemeClr val="accent1">
              <a:lumMod val="50000"/>
            </a:schemeClr>
          </a:solidFill>
        </a:defRPr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cap="none" spc="0" normalizeH="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LACK OF PHYSICAL RESILIENCE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cap="none" spc="0" normalizeH="0" baseline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'Distribution T1'!$U$22</c:f>
              <c:strCache>
                <c:ptCount val="1"/>
                <c:pt idx="0">
                  <c:v>PCS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numFmt formatCode="0.0;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T1'!$U$23:$U$27</c:f>
              <c:numCache>
                <c:formatCode>0.0</c:formatCode>
                <c:ptCount val="5"/>
                <c:pt idx="0">
                  <c:v>-11.03</c:v>
                </c:pt>
                <c:pt idx="1">
                  <c:v>-13.24</c:v>
                </c:pt>
                <c:pt idx="2">
                  <c:v>-31.99</c:v>
                </c:pt>
                <c:pt idx="3">
                  <c:v>-36.4</c:v>
                </c:pt>
                <c:pt idx="4">
                  <c:v>-7.35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BB-4297-9ECE-A0AC15140A2A}"/>
            </c:ext>
          </c:extLst>
        </c:ser>
        <c:ser>
          <c:idx val="1"/>
          <c:order val="1"/>
          <c:tx>
            <c:strRef>
              <c:f>'Distribution T1'!$V$22</c:f>
              <c:strCache>
                <c:ptCount val="1"/>
                <c:pt idx="0">
                  <c:v>no PCS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'Distribution T1'!$B$23:$B$27</c:f>
              <c:strCache>
                <c:ptCount val="5"/>
                <c:pt idx="0">
                  <c:v>no problems</c:v>
                </c:pt>
                <c:pt idx="1">
                  <c:v>slight problems</c:v>
                </c:pt>
                <c:pt idx="2">
                  <c:v>moderate problems</c:v>
                </c:pt>
                <c:pt idx="3">
                  <c:v>severe problems</c:v>
                </c:pt>
                <c:pt idx="4">
                  <c:v>extreme|not able to</c:v>
                </c:pt>
              </c:strCache>
            </c:strRef>
          </c:cat>
          <c:val>
            <c:numRef>
              <c:f>'Distribution T1'!$V$23:$V$27</c:f>
              <c:numCache>
                <c:formatCode>0.0</c:formatCode>
                <c:ptCount val="5"/>
                <c:pt idx="0">
                  <c:v>34.549999999999997</c:v>
                </c:pt>
                <c:pt idx="1">
                  <c:v>20.22</c:v>
                </c:pt>
                <c:pt idx="2">
                  <c:v>31.53</c:v>
                </c:pt>
                <c:pt idx="3">
                  <c:v>13.06</c:v>
                </c:pt>
                <c:pt idx="4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BB-4297-9ECE-A0AC15140A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9"/>
        <c:overlap val="100"/>
        <c:axId val="648975856"/>
        <c:axId val="648976336"/>
      </c:barChart>
      <c:catAx>
        <c:axId val="648975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low"/>
        <c:crossAx val="648976336"/>
        <c:crosses val="autoZero"/>
        <c:auto val="1"/>
        <c:lblAlgn val="ctr"/>
        <c:lblOffset val="100"/>
        <c:noMultiLvlLbl val="0"/>
      </c:catAx>
      <c:valAx>
        <c:axId val="648976336"/>
        <c:scaling>
          <c:orientation val="minMax"/>
          <c:max val="100"/>
          <c:min val="-100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;0.0" sourceLinked="0"/>
        <c:majorTickMark val="out"/>
        <c:minorTickMark val="none"/>
        <c:tickLblPos val="nextTo"/>
        <c:crossAx val="64897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noFill/>
    </a:ln>
    <a:effectLst/>
  </c:spPr>
  <c:txPr>
    <a:bodyPr/>
    <a:lstStyle/>
    <a:p>
      <a:pPr>
        <a:defRPr sz="3000">
          <a:solidFill>
            <a:schemeClr val="accent1">
              <a:lumMod val="50000"/>
            </a:schemeClr>
          </a:solidFill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A0 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0" y="3634921"/>
            <a:ext cx="51195158" cy="2605741"/>
          </a:xfrm>
          <a:prstGeom prst="rect">
            <a:avLst/>
          </a:prstGeom>
          <a:solidFill>
            <a:srgbClr val="E3E5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8079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2" y="3360573"/>
            <a:ext cx="51200000" cy="0"/>
          </a:xfrm>
          <a:prstGeom prst="line">
            <a:avLst/>
          </a:prstGeom>
          <a:ln w="540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275556" y="4595000"/>
            <a:ext cx="46648888" cy="1645664"/>
          </a:xfrm>
        </p:spPr>
        <p:txBody>
          <a:bodyPr lIns="0" tIns="0" rIns="0" bIns="0">
            <a:normAutofit/>
          </a:bodyPr>
          <a:lstStyle>
            <a:lvl1pPr>
              <a:defRPr sz="4752" baseline="0"/>
            </a:lvl1pPr>
          </a:lstStyle>
          <a:p>
            <a:r>
              <a:rPr lang="de-DE" dirty="0"/>
              <a:t>Titel für Poster-Format DIN A0 quer</a:t>
            </a:r>
            <a:br>
              <a:rPr lang="de-DE" dirty="0"/>
            </a:b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E8FA-6315-48C9-B8CC-AEE37E62B44C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CFE72-C0E1-434D-BA35-C6CFB99ADCD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2275555" y="6445319"/>
            <a:ext cx="46647980" cy="21157947"/>
          </a:xfrm>
        </p:spPr>
        <p:txBody>
          <a:bodyPr/>
          <a:lstStyle>
            <a:lvl1pPr marL="0" indent="0">
              <a:buNone/>
              <a:defRPr sz="4562"/>
            </a:lvl1pPr>
            <a:lvl2pPr>
              <a:defRPr sz="4562"/>
            </a:lvl2pPr>
            <a:lvl3pPr>
              <a:defRPr sz="4562"/>
            </a:lvl3pPr>
            <a:lvl4pPr>
              <a:defRPr sz="4562"/>
            </a:lvl4pPr>
            <a:lvl5pPr>
              <a:defRPr sz="4562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4" name="Gerade Verbindung 13"/>
          <p:cNvCxnSpPr/>
          <p:nvPr userDrawn="1"/>
        </p:nvCxnSpPr>
        <p:spPr>
          <a:xfrm>
            <a:off x="2" y="3360573"/>
            <a:ext cx="51200000" cy="0"/>
          </a:xfrm>
          <a:prstGeom prst="line">
            <a:avLst/>
          </a:prstGeom>
          <a:ln w="180000">
            <a:solidFill>
              <a:srgbClr val="0048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669865" y="1525304"/>
            <a:ext cx="36145460" cy="840844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de-DE" sz="4372" dirty="0">
                <a:solidFill>
                  <a:srgbClr val="004894"/>
                </a:solidFill>
              </a:defRPr>
            </a:lvl1pPr>
          </a:lstStyle>
          <a:p>
            <a:pPr marL="0" lvl="0"/>
            <a:r>
              <a:rPr lang="de-DE" sz="4372" dirty="0">
                <a:solidFill>
                  <a:srgbClr val="004894"/>
                </a:solidFill>
              </a:rPr>
              <a:t>Klinik, Institut, Forschungsbereich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2275557" y="3634658"/>
            <a:ext cx="46650071" cy="960070"/>
          </a:xfrm>
        </p:spPr>
        <p:txBody>
          <a:bodyPr vert="horz" lIns="0" tIns="0" rIns="0" bIns="0" rtlCol="0" anchor="b" anchorCtr="0">
            <a:noAutofit/>
          </a:bodyPr>
          <a:lstStyle>
            <a:lvl1pPr marL="0" indent="0">
              <a:buNone/>
              <a:defRPr lang="de-DE" sz="2377" dirty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>
              <a:spcBef>
                <a:spcPct val="0"/>
              </a:spcBef>
            </a:pPr>
            <a:r>
              <a:rPr lang="de-DE" sz="2377" dirty="0">
                <a:solidFill>
                  <a:srgbClr val="333333"/>
                </a:solidFill>
              </a:rPr>
              <a:t>Autor</a:t>
            </a:r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2274872" y="719676"/>
            <a:ext cx="2301992" cy="2186237"/>
            <a:chOff x="1199" y="476"/>
            <a:chExt cx="1361" cy="1446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1199" y="476"/>
              <a:ext cx="1361" cy="1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1199" y="476"/>
              <a:ext cx="1362" cy="1192"/>
            </a:xfrm>
            <a:custGeom>
              <a:avLst/>
              <a:gdLst>
                <a:gd name="T0" fmla="*/ 2723 w 2723"/>
                <a:gd name="T1" fmla="*/ 1280 h 2383"/>
                <a:gd name="T2" fmla="*/ 2723 w 2723"/>
                <a:gd name="T3" fmla="*/ 1089 h 2383"/>
                <a:gd name="T4" fmla="*/ 2383 w 2723"/>
                <a:gd name="T5" fmla="*/ 1089 h 2383"/>
                <a:gd name="T6" fmla="*/ 2383 w 2723"/>
                <a:gd name="T7" fmla="*/ 0 h 2383"/>
                <a:gd name="T8" fmla="*/ 0 w 2723"/>
                <a:gd name="T9" fmla="*/ 0 h 2383"/>
                <a:gd name="T10" fmla="*/ 0 w 2723"/>
                <a:gd name="T11" fmla="*/ 2383 h 2383"/>
                <a:gd name="T12" fmla="*/ 2383 w 2723"/>
                <a:gd name="T13" fmla="*/ 2383 h 2383"/>
                <a:gd name="T14" fmla="*/ 2383 w 2723"/>
                <a:gd name="T15" fmla="*/ 1974 h 2383"/>
                <a:gd name="T16" fmla="*/ 2723 w 2723"/>
                <a:gd name="T17" fmla="*/ 1974 h 2383"/>
                <a:gd name="T18" fmla="*/ 2723 w 2723"/>
                <a:gd name="T19" fmla="*/ 1784 h 2383"/>
                <a:gd name="T20" fmla="*/ 2383 w 2723"/>
                <a:gd name="T21" fmla="*/ 1784 h 2383"/>
                <a:gd name="T22" fmla="*/ 2383 w 2723"/>
                <a:gd name="T23" fmla="*/ 1627 h 2383"/>
                <a:gd name="T24" fmla="*/ 2689 w 2723"/>
                <a:gd name="T25" fmla="*/ 1627 h 2383"/>
                <a:gd name="T26" fmla="*/ 2689 w 2723"/>
                <a:gd name="T27" fmla="*/ 1437 h 2383"/>
                <a:gd name="T28" fmla="*/ 2383 w 2723"/>
                <a:gd name="T29" fmla="*/ 1437 h 2383"/>
                <a:gd name="T30" fmla="*/ 2383 w 2723"/>
                <a:gd name="T31" fmla="*/ 1280 h 2383"/>
                <a:gd name="T32" fmla="*/ 2723 w 2723"/>
                <a:gd name="T33" fmla="*/ 128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23" h="2383">
                  <a:moveTo>
                    <a:pt x="2723" y="1280"/>
                  </a:moveTo>
                  <a:lnTo>
                    <a:pt x="2723" y="1089"/>
                  </a:lnTo>
                  <a:lnTo>
                    <a:pt x="2383" y="1089"/>
                  </a:lnTo>
                  <a:lnTo>
                    <a:pt x="2383" y="0"/>
                  </a:lnTo>
                  <a:lnTo>
                    <a:pt x="0" y="0"/>
                  </a:lnTo>
                  <a:lnTo>
                    <a:pt x="0" y="2383"/>
                  </a:lnTo>
                  <a:lnTo>
                    <a:pt x="2383" y="2383"/>
                  </a:lnTo>
                  <a:lnTo>
                    <a:pt x="2383" y="1974"/>
                  </a:lnTo>
                  <a:lnTo>
                    <a:pt x="2723" y="1974"/>
                  </a:lnTo>
                  <a:lnTo>
                    <a:pt x="2723" y="1784"/>
                  </a:lnTo>
                  <a:lnTo>
                    <a:pt x="2383" y="1784"/>
                  </a:lnTo>
                  <a:lnTo>
                    <a:pt x="2383" y="1627"/>
                  </a:lnTo>
                  <a:lnTo>
                    <a:pt x="2689" y="1627"/>
                  </a:lnTo>
                  <a:lnTo>
                    <a:pt x="2689" y="1437"/>
                  </a:lnTo>
                  <a:lnTo>
                    <a:pt x="2383" y="1437"/>
                  </a:lnTo>
                  <a:lnTo>
                    <a:pt x="2383" y="1280"/>
                  </a:lnTo>
                  <a:lnTo>
                    <a:pt x="2723" y="1280"/>
                  </a:lnTo>
                  <a:close/>
                </a:path>
              </a:pathLst>
            </a:custGeom>
            <a:solidFill>
              <a:srgbClr val="1C4E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1539" y="1021"/>
              <a:ext cx="347" cy="449"/>
            </a:xfrm>
            <a:custGeom>
              <a:avLst/>
              <a:gdLst>
                <a:gd name="T0" fmla="*/ 337 w 695"/>
                <a:gd name="T1" fmla="*/ 896 h 896"/>
                <a:gd name="T2" fmla="*/ 287 w 695"/>
                <a:gd name="T3" fmla="*/ 895 h 896"/>
                <a:gd name="T4" fmla="*/ 202 w 695"/>
                <a:gd name="T5" fmla="*/ 882 h 896"/>
                <a:gd name="T6" fmla="*/ 136 w 695"/>
                <a:gd name="T7" fmla="*/ 856 h 896"/>
                <a:gd name="T8" fmla="*/ 84 w 695"/>
                <a:gd name="T9" fmla="*/ 821 h 896"/>
                <a:gd name="T10" fmla="*/ 48 w 695"/>
                <a:gd name="T11" fmla="*/ 778 h 896"/>
                <a:gd name="T12" fmla="*/ 22 w 695"/>
                <a:gd name="T13" fmla="*/ 727 h 896"/>
                <a:gd name="T14" fmla="*/ 7 w 695"/>
                <a:gd name="T15" fmla="*/ 671 h 896"/>
                <a:gd name="T16" fmla="*/ 2 w 695"/>
                <a:gd name="T17" fmla="*/ 612 h 896"/>
                <a:gd name="T18" fmla="*/ 0 w 695"/>
                <a:gd name="T19" fmla="*/ 582 h 896"/>
                <a:gd name="T20" fmla="*/ 0 w 695"/>
                <a:gd name="T21" fmla="*/ 0 h 896"/>
                <a:gd name="T22" fmla="*/ 143 w 695"/>
                <a:gd name="T23" fmla="*/ 0 h 896"/>
                <a:gd name="T24" fmla="*/ 143 w 695"/>
                <a:gd name="T25" fmla="*/ 572 h 896"/>
                <a:gd name="T26" fmla="*/ 144 w 695"/>
                <a:gd name="T27" fmla="*/ 615 h 896"/>
                <a:gd name="T28" fmla="*/ 157 w 695"/>
                <a:gd name="T29" fmla="*/ 671 h 896"/>
                <a:gd name="T30" fmla="*/ 173 w 695"/>
                <a:gd name="T31" fmla="*/ 704 h 896"/>
                <a:gd name="T32" fmla="*/ 195 w 695"/>
                <a:gd name="T33" fmla="*/ 732 h 896"/>
                <a:gd name="T34" fmla="*/ 226 w 695"/>
                <a:gd name="T35" fmla="*/ 755 h 896"/>
                <a:gd name="T36" fmla="*/ 267 w 695"/>
                <a:gd name="T37" fmla="*/ 769 h 896"/>
                <a:gd name="T38" fmla="*/ 316 w 695"/>
                <a:gd name="T39" fmla="*/ 778 h 896"/>
                <a:gd name="T40" fmla="*/ 346 w 695"/>
                <a:gd name="T41" fmla="*/ 778 h 896"/>
                <a:gd name="T42" fmla="*/ 372 w 695"/>
                <a:gd name="T43" fmla="*/ 778 h 896"/>
                <a:gd name="T44" fmla="*/ 419 w 695"/>
                <a:gd name="T45" fmla="*/ 772 h 896"/>
                <a:gd name="T46" fmla="*/ 458 w 695"/>
                <a:gd name="T47" fmla="*/ 759 h 896"/>
                <a:gd name="T48" fmla="*/ 492 w 695"/>
                <a:gd name="T49" fmla="*/ 740 h 896"/>
                <a:gd name="T50" fmla="*/ 517 w 695"/>
                <a:gd name="T51" fmla="*/ 713 h 896"/>
                <a:gd name="T52" fmla="*/ 536 w 695"/>
                <a:gd name="T53" fmla="*/ 678 h 896"/>
                <a:gd name="T54" fmla="*/ 549 w 695"/>
                <a:gd name="T55" fmla="*/ 635 h 896"/>
                <a:gd name="T56" fmla="*/ 555 w 695"/>
                <a:gd name="T57" fmla="*/ 583 h 896"/>
                <a:gd name="T58" fmla="*/ 555 w 695"/>
                <a:gd name="T59" fmla="*/ 553 h 896"/>
                <a:gd name="T60" fmla="*/ 555 w 695"/>
                <a:gd name="T61" fmla="*/ 0 h 896"/>
                <a:gd name="T62" fmla="*/ 695 w 695"/>
                <a:gd name="T63" fmla="*/ 0 h 896"/>
                <a:gd name="T64" fmla="*/ 695 w 695"/>
                <a:gd name="T65" fmla="*/ 543 h 896"/>
                <a:gd name="T66" fmla="*/ 695 w 695"/>
                <a:gd name="T67" fmla="*/ 586 h 896"/>
                <a:gd name="T68" fmla="*/ 682 w 695"/>
                <a:gd name="T69" fmla="*/ 663 h 896"/>
                <a:gd name="T70" fmla="*/ 659 w 695"/>
                <a:gd name="T71" fmla="*/ 729 h 896"/>
                <a:gd name="T72" fmla="*/ 624 w 695"/>
                <a:gd name="T73" fmla="*/ 785 h 896"/>
                <a:gd name="T74" fmla="*/ 579 w 695"/>
                <a:gd name="T75" fmla="*/ 828 h 896"/>
                <a:gd name="T76" fmla="*/ 523 w 695"/>
                <a:gd name="T77" fmla="*/ 861 h 896"/>
                <a:gd name="T78" fmla="*/ 457 w 695"/>
                <a:gd name="T79" fmla="*/ 885 h 896"/>
                <a:gd name="T80" fmla="*/ 379 w 695"/>
                <a:gd name="T81" fmla="*/ 895 h 896"/>
                <a:gd name="T82" fmla="*/ 337 w 695"/>
                <a:gd name="T83" fmla="*/ 896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95" h="896">
                  <a:moveTo>
                    <a:pt x="337" y="896"/>
                  </a:moveTo>
                  <a:lnTo>
                    <a:pt x="287" y="895"/>
                  </a:lnTo>
                  <a:lnTo>
                    <a:pt x="202" y="882"/>
                  </a:lnTo>
                  <a:lnTo>
                    <a:pt x="136" y="856"/>
                  </a:lnTo>
                  <a:lnTo>
                    <a:pt x="84" y="821"/>
                  </a:lnTo>
                  <a:lnTo>
                    <a:pt x="48" y="778"/>
                  </a:lnTo>
                  <a:lnTo>
                    <a:pt x="22" y="727"/>
                  </a:lnTo>
                  <a:lnTo>
                    <a:pt x="7" y="671"/>
                  </a:lnTo>
                  <a:lnTo>
                    <a:pt x="2" y="612"/>
                  </a:lnTo>
                  <a:lnTo>
                    <a:pt x="0" y="582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572"/>
                  </a:lnTo>
                  <a:lnTo>
                    <a:pt x="144" y="615"/>
                  </a:lnTo>
                  <a:lnTo>
                    <a:pt x="157" y="671"/>
                  </a:lnTo>
                  <a:lnTo>
                    <a:pt x="173" y="704"/>
                  </a:lnTo>
                  <a:lnTo>
                    <a:pt x="195" y="732"/>
                  </a:lnTo>
                  <a:lnTo>
                    <a:pt x="226" y="755"/>
                  </a:lnTo>
                  <a:lnTo>
                    <a:pt x="267" y="769"/>
                  </a:lnTo>
                  <a:lnTo>
                    <a:pt x="316" y="778"/>
                  </a:lnTo>
                  <a:lnTo>
                    <a:pt x="346" y="778"/>
                  </a:lnTo>
                  <a:lnTo>
                    <a:pt x="372" y="778"/>
                  </a:lnTo>
                  <a:lnTo>
                    <a:pt x="419" y="772"/>
                  </a:lnTo>
                  <a:lnTo>
                    <a:pt x="458" y="759"/>
                  </a:lnTo>
                  <a:lnTo>
                    <a:pt x="492" y="740"/>
                  </a:lnTo>
                  <a:lnTo>
                    <a:pt x="517" y="713"/>
                  </a:lnTo>
                  <a:lnTo>
                    <a:pt x="536" y="678"/>
                  </a:lnTo>
                  <a:lnTo>
                    <a:pt x="549" y="635"/>
                  </a:lnTo>
                  <a:lnTo>
                    <a:pt x="555" y="583"/>
                  </a:lnTo>
                  <a:lnTo>
                    <a:pt x="555" y="553"/>
                  </a:lnTo>
                  <a:lnTo>
                    <a:pt x="555" y="0"/>
                  </a:lnTo>
                  <a:lnTo>
                    <a:pt x="695" y="0"/>
                  </a:lnTo>
                  <a:lnTo>
                    <a:pt x="695" y="543"/>
                  </a:lnTo>
                  <a:lnTo>
                    <a:pt x="695" y="586"/>
                  </a:lnTo>
                  <a:lnTo>
                    <a:pt x="682" y="663"/>
                  </a:lnTo>
                  <a:lnTo>
                    <a:pt x="659" y="729"/>
                  </a:lnTo>
                  <a:lnTo>
                    <a:pt x="624" y="785"/>
                  </a:lnTo>
                  <a:lnTo>
                    <a:pt x="579" y="828"/>
                  </a:lnTo>
                  <a:lnTo>
                    <a:pt x="523" y="861"/>
                  </a:lnTo>
                  <a:lnTo>
                    <a:pt x="457" y="885"/>
                  </a:lnTo>
                  <a:lnTo>
                    <a:pt x="379" y="895"/>
                  </a:lnTo>
                  <a:lnTo>
                    <a:pt x="337" y="8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1979" y="1021"/>
              <a:ext cx="326" cy="442"/>
            </a:xfrm>
            <a:custGeom>
              <a:avLst/>
              <a:gdLst>
                <a:gd name="T0" fmla="*/ 464 w 653"/>
                <a:gd name="T1" fmla="*/ 883 h 883"/>
                <a:gd name="T2" fmla="*/ 143 w 653"/>
                <a:gd name="T3" fmla="*/ 451 h 883"/>
                <a:gd name="T4" fmla="*/ 143 w 653"/>
                <a:gd name="T5" fmla="*/ 883 h 883"/>
                <a:gd name="T6" fmla="*/ 0 w 653"/>
                <a:gd name="T7" fmla="*/ 883 h 883"/>
                <a:gd name="T8" fmla="*/ 0 w 653"/>
                <a:gd name="T9" fmla="*/ 0 h 883"/>
                <a:gd name="T10" fmla="*/ 143 w 653"/>
                <a:gd name="T11" fmla="*/ 0 h 883"/>
                <a:gd name="T12" fmla="*/ 143 w 653"/>
                <a:gd name="T13" fmla="*/ 409 h 883"/>
                <a:gd name="T14" fmla="*/ 466 w 653"/>
                <a:gd name="T15" fmla="*/ 0 h 883"/>
                <a:gd name="T16" fmla="*/ 640 w 653"/>
                <a:gd name="T17" fmla="*/ 0 h 883"/>
                <a:gd name="T18" fmla="*/ 290 w 653"/>
                <a:gd name="T19" fmla="*/ 426 h 883"/>
                <a:gd name="T20" fmla="*/ 653 w 653"/>
                <a:gd name="T21" fmla="*/ 883 h 883"/>
                <a:gd name="T22" fmla="*/ 464 w 653"/>
                <a:gd name="T23" fmla="*/ 883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3" h="883">
                  <a:moveTo>
                    <a:pt x="464" y="883"/>
                  </a:moveTo>
                  <a:lnTo>
                    <a:pt x="143" y="451"/>
                  </a:lnTo>
                  <a:lnTo>
                    <a:pt x="143" y="883"/>
                  </a:lnTo>
                  <a:lnTo>
                    <a:pt x="0" y="883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409"/>
                  </a:lnTo>
                  <a:lnTo>
                    <a:pt x="466" y="0"/>
                  </a:lnTo>
                  <a:lnTo>
                    <a:pt x="640" y="0"/>
                  </a:lnTo>
                  <a:lnTo>
                    <a:pt x="290" y="426"/>
                  </a:lnTo>
                  <a:lnTo>
                    <a:pt x="653" y="883"/>
                  </a:lnTo>
                  <a:lnTo>
                    <a:pt x="464" y="8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18" name="Freeform 8"/>
            <p:cNvSpPr>
              <a:spLocks/>
            </p:cNvSpPr>
            <p:nvPr userDrawn="1"/>
          </p:nvSpPr>
          <p:spPr bwMode="auto">
            <a:xfrm>
              <a:off x="1199" y="1802"/>
              <a:ext cx="93" cy="119"/>
            </a:xfrm>
            <a:custGeom>
              <a:avLst/>
              <a:gdLst>
                <a:gd name="T0" fmla="*/ 159 w 186"/>
                <a:gd name="T1" fmla="*/ 240 h 240"/>
                <a:gd name="T2" fmla="*/ 159 w 186"/>
                <a:gd name="T3" fmla="*/ 127 h 240"/>
                <a:gd name="T4" fmla="*/ 27 w 186"/>
                <a:gd name="T5" fmla="*/ 127 h 240"/>
                <a:gd name="T6" fmla="*/ 27 w 186"/>
                <a:gd name="T7" fmla="*/ 240 h 240"/>
                <a:gd name="T8" fmla="*/ 0 w 186"/>
                <a:gd name="T9" fmla="*/ 240 h 240"/>
                <a:gd name="T10" fmla="*/ 0 w 186"/>
                <a:gd name="T11" fmla="*/ 0 h 240"/>
                <a:gd name="T12" fmla="*/ 27 w 186"/>
                <a:gd name="T13" fmla="*/ 0 h 240"/>
                <a:gd name="T14" fmla="*/ 27 w 186"/>
                <a:gd name="T15" fmla="*/ 104 h 240"/>
                <a:gd name="T16" fmla="*/ 159 w 186"/>
                <a:gd name="T17" fmla="*/ 104 h 240"/>
                <a:gd name="T18" fmla="*/ 159 w 186"/>
                <a:gd name="T19" fmla="*/ 0 h 240"/>
                <a:gd name="T20" fmla="*/ 186 w 186"/>
                <a:gd name="T21" fmla="*/ 0 h 240"/>
                <a:gd name="T22" fmla="*/ 186 w 186"/>
                <a:gd name="T23" fmla="*/ 240 h 240"/>
                <a:gd name="T24" fmla="*/ 159 w 186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6" h="240">
                  <a:moveTo>
                    <a:pt x="159" y="240"/>
                  </a:moveTo>
                  <a:lnTo>
                    <a:pt x="159" y="127"/>
                  </a:lnTo>
                  <a:lnTo>
                    <a:pt x="27" y="127"/>
                  </a:lnTo>
                  <a:lnTo>
                    <a:pt x="27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27" y="0"/>
                  </a:lnTo>
                  <a:lnTo>
                    <a:pt x="27" y="104"/>
                  </a:lnTo>
                  <a:lnTo>
                    <a:pt x="159" y="104"/>
                  </a:lnTo>
                  <a:lnTo>
                    <a:pt x="159" y="0"/>
                  </a:lnTo>
                  <a:lnTo>
                    <a:pt x="186" y="0"/>
                  </a:lnTo>
                  <a:lnTo>
                    <a:pt x="186" y="240"/>
                  </a:lnTo>
                  <a:lnTo>
                    <a:pt x="159" y="240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0" name="Freeform 9"/>
            <p:cNvSpPr>
              <a:spLocks noEditPoints="1"/>
            </p:cNvSpPr>
            <p:nvPr userDrawn="1"/>
          </p:nvSpPr>
          <p:spPr bwMode="auto">
            <a:xfrm>
              <a:off x="1374" y="1802"/>
              <a:ext cx="105" cy="119"/>
            </a:xfrm>
            <a:custGeom>
              <a:avLst/>
              <a:gdLst>
                <a:gd name="T0" fmla="*/ 115 w 211"/>
                <a:gd name="T1" fmla="*/ 62 h 240"/>
                <a:gd name="T2" fmla="*/ 110 w 211"/>
                <a:gd name="T3" fmla="*/ 45 h 240"/>
                <a:gd name="T4" fmla="*/ 104 w 211"/>
                <a:gd name="T5" fmla="*/ 29 h 240"/>
                <a:gd name="T6" fmla="*/ 104 w 211"/>
                <a:gd name="T7" fmla="*/ 29 h 240"/>
                <a:gd name="T8" fmla="*/ 100 w 211"/>
                <a:gd name="T9" fmla="*/ 45 h 240"/>
                <a:gd name="T10" fmla="*/ 94 w 211"/>
                <a:gd name="T11" fmla="*/ 61 h 240"/>
                <a:gd name="T12" fmla="*/ 58 w 211"/>
                <a:gd name="T13" fmla="*/ 159 h 240"/>
                <a:gd name="T14" fmla="*/ 150 w 211"/>
                <a:gd name="T15" fmla="*/ 159 h 240"/>
                <a:gd name="T16" fmla="*/ 115 w 211"/>
                <a:gd name="T17" fmla="*/ 62 h 240"/>
                <a:gd name="T18" fmla="*/ 179 w 211"/>
                <a:gd name="T19" fmla="*/ 240 h 240"/>
                <a:gd name="T20" fmla="*/ 159 w 211"/>
                <a:gd name="T21" fmla="*/ 180 h 240"/>
                <a:gd name="T22" fmla="*/ 51 w 211"/>
                <a:gd name="T23" fmla="*/ 180 h 240"/>
                <a:gd name="T24" fmla="*/ 29 w 211"/>
                <a:gd name="T25" fmla="*/ 240 h 240"/>
                <a:gd name="T26" fmla="*/ 0 w 211"/>
                <a:gd name="T27" fmla="*/ 240 h 240"/>
                <a:gd name="T28" fmla="*/ 89 w 211"/>
                <a:gd name="T29" fmla="*/ 0 h 240"/>
                <a:gd name="T30" fmla="*/ 121 w 211"/>
                <a:gd name="T31" fmla="*/ 0 h 240"/>
                <a:gd name="T32" fmla="*/ 211 w 211"/>
                <a:gd name="T33" fmla="*/ 240 h 240"/>
                <a:gd name="T34" fmla="*/ 179 w 211"/>
                <a:gd name="T3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1" h="240">
                  <a:moveTo>
                    <a:pt x="115" y="62"/>
                  </a:moveTo>
                  <a:lnTo>
                    <a:pt x="110" y="45"/>
                  </a:lnTo>
                  <a:lnTo>
                    <a:pt x="104" y="29"/>
                  </a:lnTo>
                  <a:lnTo>
                    <a:pt x="104" y="29"/>
                  </a:lnTo>
                  <a:lnTo>
                    <a:pt x="100" y="45"/>
                  </a:lnTo>
                  <a:lnTo>
                    <a:pt x="94" y="61"/>
                  </a:lnTo>
                  <a:lnTo>
                    <a:pt x="58" y="159"/>
                  </a:lnTo>
                  <a:lnTo>
                    <a:pt x="150" y="159"/>
                  </a:lnTo>
                  <a:lnTo>
                    <a:pt x="115" y="62"/>
                  </a:lnTo>
                  <a:close/>
                  <a:moveTo>
                    <a:pt x="179" y="240"/>
                  </a:moveTo>
                  <a:lnTo>
                    <a:pt x="159" y="180"/>
                  </a:lnTo>
                  <a:lnTo>
                    <a:pt x="51" y="180"/>
                  </a:lnTo>
                  <a:lnTo>
                    <a:pt x="29" y="240"/>
                  </a:lnTo>
                  <a:lnTo>
                    <a:pt x="0" y="240"/>
                  </a:lnTo>
                  <a:lnTo>
                    <a:pt x="89" y="0"/>
                  </a:lnTo>
                  <a:lnTo>
                    <a:pt x="121" y="0"/>
                  </a:lnTo>
                  <a:lnTo>
                    <a:pt x="211" y="240"/>
                  </a:lnTo>
                  <a:lnTo>
                    <a:pt x="179" y="240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1" name="Freeform 10"/>
            <p:cNvSpPr>
              <a:spLocks/>
            </p:cNvSpPr>
            <p:nvPr userDrawn="1"/>
          </p:nvSpPr>
          <p:spPr bwMode="auto">
            <a:xfrm>
              <a:off x="1555" y="1802"/>
              <a:ext cx="140" cy="119"/>
            </a:xfrm>
            <a:custGeom>
              <a:avLst/>
              <a:gdLst>
                <a:gd name="T0" fmla="*/ 251 w 279"/>
                <a:gd name="T1" fmla="*/ 240 h 240"/>
                <a:gd name="T2" fmla="*/ 229 w 279"/>
                <a:gd name="T3" fmla="*/ 91 h 240"/>
                <a:gd name="T4" fmla="*/ 225 w 279"/>
                <a:gd name="T5" fmla="*/ 54 h 240"/>
                <a:gd name="T6" fmla="*/ 222 w 279"/>
                <a:gd name="T7" fmla="*/ 31 h 240"/>
                <a:gd name="T8" fmla="*/ 220 w 279"/>
                <a:gd name="T9" fmla="*/ 31 h 240"/>
                <a:gd name="T10" fmla="*/ 216 w 279"/>
                <a:gd name="T11" fmla="*/ 48 h 240"/>
                <a:gd name="T12" fmla="*/ 209 w 279"/>
                <a:gd name="T13" fmla="*/ 72 h 240"/>
                <a:gd name="T14" fmla="*/ 153 w 279"/>
                <a:gd name="T15" fmla="*/ 240 h 240"/>
                <a:gd name="T16" fmla="*/ 121 w 279"/>
                <a:gd name="T17" fmla="*/ 240 h 240"/>
                <a:gd name="T18" fmla="*/ 68 w 279"/>
                <a:gd name="T19" fmla="*/ 82 h 240"/>
                <a:gd name="T20" fmla="*/ 59 w 279"/>
                <a:gd name="T21" fmla="*/ 55 h 240"/>
                <a:gd name="T22" fmla="*/ 52 w 279"/>
                <a:gd name="T23" fmla="*/ 31 h 240"/>
                <a:gd name="T24" fmla="*/ 52 w 279"/>
                <a:gd name="T25" fmla="*/ 31 h 240"/>
                <a:gd name="T26" fmla="*/ 49 w 279"/>
                <a:gd name="T27" fmla="*/ 59 h 240"/>
                <a:gd name="T28" fmla="*/ 45 w 279"/>
                <a:gd name="T29" fmla="*/ 94 h 240"/>
                <a:gd name="T30" fmla="*/ 27 w 279"/>
                <a:gd name="T31" fmla="*/ 240 h 240"/>
                <a:gd name="T32" fmla="*/ 0 w 279"/>
                <a:gd name="T33" fmla="*/ 240 h 240"/>
                <a:gd name="T34" fmla="*/ 33 w 279"/>
                <a:gd name="T35" fmla="*/ 0 h 240"/>
                <a:gd name="T36" fmla="*/ 69 w 279"/>
                <a:gd name="T37" fmla="*/ 0 h 240"/>
                <a:gd name="T38" fmla="*/ 124 w 279"/>
                <a:gd name="T39" fmla="*/ 162 h 240"/>
                <a:gd name="T40" fmla="*/ 131 w 279"/>
                <a:gd name="T41" fmla="*/ 183 h 240"/>
                <a:gd name="T42" fmla="*/ 138 w 279"/>
                <a:gd name="T43" fmla="*/ 208 h 240"/>
                <a:gd name="T44" fmla="*/ 138 w 279"/>
                <a:gd name="T45" fmla="*/ 208 h 240"/>
                <a:gd name="T46" fmla="*/ 144 w 279"/>
                <a:gd name="T47" fmla="*/ 185 h 240"/>
                <a:gd name="T48" fmla="*/ 151 w 279"/>
                <a:gd name="T49" fmla="*/ 165 h 240"/>
                <a:gd name="T50" fmla="*/ 207 w 279"/>
                <a:gd name="T51" fmla="*/ 0 h 240"/>
                <a:gd name="T52" fmla="*/ 243 w 279"/>
                <a:gd name="T53" fmla="*/ 0 h 240"/>
                <a:gd name="T54" fmla="*/ 279 w 279"/>
                <a:gd name="T55" fmla="*/ 240 h 240"/>
                <a:gd name="T56" fmla="*/ 251 w 279"/>
                <a:gd name="T57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9" h="240">
                  <a:moveTo>
                    <a:pt x="251" y="240"/>
                  </a:moveTo>
                  <a:lnTo>
                    <a:pt x="229" y="91"/>
                  </a:lnTo>
                  <a:lnTo>
                    <a:pt x="225" y="54"/>
                  </a:lnTo>
                  <a:lnTo>
                    <a:pt x="222" y="31"/>
                  </a:lnTo>
                  <a:lnTo>
                    <a:pt x="220" y="31"/>
                  </a:lnTo>
                  <a:lnTo>
                    <a:pt x="216" y="48"/>
                  </a:lnTo>
                  <a:lnTo>
                    <a:pt x="209" y="72"/>
                  </a:lnTo>
                  <a:lnTo>
                    <a:pt x="153" y="240"/>
                  </a:lnTo>
                  <a:lnTo>
                    <a:pt x="121" y="240"/>
                  </a:lnTo>
                  <a:lnTo>
                    <a:pt x="68" y="82"/>
                  </a:lnTo>
                  <a:lnTo>
                    <a:pt x="59" y="55"/>
                  </a:lnTo>
                  <a:lnTo>
                    <a:pt x="52" y="31"/>
                  </a:lnTo>
                  <a:lnTo>
                    <a:pt x="52" y="31"/>
                  </a:lnTo>
                  <a:lnTo>
                    <a:pt x="49" y="59"/>
                  </a:lnTo>
                  <a:lnTo>
                    <a:pt x="45" y="94"/>
                  </a:lnTo>
                  <a:lnTo>
                    <a:pt x="27" y="240"/>
                  </a:lnTo>
                  <a:lnTo>
                    <a:pt x="0" y="240"/>
                  </a:lnTo>
                  <a:lnTo>
                    <a:pt x="33" y="0"/>
                  </a:lnTo>
                  <a:lnTo>
                    <a:pt x="69" y="0"/>
                  </a:lnTo>
                  <a:lnTo>
                    <a:pt x="124" y="162"/>
                  </a:lnTo>
                  <a:lnTo>
                    <a:pt x="131" y="183"/>
                  </a:lnTo>
                  <a:lnTo>
                    <a:pt x="138" y="208"/>
                  </a:lnTo>
                  <a:lnTo>
                    <a:pt x="138" y="208"/>
                  </a:lnTo>
                  <a:lnTo>
                    <a:pt x="144" y="185"/>
                  </a:lnTo>
                  <a:lnTo>
                    <a:pt x="151" y="165"/>
                  </a:lnTo>
                  <a:lnTo>
                    <a:pt x="207" y="0"/>
                  </a:lnTo>
                  <a:lnTo>
                    <a:pt x="243" y="0"/>
                  </a:lnTo>
                  <a:lnTo>
                    <a:pt x="279" y="240"/>
                  </a:lnTo>
                  <a:lnTo>
                    <a:pt x="251" y="240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2" name="Freeform 11"/>
            <p:cNvSpPr>
              <a:spLocks noEditPoints="1"/>
            </p:cNvSpPr>
            <p:nvPr userDrawn="1"/>
          </p:nvSpPr>
          <p:spPr bwMode="auto">
            <a:xfrm>
              <a:off x="1784" y="1801"/>
              <a:ext cx="76" cy="121"/>
            </a:xfrm>
            <a:custGeom>
              <a:avLst/>
              <a:gdLst>
                <a:gd name="T0" fmla="*/ 52 w 151"/>
                <a:gd name="T1" fmla="*/ 127 h 242"/>
                <a:gd name="T2" fmla="*/ 40 w 151"/>
                <a:gd name="T3" fmla="*/ 127 h 242"/>
                <a:gd name="T4" fmla="*/ 27 w 151"/>
                <a:gd name="T5" fmla="*/ 127 h 242"/>
                <a:gd name="T6" fmla="*/ 27 w 151"/>
                <a:gd name="T7" fmla="*/ 218 h 242"/>
                <a:gd name="T8" fmla="*/ 42 w 151"/>
                <a:gd name="T9" fmla="*/ 219 h 242"/>
                <a:gd name="T10" fmla="*/ 61 w 151"/>
                <a:gd name="T11" fmla="*/ 219 h 242"/>
                <a:gd name="T12" fmla="*/ 76 w 151"/>
                <a:gd name="T13" fmla="*/ 219 h 242"/>
                <a:gd name="T14" fmla="*/ 99 w 151"/>
                <a:gd name="T15" fmla="*/ 212 h 242"/>
                <a:gd name="T16" fmla="*/ 115 w 151"/>
                <a:gd name="T17" fmla="*/ 199 h 242"/>
                <a:gd name="T18" fmla="*/ 123 w 151"/>
                <a:gd name="T19" fmla="*/ 181 h 242"/>
                <a:gd name="T20" fmla="*/ 123 w 151"/>
                <a:gd name="T21" fmla="*/ 171 h 242"/>
                <a:gd name="T22" fmla="*/ 121 w 151"/>
                <a:gd name="T23" fmla="*/ 160 h 242"/>
                <a:gd name="T24" fmla="*/ 111 w 151"/>
                <a:gd name="T25" fmla="*/ 143 h 242"/>
                <a:gd name="T26" fmla="*/ 82 w 151"/>
                <a:gd name="T27" fmla="*/ 128 h 242"/>
                <a:gd name="T28" fmla="*/ 52 w 151"/>
                <a:gd name="T29" fmla="*/ 127 h 242"/>
                <a:gd name="T30" fmla="*/ 62 w 151"/>
                <a:gd name="T31" fmla="*/ 22 h 242"/>
                <a:gd name="T32" fmla="*/ 45 w 151"/>
                <a:gd name="T33" fmla="*/ 22 h 242"/>
                <a:gd name="T34" fmla="*/ 27 w 151"/>
                <a:gd name="T35" fmla="*/ 23 h 242"/>
                <a:gd name="T36" fmla="*/ 27 w 151"/>
                <a:gd name="T37" fmla="*/ 107 h 242"/>
                <a:gd name="T38" fmla="*/ 39 w 151"/>
                <a:gd name="T39" fmla="*/ 107 h 242"/>
                <a:gd name="T40" fmla="*/ 51 w 151"/>
                <a:gd name="T41" fmla="*/ 107 h 242"/>
                <a:gd name="T42" fmla="*/ 66 w 151"/>
                <a:gd name="T43" fmla="*/ 107 h 242"/>
                <a:gd name="T44" fmla="*/ 91 w 151"/>
                <a:gd name="T45" fmla="*/ 99 h 242"/>
                <a:gd name="T46" fmla="*/ 107 w 151"/>
                <a:gd name="T47" fmla="*/ 88 h 242"/>
                <a:gd name="T48" fmla="*/ 114 w 151"/>
                <a:gd name="T49" fmla="*/ 72 h 242"/>
                <a:gd name="T50" fmla="*/ 115 w 151"/>
                <a:gd name="T51" fmla="*/ 62 h 242"/>
                <a:gd name="T52" fmla="*/ 114 w 151"/>
                <a:gd name="T53" fmla="*/ 53 h 242"/>
                <a:gd name="T54" fmla="*/ 110 w 151"/>
                <a:gd name="T55" fmla="*/ 39 h 242"/>
                <a:gd name="T56" fmla="*/ 97 w 151"/>
                <a:gd name="T57" fmla="*/ 29 h 242"/>
                <a:gd name="T58" fmla="*/ 76 w 151"/>
                <a:gd name="T59" fmla="*/ 23 h 242"/>
                <a:gd name="T60" fmla="*/ 62 w 151"/>
                <a:gd name="T61" fmla="*/ 22 h 242"/>
                <a:gd name="T62" fmla="*/ 58 w 151"/>
                <a:gd name="T63" fmla="*/ 242 h 242"/>
                <a:gd name="T64" fmla="*/ 30 w 151"/>
                <a:gd name="T65" fmla="*/ 241 h 242"/>
                <a:gd name="T66" fmla="*/ 0 w 151"/>
                <a:gd name="T67" fmla="*/ 241 h 242"/>
                <a:gd name="T68" fmla="*/ 0 w 151"/>
                <a:gd name="T69" fmla="*/ 1 h 242"/>
                <a:gd name="T70" fmla="*/ 27 w 151"/>
                <a:gd name="T71" fmla="*/ 0 h 242"/>
                <a:gd name="T72" fmla="*/ 68 w 151"/>
                <a:gd name="T73" fmla="*/ 0 h 242"/>
                <a:gd name="T74" fmla="*/ 87 w 151"/>
                <a:gd name="T75" fmla="*/ 1 h 242"/>
                <a:gd name="T76" fmla="*/ 115 w 151"/>
                <a:gd name="T77" fmla="*/ 9 h 242"/>
                <a:gd name="T78" fmla="*/ 134 w 151"/>
                <a:gd name="T79" fmla="*/ 23 h 242"/>
                <a:gd name="T80" fmla="*/ 143 w 151"/>
                <a:gd name="T81" fmla="*/ 45 h 242"/>
                <a:gd name="T82" fmla="*/ 144 w 151"/>
                <a:gd name="T83" fmla="*/ 58 h 242"/>
                <a:gd name="T84" fmla="*/ 141 w 151"/>
                <a:gd name="T85" fmla="*/ 76 h 242"/>
                <a:gd name="T86" fmla="*/ 120 w 151"/>
                <a:gd name="T87" fmla="*/ 105 h 242"/>
                <a:gd name="T88" fmla="*/ 99 w 151"/>
                <a:gd name="T89" fmla="*/ 114 h 242"/>
                <a:gd name="T90" fmla="*/ 99 w 151"/>
                <a:gd name="T91" fmla="*/ 114 h 242"/>
                <a:gd name="T92" fmla="*/ 111 w 151"/>
                <a:gd name="T93" fmla="*/ 117 h 242"/>
                <a:gd name="T94" fmla="*/ 130 w 151"/>
                <a:gd name="T95" fmla="*/ 125 h 242"/>
                <a:gd name="T96" fmla="*/ 143 w 151"/>
                <a:gd name="T97" fmla="*/ 140 h 242"/>
                <a:gd name="T98" fmla="*/ 150 w 151"/>
                <a:gd name="T99" fmla="*/ 158 h 242"/>
                <a:gd name="T100" fmla="*/ 151 w 151"/>
                <a:gd name="T101" fmla="*/ 170 h 242"/>
                <a:gd name="T102" fmla="*/ 150 w 151"/>
                <a:gd name="T103" fmla="*/ 181 h 242"/>
                <a:gd name="T104" fmla="*/ 141 w 151"/>
                <a:gd name="T105" fmla="*/ 206 h 242"/>
                <a:gd name="T106" fmla="*/ 120 w 151"/>
                <a:gd name="T107" fmla="*/ 228 h 242"/>
                <a:gd name="T108" fmla="*/ 84 w 151"/>
                <a:gd name="T109" fmla="*/ 241 h 242"/>
                <a:gd name="T110" fmla="*/ 58 w 151"/>
                <a:gd name="T11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1" h="242">
                  <a:moveTo>
                    <a:pt x="52" y="127"/>
                  </a:moveTo>
                  <a:lnTo>
                    <a:pt x="40" y="127"/>
                  </a:lnTo>
                  <a:lnTo>
                    <a:pt x="27" y="127"/>
                  </a:lnTo>
                  <a:lnTo>
                    <a:pt x="27" y="218"/>
                  </a:lnTo>
                  <a:lnTo>
                    <a:pt x="42" y="219"/>
                  </a:lnTo>
                  <a:lnTo>
                    <a:pt x="61" y="219"/>
                  </a:lnTo>
                  <a:lnTo>
                    <a:pt x="76" y="219"/>
                  </a:lnTo>
                  <a:lnTo>
                    <a:pt x="99" y="212"/>
                  </a:lnTo>
                  <a:lnTo>
                    <a:pt x="115" y="199"/>
                  </a:lnTo>
                  <a:lnTo>
                    <a:pt x="123" y="181"/>
                  </a:lnTo>
                  <a:lnTo>
                    <a:pt x="123" y="171"/>
                  </a:lnTo>
                  <a:lnTo>
                    <a:pt x="121" y="160"/>
                  </a:lnTo>
                  <a:lnTo>
                    <a:pt x="111" y="143"/>
                  </a:lnTo>
                  <a:lnTo>
                    <a:pt x="82" y="128"/>
                  </a:lnTo>
                  <a:lnTo>
                    <a:pt x="52" y="127"/>
                  </a:lnTo>
                  <a:close/>
                  <a:moveTo>
                    <a:pt x="62" y="22"/>
                  </a:moveTo>
                  <a:lnTo>
                    <a:pt x="45" y="22"/>
                  </a:lnTo>
                  <a:lnTo>
                    <a:pt x="27" y="23"/>
                  </a:lnTo>
                  <a:lnTo>
                    <a:pt x="27" y="107"/>
                  </a:lnTo>
                  <a:lnTo>
                    <a:pt x="39" y="107"/>
                  </a:lnTo>
                  <a:lnTo>
                    <a:pt x="51" y="107"/>
                  </a:lnTo>
                  <a:lnTo>
                    <a:pt x="66" y="107"/>
                  </a:lnTo>
                  <a:lnTo>
                    <a:pt x="91" y="99"/>
                  </a:lnTo>
                  <a:lnTo>
                    <a:pt x="107" y="88"/>
                  </a:lnTo>
                  <a:lnTo>
                    <a:pt x="114" y="72"/>
                  </a:lnTo>
                  <a:lnTo>
                    <a:pt x="115" y="62"/>
                  </a:lnTo>
                  <a:lnTo>
                    <a:pt x="114" y="53"/>
                  </a:lnTo>
                  <a:lnTo>
                    <a:pt x="110" y="39"/>
                  </a:lnTo>
                  <a:lnTo>
                    <a:pt x="97" y="29"/>
                  </a:lnTo>
                  <a:lnTo>
                    <a:pt x="76" y="23"/>
                  </a:lnTo>
                  <a:lnTo>
                    <a:pt x="62" y="22"/>
                  </a:lnTo>
                  <a:close/>
                  <a:moveTo>
                    <a:pt x="58" y="242"/>
                  </a:moveTo>
                  <a:lnTo>
                    <a:pt x="30" y="241"/>
                  </a:lnTo>
                  <a:lnTo>
                    <a:pt x="0" y="241"/>
                  </a:lnTo>
                  <a:lnTo>
                    <a:pt x="0" y="1"/>
                  </a:lnTo>
                  <a:lnTo>
                    <a:pt x="27" y="0"/>
                  </a:lnTo>
                  <a:lnTo>
                    <a:pt x="68" y="0"/>
                  </a:lnTo>
                  <a:lnTo>
                    <a:pt x="87" y="1"/>
                  </a:lnTo>
                  <a:lnTo>
                    <a:pt x="115" y="9"/>
                  </a:lnTo>
                  <a:lnTo>
                    <a:pt x="134" y="23"/>
                  </a:lnTo>
                  <a:lnTo>
                    <a:pt x="143" y="45"/>
                  </a:lnTo>
                  <a:lnTo>
                    <a:pt x="144" y="58"/>
                  </a:lnTo>
                  <a:lnTo>
                    <a:pt x="141" y="76"/>
                  </a:lnTo>
                  <a:lnTo>
                    <a:pt x="120" y="105"/>
                  </a:lnTo>
                  <a:lnTo>
                    <a:pt x="99" y="114"/>
                  </a:lnTo>
                  <a:lnTo>
                    <a:pt x="99" y="114"/>
                  </a:lnTo>
                  <a:lnTo>
                    <a:pt x="111" y="117"/>
                  </a:lnTo>
                  <a:lnTo>
                    <a:pt x="130" y="125"/>
                  </a:lnTo>
                  <a:lnTo>
                    <a:pt x="143" y="140"/>
                  </a:lnTo>
                  <a:lnTo>
                    <a:pt x="150" y="158"/>
                  </a:lnTo>
                  <a:lnTo>
                    <a:pt x="151" y="170"/>
                  </a:lnTo>
                  <a:lnTo>
                    <a:pt x="150" y="181"/>
                  </a:lnTo>
                  <a:lnTo>
                    <a:pt x="141" y="206"/>
                  </a:lnTo>
                  <a:lnTo>
                    <a:pt x="120" y="228"/>
                  </a:lnTo>
                  <a:lnTo>
                    <a:pt x="84" y="241"/>
                  </a:lnTo>
                  <a:lnTo>
                    <a:pt x="58" y="242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3" name="Freeform 12"/>
            <p:cNvSpPr>
              <a:spLocks/>
            </p:cNvSpPr>
            <p:nvPr userDrawn="1"/>
          </p:nvSpPr>
          <p:spPr bwMode="auto">
            <a:xfrm>
              <a:off x="1949" y="1802"/>
              <a:ext cx="92" cy="121"/>
            </a:xfrm>
            <a:custGeom>
              <a:avLst/>
              <a:gdLst>
                <a:gd name="T0" fmla="*/ 89 w 184"/>
                <a:gd name="T1" fmla="*/ 242 h 242"/>
                <a:gd name="T2" fmla="*/ 63 w 184"/>
                <a:gd name="T3" fmla="*/ 241 h 242"/>
                <a:gd name="T4" fmla="*/ 27 w 184"/>
                <a:gd name="T5" fmla="*/ 228 h 242"/>
                <a:gd name="T6" fmla="*/ 9 w 184"/>
                <a:gd name="T7" fmla="*/ 205 h 242"/>
                <a:gd name="T8" fmla="*/ 0 w 184"/>
                <a:gd name="T9" fmla="*/ 175 h 242"/>
                <a:gd name="T10" fmla="*/ 0 w 184"/>
                <a:gd name="T11" fmla="*/ 160 h 242"/>
                <a:gd name="T12" fmla="*/ 0 w 184"/>
                <a:gd name="T13" fmla="*/ 0 h 242"/>
                <a:gd name="T14" fmla="*/ 27 w 184"/>
                <a:gd name="T15" fmla="*/ 0 h 242"/>
                <a:gd name="T16" fmla="*/ 27 w 184"/>
                <a:gd name="T17" fmla="*/ 157 h 242"/>
                <a:gd name="T18" fmla="*/ 29 w 184"/>
                <a:gd name="T19" fmla="*/ 170 h 242"/>
                <a:gd name="T20" fmla="*/ 33 w 184"/>
                <a:gd name="T21" fmla="*/ 192 h 242"/>
                <a:gd name="T22" fmla="*/ 48 w 184"/>
                <a:gd name="T23" fmla="*/ 209 h 242"/>
                <a:gd name="T24" fmla="*/ 74 w 184"/>
                <a:gd name="T25" fmla="*/ 219 h 242"/>
                <a:gd name="T26" fmla="*/ 92 w 184"/>
                <a:gd name="T27" fmla="*/ 221 h 242"/>
                <a:gd name="T28" fmla="*/ 108 w 184"/>
                <a:gd name="T29" fmla="*/ 219 h 242"/>
                <a:gd name="T30" fmla="*/ 133 w 184"/>
                <a:gd name="T31" fmla="*/ 212 h 242"/>
                <a:gd name="T32" fmla="*/ 148 w 184"/>
                <a:gd name="T33" fmla="*/ 195 h 242"/>
                <a:gd name="T34" fmla="*/ 157 w 184"/>
                <a:gd name="T35" fmla="*/ 169 h 242"/>
                <a:gd name="T36" fmla="*/ 159 w 184"/>
                <a:gd name="T37" fmla="*/ 150 h 242"/>
                <a:gd name="T38" fmla="*/ 159 w 184"/>
                <a:gd name="T39" fmla="*/ 0 h 242"/>
                <a:gd name="T40" fmla="*/ 184 w 184"/>
                <a:gd name="T41" fmla="*/ 0 h 242"/>
                <a:gd name="T42" fmla="*/ 184 w 184"/>
                <a:gd name="T43" fmla="*/ 149 h 242"/>
                <a:gd name="T44" fmla="*/ 183 w 184"/>
                <a:gd name="T45" fmla="*/ 170 h 242"/>
                <a:gd name="T46" fmla="*/ 172 w 184"/>
                <a:gd name="T47" fmla="*/ 206 h 242"/>
                <a:gd name="T48" fmla="*/ 147 w 184"/>
                <a:gd name="T49" fmla="*/ 229 h 242"/>
                <a:gd name="T50" fmla="*/ 112 w 184"/>
                <a:gd name="T51" fmla="*/ 241 h 242"/>
                <a:gd name="T52" fmla="*/ 89 w 184"/>
                <a:gd name="T5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4" h="242">
                  <a:moveTo>
                    <a:pt x="89" y="242"/>
                  </a:moveTo>
                  <a:lnTo>
                    <a:pt x="63" y="241"/>
                  </a:lnTo>
                  <a:lnTo>
                    <a:pt x="27" y="228"/>
                  </a:lnTo>
                  <a:lnTo>
                    <a:pt x="9" y="205"/>
                  </a:lnTo>
                  <a:lnTo>
                    <a:pt x="0" y="175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7" y="0"/>
                  </a:lnTo>
                  <a:lnTo>
                    <a:pt x="27" y="157"/>
                  </a:lnTo>
                  <a:lnTo>
                    <a:pt x="29" y="170"/>
                  </a:lnTo>
                  <a:lnTo>
                    <a:pt x="33" y="192"/>
                  </a:lnTo>
                  <a:lnTo>
                    <a:pt x="48" y="209"/>
                  </a:lnTo>
                  <a:lnTo>
                    <a:pt x="74" y="219"/>
                  </a:lnTo>
                  <a:lnTo>
                    <a:pt x="92" y="221"/>
                  </a:lnTo>
                  <a:lnTo>
                    <a:pt x="108" y="219"/>
                  </a:lnTo>
                  <a:lnTo>
                    <a:pt x="133" y="212"/>
                  </a:lnTo>
                  <a:lnTo>
                    <a:pt x="148" y="195"/>
                  </a:lnTo>
                  <a:lnTo>
                    <a:pt x="157" y="169"/>
                  </a:lnTo>
                  <a:lnTo>
                    <a:pt x="159" y="150"/>
                  </a:lnTo>
                  <a:lnTo>
                    <a:pt x="159" y="0"/>
                  </a:lnTo>
                  <a:lnTo>
                    <a:pt x="184" y="0"/>
                  </a:lnTo>
                  <a:lnTo>
                    <a:pt x="184" y="149"/>
                  </a:lnTo>
                  <a:lnTo>
                    <a:pt x="183" y="170"/>
                  </a:lnTo>
                  <a:lnTo>
                    <a:pt x="172" y="206"/>
                  </a:lnTo>
                  <a:lnTo>
                    <a:pt x="147" y="229"/>
                  </a:lnTo>
                  <a:lnTo>
                    <a:pt x="112" y="241"/>
                  </a:lnTo>
                  <a:lnTo>
                    <a:pt x="89" y="242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4" name="Freeform 13"/>
            <p:cNvSpPr>
              <a:spLocks noEditPoints="1"/>
            </p:cNvSpPr>
            <p:nvPr userDrawn="1"/>
          </p:nvSpPr>
          <p:spPr bwMode="auto">
            <a:xfrm>
              <a:off x="2137" y="1801"/>
              <a:ext cx="76" cy="120"/>
            </a:xfrm>
            <a:custGeom>
              <a:avLst/>
              <a:gdLst>
                <a:gd name="T0" fmla="*/ 52 w 153"/>
                <a:gd name="T1" fmla="*/ 22 h 241"/>
                <a:gd name="T2" fmla="*/ 39 w 153"/>
                <a:gd name="T3" fmla="*/ 22 h 241"/>
                <a:gd name="T4" fmla="*/ 29 w 153"/>
                <a:gd name="T5" fmla="*/ 23 h 241"/>
                <a:gd name="T6" fmla="*/ 29 w 153"/>
                <a:gd name="T7" fmla="*/ 109 h 241"/>
                <a:gd name="T8" fmla="*/ 36 w 153"/>
                <a:gd name="T9" fmla="*/ 109 h 241"/>
                <a:gd name="T10" fmla="*/ 51 w 153"/>
                <a:gd name="T11" fmla="*/ 109 h 241"/>
                <a:gd name="T12" fmla="*/ 64 w 153"/>
                <a:gd name="T13" fmla="*/ 109 h 241"/>
                <a:gd name="T14" fmla="*/ 85 w 153"/>
                <a:gd name="T15" fmla="*/ 102 h 241"/>
                <a:gd name="T16" fmla="*/ 101 w 153"/>
                <a:gd name="T17" fmla="*/ 91 h 241"/>
                <a:gd name="T18" fmla="*/ 108 w 153"/>
                <a:gd name="T19" fmla="*/ 73 h 241"/>
                <a:gd name="T20" fmla="*/ 110 w 153"/>
                <a:gd name="T21" fmla="*/ 65 h 241"/>
                <a:gd name="T22" fmla="*/ 108 w 153"/>
                <a:gd name="T23" fmla="*/ 53 h 241"/>
                <a:gd name="T24" fmla="*/ 101 w 153"/>
                <a:gd name="T25" fmla="*/ 37 h 241"/>
                <a:gd name="T26" fmla="*/ 78 w 153"/>
                <a:gd name="T27" fmla="*/ 23 h 241"/>
                <a:gd name="T28" fmla="*/ 52 w 153"/>
                <a:gd name="T29" fmla="*/ 22 h 241"/>
                <a:gd name="T30" fmla="*/ 118 w 153"/>
                <a:gd name="T31" fmla="*/ 241 h 241"/>
                <a:gd name="T32" fmla="*/ 33 w 153"/>
                <a:gd name="T33" fmla="*/ 130 h 241"/>
                <a:gd name="T34" fmla="*/ 29 w 153"/>
                <a:gd name="T35" fmla="*/ 130 h 241"/>
                <a:gd name="T36" fmla="*/ 29 w 153"/>
                <a:gd name="T37" fmla="*/ 241 h 241"/>
                <a:gd name="T38" fmla="*/ 0 w 153"/>
                <a:gd name="T39" fmla="*/ 241 h 241"/>
                <a:gd name="T40" fmla="*/ 0 w 153"/>
                <a:gd name="T41" fmla="*/ 1 h 241"/>
                <a:gd name="T42" fmla="*/ 25 w 153"/>
                <a:gd name="T43" fmla="*/ 0 h 241"/>
                <a:gd name="T44" fmla="*/ 58 w 153"/>
                <a:gd name="T45" fmla="*/ 0 h 241"/>
                <a:gd name="T46" fmla="*/ 75 w 153"/>
                <a:gd name="T47" fmla="*/ 1 h 241"/>
                <a:gd name="T48" fmla="*/ 104 w 153"/>
                <a:gd name="T49" fmla="*/ 7 h 241"/>
                <a:gd name="T50" fmla="*/ 126 w 153"/>
                <a:gd name="T51" fmla="*/ 22 h 241"/>
                <a:gd name="T52" fmla="*/ 137 w 153"/>
                <a:gd name="T53" fmla="*/ 45 h 241"/>
                <a:gd name="T54" fmla="*/ 137 w 153"/>
                <a:gd name="T55" fmla="*/ 60 h 241"/>
                <a:gd name="T56" fmla="*/ 137 w 153"/>
                <a:gd name="T57" fmla="*/ 76 h 241"/>
                <a:gd name="T58" fmla="*/ 124 w 153"/>
                <a:gd name="T59" fmla="*/ 101 h 241"/>
                <a:gd name="T60" fmla="*/ 104 w 153"/>
                <a:gd name="T61" fmla="*/ 118 h 241"/>
                <a:gd name="T62" fmla="*/ 77 w 153"/>
                <a:gd name="T63" fmla="*/ 127 h 241"/>
                <a:gd name="T64" fmla="*/ 62 w 153"/>
                <a:gd name="T65" fmla="*/ 128 h 241"/>
                <a:gd name="T66" fmla="*/ 74 w 153"/>
                <a:gd name="T67" fmla="*/ 141 h 241"/>
                <a:gd name="T68" fmla="*/ 84 w 153"/>
                <a:gd name="T69" fmla="*/ 153 h 241"/>
                <a:gd name="T70" fmla="*/ 153 w 153"/>
                <a:gd name="T71" fmla="*/ 241 h 241"/>
                <a:gd name="T72" fmla="*/ 118 w 153"/>
                <a:gd name="T7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3" h="241">
                  <a:moveTo>
                    <a:pt x="52" y="22"/>
                  </a:moveTo>
                  <a:lnTo>
                    <a:pt x="39" y="22"/>
                  </a:lnTo>
                  <a:lnTo>
                    <a:pt x="29" y="23"/>
                  </a:lnTo>
                  <a:lnTo>
                    <a:pt x="29" y="109"/>
                  </a:lnTo>
                  <a:lnTo>
                    <a:pt x="36" y="109"/>
                  </a:lnTo>
                  <a:lnTo>
                    <a:pt x="51" y="109"/>
                  </a:lnTo>
                  <a:lnTo>
                    <a:pt x="64" y="109"/>
                  </a:lnTo>
                  <a:lnTo>
                    <a:pt x="85" y="102"/>
                  </a:lnTo>
                  <a:lnTo>
                    <a:pt x="101" y="91"/>
                  </a:lnTo>
                  <a:lnTo>
                    <a:pt x="108" y="73"/>
                  </a:lnTo>
                  <a:lnTo>
                    <a:pt x="110" y="65"/>
                  </a:lnTo>
                  <a:lnTo>
                    <a:pt x="108" y="53"/>
                  </a:lnTo>
                  <a:lnTo>
                    <a:pt x="101" y="37"/>
                  </a:lnTo>
                  <a:lnTo>
                    <a:pt x="78" y="23"/>
                  </a:lnTo>
                  <a:lnTo>
                    <a:pt x="52" y="22"/>
                  </a:lnTo>
                  <a:close/>
                  <a:moveTo>
                    <a:pt x="118" y="241"/>
                  </a:moveTo>
                  <a:lnTo>
                    <a:pt x="33" y="130"/>
                  </a:lnTo>
                  <a:lnTo>
                    <a:pt x="29" y="130"/>
                  </a:lnTo>
                  <a:lnTo>
                    <a:pt x="29" y="241"/>
                  </a:lnTo>
                  <a:lnTo>
                    <a:pt x="0" y="241"/>
                  </a:lnTo>
                  <a:lnTo>
                    <a:pt x="0" y="1"/>
                  </a:lnTo>
                  <a:lnTo>
                    <a:pt x="25" y="0"/>
                  </a:lnTo>
                  <a:lnTo>
                    <a:pt x="58" y="0"/>
                  </a:lnTo>
                  <a:lnTo>
                    <a:pt x="75" y="1"/>
                  </a:lnTo>
                  <a:lnTo>
                    <a:pt x="104" y="7"/>
                  </a:lnTo>
                  <a:lnTo>
                    <a:pt x="126" y="22"/>
                  </a:lnTo>
                  <a:lnTo>
                    <a:pt x="137" y="45"/>
                  </a:lnTo>
                  <a:lnTo>
                    <a:pt x="137" y="60"/>
                  </a:lnTo>
                  <a:lnTo>
                    <a:pt x="137" y="76"/>
                  </a:lnTo>
                  <a:lnTo>
                    <a:pt x="124" y="101"/>
                  </a:lnTo>
                  <a:lnTo>
                    <a:pt x="104" y="118"/>
                  </a:lnTo>
                  <a:lnTo>
                    <a:pt x="77" y="127"/>
                  </a:lnTo>
                  <a:lnTo>
                    <a:pt x="62" y="128"/>
                  </a:lnTo>
                  <a:lnTo>
                    <a:pt x="74" y="141"/>
                  </a:lnTo>
                  <a:lnTo>
                    <a:pt x="84" y="153"/>
                  </a:lnTo>
                  <a:lnTo>
                    <a:pt x="153" y="241"/>
                  </a:lnTo>
                  <a:lnTo>
                    <a:pt x="118" y="241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  <p:sp>
          <p:nvSpPr>
            <p:cNvPr id="25" name="Freeform 14"/>
            <p:cNvSpPr>
              <a:spLocks/>
            </p:cNvSpPr>
            <p:nvPr userDrawn="1"/>
          </p:nvSpPr>
          <p:spPr bwMode="auto">
            <a:xfrm>
              <a:off x="2291" y="1800"/>
              <a:ext cx="99" cy="123"/>
            </a:xfrm>
            <a:custGeom>
              <a:avLst/>
              <a:gdLst>
                <a:gd name="T0" fmla="*/ 118 w 197"/>
                <a:gd name="T1" fmla="*/ 245 h 245"/>
                <a:gd name="T2" fmla="*/ 92 w 197"/>
                <a:gd name="T3" fmla="*/ 244 h 245"/>
                <a:gd name="T4" fmla="*/ 47 w 197"/>
                <a:gd name="T5" fmla="*/ 228 h 245"/>
                <a:gd name="T6" fmla="*/ 17 w 197"/>
                <a:gd name="T7" fmla="*/ 198 h 245"/>
                <a:gd name="T8" fmla="*/ 0 w 197"/>
                <a:gd name="T9" fmla="*/ 155 h 245"/>
                <a:gd name="T10" fmla="*/ 0 w 197"/>
                <a:gd name="T11" fmla="*/ 127 h 245"/>
                <a:gd name="T12" fmla="*/ 0 w 197"/>
                <a:gd name="T13" fmla="*/ 101 h 245"/>
                <a:gd name="T14" fmla="*/ 17 w 197"/>
                <a:gd name="T15" fmla="*/ 55 h 245"/>
                <a:gd name="T16" fmla="*/ 49 w 197"/>
                <a:gd name="T17" fmla="*/ 21 h 245"/>
                <a:gd name="T18" fmla="*/ 96 w 197"/>
                <a:gd name="T19" fmla="*/ 2 h 245"/>
                <a:gd name="T20" fmla="*/ 128 w 197"/>
                <a:gd name="T21" fmla="*/ 0 h 245"/>
                <a:gd name="T22" fmla="*/ 161 w 197"/>
                <a:gd name="T23" fmla="*/ 2 h 245"/>
                <a:gd name="T24" fmla="*/ 194 w 197"/>
                <a:gd name="T25" fmla="*/ 11 h 245"/>
                <a:gd name="T26" fmla="*/ 187 w 197"/>
                <a:gd name="T27" fmla="*/ 35 h 245"/>
                <a:gd name="T28" fmla="*/ 157 w 197"/>
                <a:gd name="T29" fmla="*/ 25 h 245"/>
                <a:gd name="T30" fmla="*/ 123 w 197"/>
                <a:gd name="T31" fmla="*/ 24 h 245"/>
                <a:gd name="T32" fmla="*/ 99 w 197"/>
                <a:gd name="T33" fmla="*/ 25 h 245"/>
                <a:gd name="T34" fmla="*/ 63 w 197"/>
                <a:gd name="T35" fmla="*/ 41 h 245"/>
                <a:gd name="T36" fmla="*/ 40 w 197"/>
                <a:gd name="T37" fmla="*/ 68 h 245"/>
                <a:gd name="T38" fmla="*/ 28 w 197"/>
                <a:gd name="T39" fmla="*/ 104 h 245"/>
                <a:gd name="T40" fmla="*/ 28 w 197"/>
                <a:gd name="T41" fmla="*/ 124 h 245"/>
                <a:gd name="T42" fmla="*/ 28 w 197"/>
                <a:gd name="T43" fmla="*/ 146 h 245"/>
                <a:gd name="T44" fmla="*/ 41 w 197"/>
                <a:gd name="T45" fmla="*/ 183 h 245"/>
                <a:gd name="T46" fmla="*/ 66 w 197"/>
                <a:gd name="T47" fmla="*/ 208 h 245"/>
                <a:gd name="T48" fmla="*/ 102 w 197"/>
                <a:gd name="T49" fmla="*/ 221 h 245"/>
                <a:gd name="T50" fmla="*/ 122 w 197"/>
                <a:gd name="T51" fmla="*/ 222 h 245"/>
                <a:gd name="T52" fmla="*/ 148 w 197"/>
                <a:gd name="T53" fmla="*/ 221 h 245"/>
                <a:gd name="T54" fmla="*/ 170 w 197"/>
                <a:gd name="T55" fmla="*/ 215 h 245"/>
                <a:gd name="T56" fmla="*/ 170 w 197"/>
                <a:gd name="T57" fmla="*/ 122 h 245"/>
                <a:gd name="T58" fmla="*/ 197 w 197"/>
                <a:gd name="T59" fmla="*/ 122 h 245"/>
                <a:gd name="T60" fmla="*/ 197 w 197"/>
                <a:gd name="T61" fmla="*/ 232 h 245"/>
                <a:gd name="T62" fmla="*/ 158 w 197"/>
                <a:gd name="T63" fmla="*/ 243 h 245"/>
                <a:gd name="T64" fmla="*/ 118 w 197"/>
                <a:gd name="T65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97" h="245">
                  <a:moveTo>
                    <a:pt x="118" y="245"/>
                  </a:moveTo>
                  <a:lnTo>
                    <a:pt x="92" y="244"/>
                  </a:lnTo>
                  <a:lnTo>
                    <a:pt x="47" y="228"/>
                  </a:lnTo>
                  <a:lnTo>
                    <a:pt x="17" y="198"/>
                  </a:lnTo>
                  <a:lnTo>
                    <a:pt x="0" y="155"/>
                  </a:lnTo>
                  <a:lnTo>
                    <a:pt x="0" y="127"/>
                  </a:lnTo>
                  <a:lnTo>
                    <a:pt x="0" y="101"/>
                  </a:lnTo>
                  <a:lnTo>
                    <a:pt x="17" y="55"/>
                  </a:lnTo>
                  <a:lnTo>
                    <a:pt x="49" y="21"/>
                  </a:lnTo>
                  <a:lnTo>
                    <a:pt x="96" y="2"/>
                  </a:lnTo>
                  <a:lnTo>
                    <a:pt x="128" y="0"/>
                  </a:lnTo>
                  <a:lnTo>
                    <a:pt x="161" y="2"/>
                  </a:lnTo>
                  <a:lnTo>
                    <a:pt x="194" y="11"/>
                  </a:lnTo>
                  <a:lnTo>
                    <a:pt x="187" y="35"/>
                  </a:lnTo>
                  <a:lnTo>
                    <a:pt x="157" y="25"/>
                  </a:lnTo>
                  <a:lnTo>
                    <a:pt x="123" y="24"/>
                  </a:lnTo>
                  <a:lnTo>
                    <a:pt x="99" y="25"/>
                  </a:lnTo>
                  <a:lnTo>
                    <a:pt x="63" y="41"/>
                  </a:lnTo>
                  <a:lnTo>
                    <a:pt x="40" y="68"/>
                  </a:lnTo>
                  <a:lnTo>
                    <a:pt x="28" y="104"/>
                  </a:lnTo>
                  <a:lnTo>
                    <a:pt x="28" y="124"/>
                  </a:lnTo>
                  <a:lnTo>
                    <a:pt x="28" y="146"/>
                  </a:lnTo>
                  <a:lnTo>
                    <a:pt x="41" y="183"/>
                  </a:lnTo>
                  <a:lnTo>
                    <a:pt x="66" y="208"/>
                  </a:lnTo>
                  <a:lnTo>
                    <a:pt x="102" y="221"/>
                  </a:lnTo>
                  <a:lnTo>
                    <a:pt x="122" y="222"/>
                  </a:lnTo>
                  <a:lnTo>
                    <a:pt x="148" y="221"/>
                  </a:lnTo>
                  <a:lnTo>
                    <a:pt x="170" y="215"/>
                  </a:lnTo>
                  <a:lnTo>
                    <a:pt x="170" y="122"/>
                  </a:lnTo>
                  <a:lnTo>
                    <a:pt x="197" y="122"/>
                  </a:lnTo>
                  <a:lnTo>
                    <a:pt x="197" y="232"/>
                  </a:lnTo>
                  <a:lnTo>
                    <a:pt x="158" y="243"/>
                  </a:lnTo>
                  <a:lnTo>
                    <a:pt x="118" y="245"/>
                  </a:lnTo>
                  <a:close/>
                </a:path>
              </a:pathLst>
            </a:custGeom>
            <a:solidFill>
              <a:srgbClr val="7B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8079"/>
            </a:p>
          </p:txBody>
        </p:sp>
      </p:grpSp>
    </p:spTree>
    <p:extLst>
      <p:ext uri="{BB962C8B-B14F-4D97-AF65-F5344CB8AC3E}">
        <p14:creationId xmlns:p14="http://schemas.microsoft.com/office/powerpoint/2010/main" val="136838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275555" y="4320680"/>
            <a:ext cx="46648889" cy="1633399"/>
          </a:xfrm>
          <a:prstGeom prst="rect">
            <a:avLst/>
          </a:prstGeom>
        </p:spPr>
        <p:txBody>
          <a:bodyPr vert="horz" lIns="432054" tIns="216027" rIns="432054" bIns="216027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75341" y="6337302"/>
            <a:ext cx="46649104" cy="21217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560322" y="27699278"/>
            <a:ext cx="11948160" cy="53092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E8FA-6315-48C9-B8CC-AEE37E62B44C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7495520" y="27699278"/>
            <a:ext cx="16215361" cy="53092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6697923" y="27699278"/>
            <a:ext cx="11948160" cy="530920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CFE72-C0E1-434D-BA35-C6CFB99ADC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83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106451" rtl="0" eaLnBrk="1" latinLnBrk="0" hangingPunct="1">
        <a:spcBef>
          <a:spcPct val="0"/>
        </a:spcBef>
        <a:buNone/>
        <a:defRPr sz="6843" kern="1200">
          <a:solidFill>
            <a:srgbClr val="004894"/>
          </a:solidFill>
          <a:latin typeface="+mj-lt"/>
          <a:ea typeface="+mj-ea"/>
          <a:cs typeface="+mj-cs"/>
        </a:defRPr>
      </a:lvl1pPr>
    </p:titleStyle>
    <p:bodyStyle>
      <a:lvl1pPr marL="1539920" indent="-1539920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4752" kern="1200">
          <a:solidFill>
            <a:schemeClr val="tx1"/>
          </a:solidFill>
          <a:latin typeface="+mn-lt"/>
          <a:ea typeface="+mn-ea"/>
          <a:cs typeface="+mn-cs"/>
        </a:defRPr>
      </a:lvl1pPr>
      <a:lvl2pPr marL="3336492" indent="-1283266" algn="l" defTabSz="4106451" rtl="0" eaLnBrk="1" latinLnBrk="0" hangingPunct="1">
        <a:spcBef>
          <a:spcPct val="20000"/>
        </a:spcBef>
        <a:buFont typeface="Arial" panose="020B0604020202020204" pitchFamily="34" charset="0"/>
        <a:buChar char="–"/>
        <a:defRPr sz="4752" kern="1200">
          <a:solidFill>
            <a:schemeClr val="tx1"/>
          </a:solidFill>
          <a:latin typeface="+mn-lt"/>
          <a:ea typeface="+mn-ea"/>
          <a:cs typeface="+mn-cs"/>
        </a:defRPr>
      </a:lvl2pPr>
      <a:lvl3pPr marL="5133064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4752" kern="1200">
          <a:solidFill>
            <a:schemeClr val="tx1"/>
          </a:solidFill>
          <a:latin typeface="+mn-lt"/>
          <a:ea typeface="+mn-ea"/>
          <a:cs typeface="+mn-cs"/>
        </a:defRPr>
      </a:lvl3pPr>
      <a:lvl4pPr marL="7186290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–"/>
        <a:defRPr sz="4752" kern="1200">
          <a:solidFill>
            <a:schemeClr val="tx1"/>
          </a:solidFill>
          <a:latin typeface="+mn-lt"/>
          <a:ea typeface="+mn-ea"/>
          <a:cs typeface="+mn-cs"/>
        </a:defRPr>
      </a:lvl4pPr>
      <a:lvl5pPr marL="9239515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»"/>
        <a:defRPr sz="4752" kern="1200">
          <a:solidFill>
            <a:schemeClr val="tx1"/>
          </a:solidFill>
          <a:latin typeface="+mn-lt"/>
          <a:ea typeface="+mn-ea"/>
          <a:cs typeface="+mn-cs"/>
        </a:defRPr>
      </a:lvl5pPr>
      <a:lvl6pPr marL="11292741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30" kern="1200">
          <a:solidFill>
            <a:schemeClr val="tx1"/>
          </a:solidFill>
          <a:latin typeface="+mn-lt"/>
          <a:ea typeface="+mn-ea"/>
          <a:cs typeface="+mn-cs"/>
        </a:defRPr>
      </a:lvl6pPr>
      <a:lvl7pPr marL="13345966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30" kern="1200">
          <a:solidFill>
            <a:schemeClr val="tx1"/>
          </a:solidFill>
          <a:latin typeface="+mn-lt"/>
          <a:ea typeface="+mn-ea"/>
          <a:cs typeface="+mn-cs"/>
        </a:defRPr>
      </a:lvl7pPr>
      <a:lvl8pPr marL="15399192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30" kern="1200">
          <a:solidFill>
            <a:schemeClr val="tx1"/>
          </a:solidFill>
          <a:latin typeface="+mn-lt"/>
          <a:ea typeface="+mn-ea"/>
          <a:cs typeface="+mn-cs"/>
        </a:defRPr>
      </a:lvl8pPr>
      <a:lvl9pPr marL="17452418" indent="-1026613" algn="l" defTabSz="410645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1pPr>
      <a:lvl2pPr marL="2053226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2pPr>
      <a:lvl3pPr marL="4106451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3pPr>
      <a:lvl4pPr marL="6159677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4pPr>
      <a:lvl5pPr marL="8212902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5pPr>
      <a:lvl6pPr marL="10266128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6pPr>
      <a:lvl7pPr marL="12319353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7pPr>
      <a:lvl8pPr marL="14372579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8pPr>
      <a:lvl9pPr marL="16425805" algn="l" defTabSz="4106451" rtl="0" eaLnBrk="1" latinLnBrk="0" hangingPunct="1">
        <a:defRPr sz="8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12" Type="http://schemas.openxmlformats.org/officeDocument/2006/relationships/chart" Target="../charts/chart8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11" Type="http://schemas.openxmlformats.org/officeDocument/2006/relationships/chart" Target="../charts/chart7.xml"/><Relationship Id="rId5" Type="http://schemas.openxmlformats.org/officeDocument/2006/relationships/image" Target="../media/image3.png"/><Relationship Id="rId10" Type="http://schemas.openxmlformats.org/officeDocument/2006/relationships/chart" Target="../charts/chart6.xml"/><Relationship Id="rId4" Type="http://schemas.openxmlformats.org/officeDocument/2006/relationships/image" Target="../media/image2.png"/><Relationship Id="rId9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2275556" y="4595000"/>
            <a:ext cx="48930844" cy="1645664"/>
          </a:xfrm>
        </p:spPr>
        <p:txBody>
          <a:bodyPr anchor="ctr">
            <a:normAutofit/>
          </a:bodyPr>
          <a:lstStyle/>
          <a:p>
            <a:r>
              <a:rPr lang="en-US" sz="5500" b="1" dirty="0"/>
              <a:t>Assessing the EQ-5D-5L's Psychometric Performance and Exploring Bolt-On Measures for Healthcare Workers (HCW) with work-related SARS-CoV-2 Infection</a:t>
            </a:r>
            <a:endParaRPr lang="de-DE" sz="5500" b="1" dirty="0"/>
          </a:p>
        </p:txBody>
      </p:sp>
      <p:sp>
        <p:nvSpPr>
          <p:cNvPr id="30" name="Textplatzhalter 2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400" noProof="0" dirty="0"/>
              <a:t>University Medical Center Hamburg-Eppendorf, Center for Psychosocial Medicine, Department of Medical Psychology</a:t>
            </a:r>
          </a:p>
        </p:txBody>
      </p:sp>
      <p:sp>
        <p:nvSpPr>
          <p:cNvPr id="31" name="Textplatzhalter 3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Ines Buchholz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1,2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 ∙ Laura Lüdtke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 ∙ MF Bas Janssen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2,3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 ∙ Martin Härter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1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, 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1 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University Medical Center Hamburg-Eppendorf (UKE), </a:t>
            </a:r>
            <a:r>
              <a:rPr lang="en-US" sz="2400" baseline="30000" dirty="0">
                <a:solidFill>
                  <a:srgbClr val="305E66"/>
                </a:solidFill>
                <a:latin typeface="Aptos" panose="020B0004020202020204" pitchFamily="34" charset="0"/>
              </a:rPr>
              <a:t>2 </a:t>
            </a:r>
            <a:r>
              <a:rPr lang="en-US" sz="2400" dirty="0" err="1">
                <a:solidFill>
                  <a:srgbClr val="305E66"/>
                </a:solidFill>
                <a:latin typeface="Aptos" panose="020B0004020202020204" pitchFamily="34" charset="0"/>
              </a:rPr>
              <a:t>EuroQol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</a:rPr>
              <a:t> Group  </a:t>
            </a:r>
            <a:r>
              <a:rPr lang="en-US" sz="2400" dirty="0">
                <a:solidFill>
                  <a:srgbClr val="305E66"/>
                </a:solidFill>
                <a:latin typeface="Aptos" panose="020B0004020202020204" pitchFamily="34" charset="0"/>
                <a:sym typeface="Wingdings" panose="05000000000000000000" pitchFamily="2" charset="2"/>
              </a:rPr>
              <a:t> I.Buchholz@uke.de</a:t>
            </a:r>
            <a:endParaRPr lang="en-US" sz="2400" dirty="0">
              <a:solidFill>
                <a:srgbClr val="305E66"/>
              </a:solidFill>
              <a:latin typeface="Aptos" panose="020B0004020202020204" pitchFamily="34" charset="0"/>
            </a:endParaRPr>
          </a:p>
        </p:txBody>
      </p:sp>
      <p:sp>
        <p:nvSpPr>
          <p:cNvPr id="6" name="Inhaltsplatzhalter 9">
            <a:extLst>
              <a:ext uri="{FF2B5EF4-FFF2-40B4-BE49-F238E27FC236}">
                <a16:creationId xmlns:a16="http://schemas.microsoft.com/office/drawing/2014/main" id="{781EB28F-888C-4F8D-8920-4B9432B80D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33341" y="7995165"/>
            <a:ext cx="11560547" cy="7774787"/>
          </a:xfrm>
          <a:solidFill>
            <a:srgbClr val="E3E5F2"/>
          </a:solidFill>
        </p:spPr>
        <p:txBody>
          <a:bodyPr lIns="216000" tIns="216000" rIns="144000" bIns="216000"/>
          <a:lstStyle/>
          <a:p>
            <a:pPr>
              <a:lnSpc>
                <a:spcPts val="3911"/>
              </a:lnSpc>
              <a:spcBef>
                <a:spcPts val="1600"/>
              </a:spcBef>
            </a:pPr>
            <a:r>
              <a:rPr lang="en-US" sz="4400" b="1" dirty="0">
                <a:solidFill>
                  <a:srgbClr val="004894"/>
                </a:solidFill>
              </a:rPr>
              <a:t>METHODS</a:t>
            </a:r>
            <a:endParaRPr lang="en-US" sz="3600" b="1" dirty="0">
              <a:solidFill>
                <a:srgbClr val="004894"/>
              </a:solidFill>
            </a:endParaRPr>
          </a:p>
          <a:p>
            <a:pPr marL="609608" indent="-609608">
              <a:lnSpc>
                <a:spcPts val="3911"/>
              </a:lnSpc>
              <a:buFont typeface="Wingdings" panose="05000000000000000000" pitchFamily="2" charset="2"/>
              <a:buChar char="§"/>
            </a:pPr>
            <a:r>
              <a:rPr lang="en-US" sz="3400" dirty="0"/>
              <a:t>n=920 SARS-CoV-2-infected HCW from the German statutory health insurance </a:t>
            </a:r>
          </a:p>
          <a:p>
            <a:pPr marL="609608" indent="-609608">
              <a:lnSpc>
                <a:spcPts val="3911"/>
              </a:lnSpc>
              <a:buFont typeface="Wingdings" panose="05000000000000000000" pitchFamily="2" charset="2"/>
              <a:buChar char="§"/>
            </a:pPr>
            <a:r>
              <a:rPr lang="en-US" sz="3400" dirty="0"/>
              <a:t>Baseline + 12-month follow-up online survey </a:t>
            </a:r>
          </a:p>
          <a:p>
            <a:pPr marL="609608" indent="-609608">
              <a:lnSpc>
                <a:spcPts val="3911"/>
              </a:lnSpc>
              <a:buFont typeface="Wingdings" panose="05000000000000000000" pitchFamily="2" charset="2"/>
              <a:buChar char="§"/>
            </a:pPr>
            <a:r>
              <a:rPr lang="en-US" sz="3400" dirty="0"/>
              <a:t>EQ-5D-5L, 2 candidate bolt-</a:t>
            </a:r>
            <a:r>
              <a:rPr lang="en-US" sz="3400" dirty="0" err="1"/>
              <a:t>ons</a:t>
            </a:r>
            <a:r>
              <a:rPr lang="en-US" sz="3400" dirty="0"/>
              <a:t> (CO, SP), items from the PCS score (=bolt-on-like items), other PROMs (e. g., PHQ-4, WAI)</a:t>
            </a:r>
          </a:p>
          <a:p>
            <a:pPr marL="609608" indent="-609608">
              <a:lnSpc>
                <a:spcPts val="3911"/>
              </a:lnSpc>
              <a:buFont typeface="Wingdings" panose="05000000000000000000" pitchFamily="2" charset="2"/>
              <a:buChar char="§"/>
            </a:pPr>
            <a:r>
              <a:rPr lang="en-US" sz="3400" dirty="0"/>
              <a:t>Psychometric performance of  EQ-5D-5L + selected bolt-</a:t>
            </a:r>
            <a:r>
              <a:rPr lang="en-US" sz="3400" dirty="0" err="1"/>
              <a:t>ons</a:t>
            </a:r>
            <a:r>
              <a:rPr lang="en-US" sz="3400" dirty="0"/>
              <a:t>:</a:t>
            </a:r>
          </a:p>
          <a:p>
            <a:pPr marL="1049880" indent="-508006">
              <a:lnSpc>
                <a:spcPts val="3911"/>
              </a:lnSpc>
              <a:buFont typeface="Courier New" panose="02070309020205020404" pitchFamily="49" charset="0"/>
              <a:buChar char="o"/>
            </a:pPr>
            <a:r>
              <a:rPr lang="en-US" sz="3400" dirty="0"/>
              <a:t>Bolt-on selection based on distribution properties</a:t>
            </a:r>
          </a:p>
          <a:p>
            <a:pPr marL="1049880" indent="-508006">
              <a:lnSpc>
                <a:spcPts val="3911"/>
              </a:lnSpc>
              <a:buFont typeface="Courier New" panose="02070309020205020404" pitchFamily="49" charset="0"/>
              <a:buChar char="o"/>
            </a:pPr>
            <a:r>
              <a:rPr lang="en-US" sz="3400" dirty="0"/>
              <a:t>Ceiling effects on item and instrument level</a:t>
            </a:r>
          </a:p>
          <a:p>
            <a:pPr marL="1049880" indent="-508006">
              <a:lnSpc>
                <a:spcPts val="3911"/>
              </a:lnSpc>
              <a:buFont typeface="Courier New" panose="02070309020205020404" pitchFamily="49" charset="0"/>
              <a:buChar char="o"/>
            </a:pPr>
            <a:r>
              <a:rPr lang="en-US" sz="3400" dirty="0"/>
              <a:t>Known-groups validity, </a:t>
            </a:r>
            <a:r>
              <a:rPr lang="en-US" sz="3400" dirty="0" err="1"/>
              <a:t>i</a:t>
            </a:r>
            <a:r>
              <a:rPr lang="en-US" sz="3400" dirty="0"/>
              <a:t>. e., mean LSS for EQ-5D-5L /+ bolt-</a:t>
            </a:r>
            <a:r>
              <a:rPr lang="en-US" sz="3400" dirty="0" err="1"/>
              <a:t>ons</a:t>
            </a:r>
            <a:r>
              <a:rPr lang="en-US" sz="3400" dirty="0"/>
              <a:t> by relevant groups</a:t>
            </a:r>
          </a:p>
          <a:p>
            <a:pPr marL="1049880" indent="-508006">
              <a:lnSpc>
                <a:spcPts val="3911"/>
              </a:lnSpc>
              <a:buFont typeface="Courier New" panose="02070309020205020404" pitchFamily="49" charset="0"/>
              <a:buChar char="o"/>
            </a:pPr>
            <a:r>
              <a:rPr lang="en-US" sz="3400" dirty="0"/>
              <a:t>Effect sizes (Cohen 1988): d | Eta²(ⴄ</a:t>
            </a:r>
            <a:r>
              <a:rPr lang="en-US" sz="3400" baseline="30000" dirty="0"/>
              <a:t>2</a:t>
            </a:r>
            <a:r>
              <a:rPr lang="en-US" sz="3400" dirty="0"/>
              <a:t>): medium (0.5-0.7|0.06-0.11), large (≥0.8|≥0.14)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BFDEDA97-67C0-4791-817A-91D27ED04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623617"/>
              </p:ext>
            </p:extLst>
          </p:nvPr>
        </p:nvGraphicFramePr>
        <p:xfrm>
          <a:off x="2275557" y="18002202"/>
          <a:ext cx="11518331" cy="9433046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7444745">
                  <a:extLst>
                    <a:ext uri="{9D8B030D-6E8A-4147-A177-3AD203B41FA5}">
                      <a16:colId xmlns:a16="http://schemas.microsoft.com/office/drawing/2014/main" val="3801743456"/>
                    </a:ext>
                  </a:extLst>
                </a:gridCol>
                <a:gridCol w="135409">
                  <a:extLst>
                    <a:ext uri="{9D8B030D-6E8A-4147-A177-3AD203B41FA5}">
                      <a16:colId xmlns:a16="http://schemas.microsoft.com/office/drawing/2014/main" val="350151249"/>
                    </a:ext>
                  </a:extLst>
                </a:gridCol>
                <a:gridCol w="2317953">
                  <a:extLst>
                    <a:ext uri="{9D8B030D-6E8A-4147-A177-3AD203B41FA5}">
                      <a16:colId xmlns:a16="http://schemas.microsoft.com/office/drawing/2014/main" val="2337258981"/>
                    </a:ext>
                  </a:extLst>
                </a:gridCol>
                <a:gridCol w="1620224">
                  <a:extLst>
                    <a:ext uri="{9D8B030D-6E8A-4147-A177-3AD203B41FA5}">
                      <a16:colId xmlns:a16="http://schemas.microsoft.com/office/drawing/2014/main" val="2343723264"/>
                    </a:ext>
                  </a:extLst>
                </a:gridCol>
              </a:tblGrid>
              <a:tr h="496476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Female</a:t>
                      </a: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noProof="0" dirty="0">
                          <a:solidFill>
                            <a:schemeClr val="tx1"/>
                          </a:solidFill>
                          <a:effectLst/>
                        </a:rPr>
                        <a:t>784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85.2 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4201034253"/>
                  </a:ext>
                </a:extLst>
              </a:tr>
              <a:tr h="496476"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in years, mean ± </a:t>
                      </a:r>
                      <a:r>
                        <a:rPr lang="en-US" sz="3200" kern="0" noProof="0" dirty="0" err="1">
                          <a:solidFill>
                            <a:schemeClr val="tx1"/>
                          </a:solidFill>
                          <a:effectLst/>
                        </a:rPr>
                        <a:t>sd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(range)                                 51.6±10.5 (20-81)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271617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20-29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3.6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339281477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30-39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10.9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3265514834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40-49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207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22.5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1228192407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50-59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>
                          <a:solidFill>
                            <a:schemeClr val="tx1"/>
                          </a:solidFill>
                          <a:effectLst/>
                        </a:rPr>
                        <a:t>347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37.7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3821515722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60+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233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25.3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2559498551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Professional group</a:t>
                      </a: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, n (%)</a:t>
                      </a:r>
                      <a:endParaRPr lang="en-US" sz="32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3122074598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Care staff / Nurse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670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72.8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3598344278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Physician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8.0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2549163264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Therapeutical staff / Therapist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7.4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1065094269"/>
                  </a:ext>
                </a:extLst>
              </a:tr>
              <a:tr h="49647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11.7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511134262"/>
                  </a:ext>
                </a:extLst>
              </a:tr>
              <a:tr h="2482382"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PCS Score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(0-59), mean ± </a:t>
                      </a:r>
                      <a:r>
                        <a:rPr lang="en-US" sz="3200" kern="0" noProof="0" dirty="0" err="1">
                          <a:solidFill>
                            <a:schemeClr val="tx1"/>
                          </a:solidFill>
                          <a:effectLst/>
                        </a:rPr>
                        <a:t>sd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, n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Before 1</a:t>
                      </a:r>
                      <a:r>
                        <a:rPr lang="en-US" sz="3200" kern="0" baseline="30000" noProof="0" dirty="0">
                          <a:solidFill>
                            <a:schemeClr val="tx1"/>
                          </a:solidFill>
                          <a:effectLst/>
                        </a:rPr>
                        <a:t>rst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infection                                                         8.3±10.9, n=868</a:t>
                      </a:r>
                      <a:b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Baseline (T</a:t>
                      </a:r>
                      <a:r>
                        <a:rPr lang="en-US" sz="3200" kern="0" baseline="-25000" noProof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)                                                                    28.5±15.3, n=920</a:t>
                      </a:r>
                      <a:b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During most severe infection                                       38.7±13.5, n=864</a:t>
                      </a:r>
                      <a:b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12-month follow-up (T</a:t>
                      </a:r>
                      <a:r>
                        <a:rPr lang="en-US" sz="3200" kern="0" baseline="-25000" noProof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)                                               28.7±16.1, n=920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04886"/>
                  </a:ext>
                </a:extLst>
              </a:tr>
              <a:tr h="496476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Any pre-existing comorbidities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  653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70.9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/>
                </a:tc>
                <a:extLst>
                  <a:ext uri="{0D108BD9-81ED-4DB2-BD59-A6C34878D82A}">
                    <a16:rowId xmlns:a16="http://schemas.microsoft.com/office/drawing/2014/main" val="840625420"/>
                  </a:ext>
                </a:extLst>
              </a:tr>
              <a:tr h="496476">
                <a:tc grid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0" noProof="0" dirty="0">
                          <a:solidFill>
                            <a:schemeClr val="tx1"/>
                          </a:solidFill>
                          <a:effectLst/>
                        </a:rPr>
                        <a:t>Number of pre-existing conditions</a:t>
                      </a:r>
                      <a:r>
                        <a:rPr lang="en-US" sz="3200" kern="0" noProof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1.85 ± 1.8 (0-10)</a:t>
                      </a:r>
                      <a:endParaRPr lang="en-US" sz="320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7522" marR="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043966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CC7C5E44-A3C6-469D-9978-F6F623DBC7DC}"/>
              </a:ext>
            </a:extLst>
          </p:cNvPr>
          <p:cNvSpPr txBox="1"/>
          <p:nvPr/>
        </p:nvSpPr>
        <p:spPr>
          <a:xfrm>
            <a:off x="2233340" y="16490032"/>
            <a:ext cx="12958492" cy="1380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733"/>
              </a:spcBef>
            </a:pPr>
            <a:r>
              <a:rPr lang="en-US" sz="4400" b="1" dirty="0">
                <a:solidFill>
                  <a:srgbClr val="004894"/>
                </a:solidFill>
              </a:rPr>
              <a:t>RESULTS</a:t>
            </a:r>
            <a:endParaRPr lang="en-US" sz="3556" dirty="0">
              <a:solidFill>
                <a:srgbClr val="004894"/>
              </a:solidFill>
            </a:endParaRPr>
          </a:p>
          <a:p>
            <a:pPr>
              <a:spcBef>
                <a:spcPts val="533"/>
              </a:spcBef>
            </a:pPr>
            <a:r>
              <a:rPr lang="en-US" sz="3600" b="1" dirty="0"/>
              <a:t>Table 1</a:t>
            </a:r>
            <a:r>
              <a:rPr lang="en-US" sz="3600" dirty="0"/>
              <a:t>. Sample Characteristics</a:t>
            </a:r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5E8C88CC-A71F-4C7D-A1C2-09B25C075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86696"/>
              </p:ext>
            </p:extLst>
          </p:nvPr>
        </p:nvGraphicFramePr>
        <p:xfrm>
          <a:off x="14952792" y="8589701"/>
          <a:ext cx="13890768" cy="12334240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079165">
                  <a:extLst>
                    <a:ext uri="{9D8B030D-6E8A-4147-A177-3AD203B41FA5}">
                      <a16:colId xmlns:a16="http://schemas.microsoft.com/office/drawing/2014/main" val="89664374"/>
                    </a:ext>
                  </a:extLst>
                </a:gridCol>
                <a:gridCol w="1174544">
                  <a:extLst>
                    <a:ext uri="{9D8B030D-6E8A-4147-A177-3AD203B41FA5}">
                      <a16:colId xmlns:a16="http://schemas.microsoft.com/office/drawing/2014/main" val="212406056"/>
                    </a:ext>
                  </a:extLst>
                </a:gridCol>
                <a:gridCol w="914559">
                  <a:extLst>
                    <a:ext uri="{9D8B030D-6E8A-4147-A177-3AD203B41FA5}">
                      <a16:colId xmlns:a16="http://schemas.microsoft.com/office/drawing/2014/main" val="3999219789"/>
                    </a:ext>
                  </a:extLst>
                </a:gridCol>
                <a:gridCol w="930448">
                  <a:extLst>
                    <a:ext uri="{9D8B030D-6E8A-4147-A177-3AD203B41FA5}">
                      <a16:colId xmlns:a16="http://schemas.microsoft.com/office/drawing/2014/main" val="37932108"/>
                    </a:ext>
                  </a:extLst>
                </a:gridCol>
                <a:gridCol w="1225122">
                  <a:extLst>
                    <a:ext uri="{9D8B030D-6E8A-4147-A177-3AD203B41FA5}">
                      <a16:colId xmlns:a16="http://schemas.microsoft.com/office/drawing/2014/main" val="245701956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3241511514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290549981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1038747567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3805506693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1746181599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1550249871"/>
                    </a:ext>
                  </a:extLst>
                </a:gridCol>
                <a:gridCol w="1080990">
                  <a:extLst>
                    <a:ext uri="{9D8B030D-6E8A-4147-A177-3AD203B41FA5}">
                      <a16:colId xmlns:a16="http://schemas.microsoft.com/office/drawing/2014/main" val="1960394519"/>
                    </a:ext>
                  </a:extLst>
                </a:gridCol>
              </a:tblGrid>
              <a:tr h="54487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100" noProof="0" dirty="0">
                          <a:solidFill>
                            <a:schemeClr val="tx2"/>
                          </a:solidFill>
                          <a:effectLst/>
                        </a:rPr>
                        <a:t>Variables</a:t>
                      </a:r>
                      <a:endParaRPr lang="en-US" sz="3600" b="1" kern="100" noProof="0" dirty="0">
                        <a:solidFill>
                          <a:schemeClr val="tx2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1280" marR="81280" marT="40640" marB="4064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1280" marR="81280" marT="40640" marB="4064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kern="100" noProof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8000" noProof="0" dirty="0"/>
                    </a:p>
                  </a:txBody>
                  <a:tcPr marL="81280" marR="81280" marT="40640" marB="4064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1280" marR="81280" marT="40640" marB="4064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EQ-5D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CO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+SP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FA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PR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LB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NS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1" kern="0" noProof="0" dirty="0">
                          <a:solidFill>
                            <a:schemeClr val="tx1"/>
                          </a:solidFill>
                          <a:effectLst/>
                        </a:rPr>
                        <a:t>+ SL</a:t>
                      </a:r>
                      <a:endParaRPr lang="en-US" sz="3600" b="1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24" marR="27024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4825"/>
                  </a:ext>
                </a:extLst>
              </a:tr>
              <a:tr h="474565">
                <a:tc gridSpan="3">
                  <a:txBody>
                    <a:bodyPr/>
                    <a:lstStyle/>
                    <a:p>
                      <a:pPr marL="0" marR="0" lvl="0" indent="0" algn="l" defTabSz="44691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noProof="0" dirty="0">
                          <a:solidFill>
                            <a:srgbClr val="004894"/>
                          </a:solidFill>
                          <a:effectLst/>
                        </a:rPr>
                        <a:t>Diagnosed with PCS</a:t>
                      </a:r>
                      <a:endParaRPr lang="en-US" sz="3200" b="0" kern="100" noProof="0" dirty="0">
                        <a:solidFill>
                          <a:srgbClr val="004894"/>
                        </a:solidFill>
                        <a:effectLst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3045830304"/>
                  </a:ext>
                </a:extLst>
              </a:tr>
              <a:tr h="94913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No 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277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635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30.4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82.8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67.9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68.3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68.6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82.0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1972830574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0.76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0.87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0.78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0.87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0.86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0.80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0.88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0.78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617240"/>
                  </a:ext>
                </a:extLst>
              </a:tr>
              <a:tr h="474565">
                <a:tc gridSpan="8"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noProof="0" dirty="0">
                          <a:solidFill>
                            <a:srgbClr val="004894"/>
                          </a:solidFill>
                          <a:effectLst/>
                        </a:rPr>
                        <a:t>Current incapacity for work due to COVID-illness</a:t>
                      </a:r>
                      <a:endParaRPr lang="en-US" sz="3200" b="1" kern="100" noProof="0" dirty="0">
                        <a:solidFill>
                          <a:srgbClr val="004894"/>
                        </a:solidFill>
                        <a:effectLst/>
                        <a:latin typeface="+mn-lt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R w="6350" cap="flat" cmpd="sng" algn="ctr">
                      <a:noFill/>
                      <a:prstDash val="solid"/>
                      <a:miter lim="800000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R w="6350" cap="flat" cmpd="sng" algn="ctr">
                      <a:noFill/>
                      <a:prstDash val="solid"/>
                      <a:miter lim="800000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2727317628"/>
                  </a:ext>
                </a:extLst>
              </a:tr>
              <a:tr h="94913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Yes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833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9.0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91.0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72.8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84.0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69.7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82.8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72.1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84.1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67.9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81.3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68.3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81.5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72.5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84.0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68.6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82.0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69.7</a:t>
                      </a:r>
                    </a:p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81.9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/>
                </a:tc>
                <a:extLst>
                  <a:ext uri="{0D108BD9-81ED-4DB2-BD59-A6C34878D82A}">
                    <a16:rowId xmlns:a16="http://schemas.microsoft.com/office/drawing/2014/main" val="2468588899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00" noProof="0" dirty="0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1.53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1.64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1.68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1.64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1.66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1.57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1.66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584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1. 56</a:t>
                      </a:r>
                      <a:endParaRPr lang="en-US" sz="3200" b="0" kern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960" marR="60960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872633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noProof="0" dirty="0">
                          <a:solidFill>
                            <a:srgbClr val="004894"/>
                          </a:solidFill>
                          <a:effectLst/>
                        </a:rPr>
                        <a:t>PHQ-4</a:t>
                      </a:r>
                      <a:endParaRPr lang="en-US" sz="3200" b="1" kern="100" noProof="0" dirty="0">
                        <a:solidFill>
                          <a:srgbClr val="00489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kern="100" noProof="0" dirty="0">
                        <a:solidFill>
                          <a:srgbClr val="00489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4085250064"/>
                  </a:ext>
                </a:extLst>
              </a:tr>
              <a:tr h="189826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Normal (0-2)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Mild (3-5)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Moderate (6-8)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Severe (9-12)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407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302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113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46.3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34.4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12.9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89.0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78.5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65.2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57.0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87.7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76.6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62.5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54.1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89.5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78.4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64.4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54.3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86.6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74.7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60.3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52.0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75.1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61.5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52.8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87.3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75.4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61.8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52.9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87.3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76.0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61.7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51.7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86.4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74.7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60.8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50.8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741235644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ⴄ²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0.39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088443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marL="0" marR="0" lvl="0" indent="0" algn="l" defTabSz="44691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noProof="0" dirty="0">
                          <a:solidFill>
                            <a:srgbClr val="004894"/>
                          </a:solidFill>
                          <a:effectLst/>
                        </a:rPr>
                        <a:t>PCS Score T</a:t>
                      </a:r>
                      <a:r>
                        <a:rPr lang="en-US" sz="3200" b="1" kern="0" baseline="-25000" noProof="0" dirty="0">
                          <a:solidFill>
                            <a:srgbClr val="004894"/>
                          </a:solidFill>
                          <a:effectLst/>
                        </a:rPr>
                        <a:t>1</a:t>
                      </a:r>
                      <a:endParaRPr lang="en-US" sz="3200" b="1" kern="100" baseline="-25000" noProof="0" dirty="0">
                        <a:solidFill>
                          <a:srgbClr val="004894"/>
                        </a:solidFill>
                        <a:effectLst/>
                      </a:endParaRPr>
                    </a:p>
                  </a:txBody>
                  <a:tcPr marL="51204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691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kern="100" baseline="-25000" noProof="0" dirty="0">
                        <a:solidFill>
                          <a:srgbClr val="004894"/>
                        </a:solidFill>
                        <a:effectLst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2416896853"/>
                  </a:ext>
                </a:extLst>
              </a:tr>
              <a:tr h="189826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No (0)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Mild (≤10.75)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Moderate (&gt;10.75)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Severe (&gt;26.25)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129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246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523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2.4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14.0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26.7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56.9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96.9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88.0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73.3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96.8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92.7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70.8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96.6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93.5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88.2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97.4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85.8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68.3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97.4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85.6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97.4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88.4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97.4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 97.4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93.1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3245795386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ⴄ²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0.29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0.34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0.29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0.38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0.36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0.40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0.37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315033"/>
                  </a:ext>
                </a:extLst>
              </a:tr>
              <a:tr h="474565">
                <a:tc gridSpan="12"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0" noProof="0" dirty="0">
                          <a:solidFill>
                            <a:srgbClr val="004894"/>
                          </a:solidFill>
                          <a:effectLst/>
                        </a:rPr>
                        <a:t>Short screening scale </a:t>
                      </a:r>
                      <a:r>
                        <a:rPr lang="en-US" sz="3200" b="0" kern="0" noProof="0" dirty="0">
                          <a:solidFill>
                            <a:srgbClr val="004894"/>
                          </a:solidFill>
                          <a:effectLst/>
                        </a:rPr>
                        <a:t>for DSM-IV post-traumatic stress disorder (PTSD)</a:t>
                      </a:r>
                      <a:endParaRPr lang="en-US" sz="3200" b="0" kern="100" noProof="0" dirty="0">
                        <a:solidFill>
                          <a:srgbClr val="004894"/>
                        </a:solidFill>
                        <a:effectLst/>
                        <a:latin typeface="+mn-lt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R w="6350" cap="flat" cmpd="sng" algn="ctr">
                      <a:noFill/>
                      <a:prstDash val="solid"/>
                      <a:miter lim="800000"/>
                    </a:lnR>
                    <a:lnB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R w="6350" cap="flat" cmpd="sng" algn="ctr">
                      <a:noFill/>
                      <a:prstDash val="solid"/>
                      <a:miter lim="800000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R w="6350" cap="flat" cmpd="sng" algn="ctr">
                      <a:noFill/>
                      <a:prstDash val="solid"/>
                      <a:miter lim="800000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04" marR="57604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solidFill>
                        <a:srgbClr val="77B3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53161"/>
                  </a:ext>
                </a:extLst>
              </a:tr>
              <a:tr h="949131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no PTSD (&lt;4)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PTSD (≥4)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411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449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47.8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52.2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88.6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73.4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87.6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70.9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89.3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72.7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86.7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88.8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73.1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86.9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70.0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87.6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69.8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/>
                </a:tc>
                <a:extLst>
                  <a:ext uri="{0D108BD9-81ED-4DB2-BD59-A6C34878D82A}">
                    <a16:rowId xmlns:a16="http://schemas.microsoft.com/office/drawing/2014/main" val="3145557402"/>
                  </a:ext>
                </a:extLst>
              </a:tr>
              <a:tr h="474565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large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1.13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1.21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1.24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1.26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1.19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1.22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0" noProof="0" dirty="0">
                          <a:solidFill>
                            <a:schemeClr val="tx1"/>
                          </a:solidFill>
                          <a:effectLst/>
                        </a:rPr>
                        <a:t>1.29</a:t>
                      </a:r>
                      <a:endParaRPr lang="en-US" sz="3200" b="0" kern="1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04" marR="51204" marT="0" marB="0" anchor="ctr">
                    <a:solidFill>
                      <a:srgbClr val="E3E5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23007"/>
                  </a:ext>
                </a:extLst>
              </a:tr>
            </a:tbl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037D8B3A-F405-430A-A378-CFC172609A54}"/>
              </a:ext>
            </a:extLst>
          </p:cNvPr>
          <p:cNvSpPr txBox="1"/>
          <p:nvPr/>
        </p:nvSpPr>
        <p:spPr>
          <a:xfrm>
            <a:off x="14874008" y="7791562"/>
            <a:ext cx="13532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4894"/>
                </a:solidFill>
              </a:rPr>
              <a:t>Table 2</a:t>
            </a:r>
            <a:r>
              <a:rPr lang="en-US" sz="3600" dirty="0">
                <a:solidFill>
                  <a:srgbClr val="004894"/>
                </a:solidFill>
              </a:rPr>
              <a:t> </a:t>
            </a:r>
            <a:r>
              <a:rPr lang="en-US" sz="3600" dirty="0"/>
              <a:t>Known groups validity of the EQ-5D-5L + bolt-</a:t>
            </a:r>
            <a:r>
              <a:rPr lang="en-US" sz="3600" dirty="0" err="1"/>
              <a:t>ons</a:t>
            </a:r>
            <a:r>
              <a:rPr lang="en-US" sz="3600" dirty="0"/>
              <a:t> (LSS)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CD82A6D-7700-4394-9768-A884CD6FCF41}"/>
              </a:ext>
            </a:extLst>
          </p:cNvPr>
          <p:cNvSpPr txBox="1"/>
          <p:nvPr/>
        </p:nvSpPr>
        <p:spPr>
          <a:xfrm>
            <a:off x="14901767" y="20978335"/>
            <a:ext cx="139417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 effect size, LSS Level Sum </a:t>
            </a:r>
            <a:r>
              <a:rPr lang="en-US" sz="2400" dirty="0" err="1"/>
              <a:t>Scors</a:t>
            </a:r>
            <a:r>
              <a:rPr lang="en-US" sz="2400" dirty="0"/>
              <a:t>, CO Cognition, SP Social Participation, FA Fatigue, PR Lack of Physical Resilience, LB </a:t>
            </a:r>
            <a:r>
              <a:rPr lang="en-US" sz="2400" dirty="0" err="1"/>
              <a:t>Lung|Breathing</a:t>
            </a:r>
            <a:r>
              <a:rPr lang="en-US" sz="2400" dirty="0"/>
              <a:t> difficulties, NS Nervous </a:t>
            </a:r>
            <a:r>
              <a:rPr lang="en-US" sz="2400" dirty="0" err="1"/>
              <a:t>System|Memory</a:t>
            </a:r>
            <a:r>
              <a:rPr lang="en-US" sz="2400" dirty="0"/>
              <a:t>, SL Sleeping disorders, JM </a:t>
            </a:r>
            <a:r>
              <a:rPr lang="en-US" sz="2400" dirty="0" err="1"/>
              <a:t>Joint|Muscle</a:t>
            </a:r>
            <a:r>
              <a:rPr lang="en-US" sz="2400" dirty="0"/>
              <a:t> pain, PCS Post-COVID-Syndrome (PCS) score, WAI Work Ability Index</a:t>
            </a:r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9B839A18-187C-449A-91C2-17331B349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480289"/>
              </p:ext>
            </p:extLst>
          </p:nvPr>
        </p:nvGraphicFramePr>
        <p:xfrm>
          <a:off x="38059784" y="6588481"/>
          <a:ext cx="11954127" cy="1599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711760F7-89D0-498F-A3DC-9CD1ADA4C08D}"/>
              </a:ext>
            </a:extLst>
          </p:cNvPr>
          <p:cNvSpPr txBox="1"/>
          <p:nvPr/>
        </p:nvSpPr>
        <p:spPr>
          <a:xfrm>
            <a:off x="38059784" y="6696944"/>
            <a:ext cx="120429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4894"/>
                </a:solidFill>
              </a:rPr>
              <a:t>Figure 1</a:t>
            </a:r>
            <a:r>
              <a:rPr lang="en-US" sz="3600" dirty="0">
                <a:solidFill>
                  <a:srgbClr val="004894"/>
                </a:solidFill>
              </a:rPr>
              <a:t>. </a:t>
            </a:r>
            <a:r>
              <a:rPr lang="en-US" sz="3600" dirty="0"/>
              <a:t>Ceiling  (</a:t>
            </a:r>
            <a:r>
              <a:rPr lang="en-US" sz="3600" i="1" dirty="0"/>
              <a:t>% no problems</a:t>
            </a:r>
            <a:r>
              <a:rPr lang="en-US" sz="3600" dirty="0"/>
              <a:t>) of EQ-5D-5L, bolt-on</a:t>
            </a:r>
            <a:br>
              <a:rPr lang="en-US" sz="3600" dirty="0"/>
            </a:br>
            <a:r>
              <a:rPr lang="en-US" sz="3600" dirty="0"/>
              <a:t>(-like) items and item combinations by PCS-diagnosis</a:t>
            </a:r>
            <a:endParaRPr lang="en-US" sz="3600" baseline="-2500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2D4E5D6-7617-402B-BE14-F7604D538339}"/>
              </a:ext>
            </a:extLst>
          </p:cNvPr>
          <p:cNvSpPr txBox="1"/>
          <p:nvPr/>
        </p:nvSpPr>
        <p:spPr>
          <a:xfrm>
            <a:off x="48573752" y="21173454"/>
            <a:ext cx="17844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PCS </a:t>
            </a:r>
          </a:p>
          <a:p>
            <a:r>
              <a:rPr lang="en-US" sz="3200" dirty="0"/>
              <a:t>no PCS  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11EF405-1652-4E1C-A36A-73E4CDD3808B}"/>
              </a:ext>
            </a:extLst>
          </p:cNvPr>
          <p:cNvSpPr txBox="1"/>
          <p:nvPr/>
        </p:nvSpPr>
        <p:spPr>
          <a:xfrm>
            <a:off x="37610546" y="22801741"/>
            <a:ext cx="12488850" cy="5281579"/>
          </a:xfrm>
          <a:prstGeom prst="rect">
            <a:avLst/>
          </a:prstGeom>
          <a:solidFill>
            <a:srgbClr val="E3E5F2"/>
          </a:solidFill>
        </p:spPr>
        <p:txBody>
          <a:bodyPr wrap="square" lIns="216000" tIns="288000" rIns="180000" bIns="180000">
            <a:spAutoFit/>
          </a:bodyPr>
          <a:lstStyle/>
          <a:p>
            <a:pPr>
              <a:lnSpc>
                <a:spcPts val="3911"/>
              </a:lnSpc>
            </a:pPr>
            <a:r>
              <a:rPr lang="en-US" sz="4400" b="1" dirty="0">
                <a:solidFill>
                  <a:srgbClr val="004894"/>
                </a:solidFill>
              </a:rPr>
              <a:t>CONCLUSION</a:t>
            </a:r>
            <a:endParaRPr lang="en-US" sz="3600" b="1" dirty="0">
              <a:solidFill>
                <a:srgbClr val="004894"/>
              </a:solidFill>
            </a:endParaRPr>
          </a:p>
          <a:p>
            <a:pPr marL="508006" indent="-508006">
              <a:lnSpc>
                <a:spcPts val="3911"/>
              </a:lnSpc>
              <a:spcBef>
                <a:spcPts val="853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Adding BO reduces ceiling effects in HCW with and without a valid PCS diagnosis, indicating improved sensitivity of the instrument.</a:t>
            </a:r>
          </a:p>
          <a:p>
            <a:pPr marL="508006" indent="-508006">
              <a:lnSpc>
                <a:spcPts val="3911"/>
              </a:lnSpc>
              <a:spcBef>
                <a:spcPts val="533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Except for PHQ-4, BO enhance the ability of the EQ-5D-5L to distinguish btw clinically and socio-economically relevant groups.</a:t>
            </a:r>
          </a:p>
          <a:p>
            <a:pPr marL="508006" indent="-508006">
              <a:lnSpc>
                <a:spcPts val="3911"/>
              </a:lnSpc>
              <a:spcBef>
                <a:spcPts val="533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BO-like items show similar performance to BO developed in earlier studies, making them promising candidates for bolt-on applications within this specific population.</a:t>
            </a:r>
          </a:p>
          <a:p>
            <a:pPr marL="508006" indent="-508006">
              <a:lnSpc>
                <a:spcPts val="3911"/>
              </a:lnSpc>
              <a:spcBef>
                <a:spcPts val="533"/>
              </a:spcBef>
              <a:buFont typeface="Wingdings" panose="05000000000000000000" pitchFamily="2" charset="2"/>
              <a:buChar char="§"/>
            </a:pPr>
            <a:r>
              <a:rPr lang="en-US" sz="3400" dirty="0"/>
              <a:t>Further analyses will deepen understanding of these findings.</a:t>
            </a:r>
          </a:p>
        </p:txBody>
      </p:sp>
      <p:pic>
        <p:nvPicPr>
          <p:cNvPr id="22" name="Picture 2" descr="pflege plus® - Logo Archive">
            <a:extLst>
              <a:ext uri="{FF2B5EF4-FFF2-40B4-BE49-F238E27FC236}">
                <a16:creationId xmlns:a16="http://schemas.microsoft.com/office/drawing/2014/main" id="{0282D7D2-5111-45EA-97B9-AEAC11843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0146" y="504504"/>
            <a:ext cx="2639250" cy="24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EuroQol | EUROQOL, HELPING THE WORLD MAKE BETTER HEALTH DECISIONS">
            <a:extLst>
              <a:ext uri="{FF2B5EF4-FFF2-40B4-BE49-F238E27FC236}">
                <a16:creationId xmlns:a16="http://schemas.microsoft.com/office/drawing/2014/main" id="{E4BCD075-785F-4CB6-B0CF-B4C636E69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6117" y="2182538"/>
            <a:ext cx="4945587" cy="7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EB37314B-A0FB-4769-A693-AFABDA6F7C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16967" y="448250"/>
            <a:ext cx="4564284" cy="270000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C3870D5-9B61-42E7-B8C7-A1C549B42ED2}"/>
              </a:ext>
            </a:extLst>
          </p:cNvPr>
          <p:cNvSpPr txBox="1"/>
          <p:nvPr/>
        </p:nvSpPr>
        <p:spPr>
          <a:xfrm>
            <a:off x="2233341" y="6575575"/>
            <a:ext cx="362170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4894"/>
                </a:solidFill>
              </a:rPr>
              <a:t>OBJECTIVES</a:t>
            </a:r>
            <a:r>
              <a:rPr lang="en-US" sz="4400" dirty="0"/>
              <a:t>. To investigate bolt-on candidates for the EQ-5D-5L in a German cohort with work-related SARS-CoV-2 infection (occupational disease)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006D93D-7D6E-4B77-826B-C6295233207A}"/>
              </a:ext>
            </a:extLst>
          </p:cNvPr>
          <p:cNvSpPr txBox="1"/>
          <p:nvPr/>
        </p:nvSpPr>
        <p:spPr>
          <a:xfrm>
            <a:off x="47460146" y="5572195"/>
            <a:ext cx="3711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>
                <a:solidFill>
                  <a:schemeClr val="tx2"/>
                </a:solidFill>
              </a:rPr>
              <a:t>Grant </a:t>
            </a:r>
            <a:r>
              <a:rPr lang="de-DE" sz="3600" b="1" dirty="0" err="1">
                <a:solidFill>
                  <a:schemeClr val="tx2"/>
                </a:solidFill>
              </a:rPr>
              <a:t>no</a:t>
            </a:r>
            <a:r>
              <a:rPr lang="de-DE" sz="3600" b="1" dirty="0">
                <a:solidFill>
                  <a:schemeClr val="tx2"/>
                </a:solidFill>
              </a:rPr>
              <a:t>. 1719-RA</a:t>
            </a:r>
          </a:p>
        </p:txBody>
      </p:sp>
      <p:graphicFrame>
        <p:nvGraphicFramePr>
          <p:cNvPr id="21" name="Diagramm 20">
            <a:extLst>
              <a:ext uri="{FF2B5EF4-FFF2-40B4-BE49-F238E27FC236}">
                <a16:creationId xmlns:a16="http://schemas.microsoft.com/office/drawing/2014/main" id="{FD3C60A6-2703-4FAD-8D6B-BCABAFCA8C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401142"/>
              </p:ext>
            </p:extLst>
          </p:nvPr>
        </p:nvGraphicFramePr>
        <p:xfrm>
          <a:off x="14081920" y="23907256"/>
          <a:ext cx="90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5" name="Diagramm 24">
            <a:extLst>
              <a:ext uri="{FF2B5EF4-FFF2-40B4-BE49-F238E27FC236}">
                <a16:creationId xmlns:a16="http://schemas.microsoft.com/office/drawing/2014/main" id="{413693D8-B6CC-492E-84F3-B15D8060F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1070759"/>
              </p:ext>
            </p:extLst>
          </p:nvPr>
        </p:nvGraphicFramePr>
        <p:xfrm>
          <a:off x="29896579" y="23907256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6" name="Diagramm 25">
            <a:extLst>
              <a:ext uri="{FF2B5EF4-FFF2-40B4-BE49-F238E27FC236}">
                <a16:creationId xmlns:a16="http://schemas.microsoft.com/office/drawing/2014/main" id="{3815C2D5-78EA-48D4-8630-EE5434EB79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845685"/>
              </p:ext>
            </p:extLst>
          </p:nvPr>
        </p:nvGraphicFramePr>
        <p:xfrm>
          <a:off x="22938904" y="23907256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7" name="Diagramm 26">
            <a:extLst>
              <a:ext uri="{FF2B5EF4-FFF2-40B4-BE49-F238E27FC236}">
                <a16:creationId xmlns:a16="http://schemas.microsoft.com/office/drawing/2014/main" id="{5136B7F3-8430-45AA-A9E3-1EACF334C7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893138"/>
              </p:ext>
            </p:extLst>
          </p:nvPr>
        </p:nvGraphicFramePr>
        <p:xfrm>
          <a:off x="29851672" y="16308694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2" name="Diagramm 31">
            <a:extLst>
              <a:ext uri="{FF2B5EF4-FFF2-40B4-BE49-F238E27FC236}">
                <a16:creationId xmlns:a16="http://schemas.microsoft.com/office/drawing/2014/main" id="{5124433B-D941-4155-BC0E-A3427E982A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063062"/>
              </p:ext>
            </p:extLst>
          </p:nvPr>
        </p:nvGraphicFramePr>
        <p:xfrm>
          <a:off x="29900238" y="8578714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5" name="Diagramm 34">
            <a:extLst>
              <a:ext uri="{FF2B5EF4-FFF2-40B4-BE49-F238E27FC236}">
                <a16:creationId xmlns:a16="http://schemas.microsoft.com/office/drawing/2014/main" id="{4B14316F-BBDE-4E6F-BA94-5CAAC61C1B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651498"/>
              </p:ext>
            </p:extLst>
          </p:nvPr>
        </p:nvGraphicFramePr>
        <p:xfrm>
          <a:off x="29896579" y="20107975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36" name="Diagramm 35">
            <a:extLst>
              <a:ext uri="{FF2B5EF4-FFF2-40B4-BE49-F238E27FC236}">
                <a16:creationId xmlns:a16="http://schemas.microsoft.com/office/drawing/2014/main" id="{583249AE-9847-40D5-ABCF-12217B7A2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457723"/>
              </p:ext>
            </p:extLst>
          </p:nvPr>
        </p:nvGraphicFramePr>
        <p:xfrm>
          <a:off x="29851672" y="12509413"/>
          <a:ext cx="720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8" name="Textfeld 37">
            <a:extLst>
              <a:ext uri="{FF2B5EF4-FFF2-40B4-BE49-F238E27FC236}">
                <a16:creationId xmlns:a16="http://schemas.microsoft.com/office/drawing/2014/main" id="{76CD56FC-7889-43C2-8ADB-2F68A8983501}"/>
              </a:ext>
            </a:extLst>
          </p:cNvPr>
          <p:cNvSpPr txBox="1"/>
          <p:nvPr/>
        </p:nvSpPr>
        <p:spPr>
          <a:xfrm>
            <a:off x="14874008" y="23114768"/>
            <a:ext cx="13532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4894"/>
                </a:solidFill>
              </a:rPr>
              <a:t>Table 3</a:t>
            </a:r>
            <a:r>
              <a:rPr lang="en-US" sz="3600" dirty="0">
                <a:solidFill>
                  <a:srgbClr val="004894"/>
                </a:solidFill>
              </a:rPr>
              <a:t> </a:t>
            </a:r>
            <a:r>
              <a:rPr lang="en-US" sz="3600" dirty="0"/>
              <a:t>Distribution of selected EQ-5D-5L items and bolt-on(-like) items</a:t>
            </a:r>
          </a:p>
        </p:txBody>
      </p:sp>
    </p:spTree>
    <p:extLst>
      <p:ext uri="{BB962C8B-B14F-4D97-AF65-F5344CB8AC3E}">
        <p14:creationId xmlns:p14="http://schemas.microsoft.com/office/powerpoint/2010/main" val="183820185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E097D871-E8C8-40F3-9CF8-A3EF4B5029F8}" vid="{CB7F1BD2-4B88-4094-99F2-9EE925EAEF4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7F25CF1E-0219-4D60-ADA7-265F996F32B2}"/>
</file>

<file path=customXml/itemProps2.xml><?xml version="1.0" encoding="utf-8"?>
<ds:datastoreItem xmlns:ds="http://schemas.openxmlformats.org/officeDocument/2006/customXml" ds:itemID="{EE0ED584-04E9-4DD3-BCA8-56564BAB96BD}"/>
</file>

<file path=customXml/itemProps3.xml><?xml version="1.0" encoding="utf-8"?>
<ds:datastoreItem xmlns:ds="http://schemas.openxmlformats.org/officeDocument/2006/customXml" ds:itemID="{9FFA01B1-0732-47D4-BAF3-A86F38E4B93A}"/>
</file>

<file path=docProps/app.xml><?xml version="1.0" encoding="utf-8"?>
<Properties xmlns="http://schemas.openxmlformats.org/officeDocument/2006/extended-properties" xmlns:vt="http://schemas.openxmlformats.org/officeDocument/2006/docPropsVTypes">
  <Template>poster_a0_quer_vorlage</Template>
  <TotalTime>0</TotalTime>
  <Words>827</Words>
  <Application>Microsoft Office PowerPoint</Application>
  <PresentationFormat>Benutzerdefiniert</PresentationFormat>
  <Paragraphs>294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Courier New</vt:lpstr>
      <vt:lpstr>Wingdings</vt:lpstr>
      <vt:lpstr>Larissa</vt:lpstr>
      <vt:lpstr>Assessing the EQ-5D-5L's Psychometric Performance and Exploring Bolt-On Measures for Healthcare Workers (HCW) with work-related SARS-CoV-2 Infection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the EQ-5D-5L's Psychometric Performance and Exploring Bolt-On Measures for Healthcare Workers with work-related SARS-CoV-2 Infection</dc:title>
  <dc:creator>Ines Buchholz</dc:creator>
  <cp:lastModifiedBy>Ines Buchholz</cp:lastModifiedBy>
  <cp:revision>19</cp:revision>
  <dcterms:created xsi:type="dcterms:W3CDTF">2025-01-31T14:44:02Z</dcterms:created>
  <dcterms:modified xsi:type="dcterms:W3CDTF">2025-02-07T08:55:07Z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