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28800425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4C51"/>
    <a:srgbClr val="B42028"/>
    <a:srgbClr val="A2D47F"/>
    <a:srgbClr val="F2BA02"/>
    <a:srgbClr val="4C7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42"/>
    <p:restoredTop sz="95878"/>
  </p:normalViewPr>
  <p:slideViewPr>
    <p:cSldViewPr snapToGrid="0">
      <p:cViewPr>
        <p:scale>
          <a:sx n="58" d="100"/>
          <a:sy n="58" d="100"/>
        </p:scale>
        <p:origin x="-2632" y="-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ADFFB-0F59-C842-B80F-477B4D9AFB82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B2D71-9388-6D48-9B2D-D314BAD9713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2791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1pPr>
    <a:lvl2pPr marL="1079941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2pPr>
    <a:lvl3pPr marL="2159881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3pPr>
    <a:lvl4pPr marL="3239822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4pPr>
    <a:lvl5pPr marL="4319761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5pPr>
    <a:lvl6pPr marL="5399702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6pPr>
    <a:lvl7pPr marL="6479642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7pPr>
    <a:lvl8pPr marL="7559583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8pPr>
    <a:lvl9pPr marL="8639523" algn="l" defTabSz="2159881" rtl="0" eaLnBrk="1" latinLnBrk="0" hangingPunct="1">
      <a:defRPr sz="28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B2D71-9388-6D48-9B2D-D314BAD9713E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1873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53" y="2651323"/>
            <a:ext cx="21600319" cy="56401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8508981"/>
            <a:ext cx="21600319" cy="3911355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6990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8398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4" y="862524"/>
            <a:ext cx="6210092" cy="1372912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29" y="862524"/>
            <a:ext cx="18270270" cy="1372912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438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507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29" y="4038862"/>
            <a:ext cx="24840367" cy="673893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29" y="10841545"/>
            <a:ext cx="24840367" cy="354384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3631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4312617"/>
            <a:ext cx="12240181" cy="102790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4312617"/>
            <a:ext cx="12240181" cy="102790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128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862524"/>
            <a:ext cx="24840367" cy="31313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1" y="3971359"/>
            <a:ext cx="12183929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1" y="5917660"/>
            <a:ext cx="12183929" cy="87039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5" y="3971359"/>
            <a:ext cx="12243932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5" y="5917660"/>
            <a:ext cx="12243932" cy="87039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6540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960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5468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2332564"/>
            <a:ext cx="14580215" cy="1151281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6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2332564"/>
            <a:ext cx="14580215" cy="1151281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4239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862524"/>
            <a:ext cx="24840367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4312617"/>
            <a:ext cx="24840367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166098-CB5D-A74F-8A89-7DEB35200A74}" type="datetimeFigureOut">
              <a:rPr kumimoji="1" lang="zh-CN" altLang="en-US" smtClean="0"/>
              <a:t>2025/2/11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15015407"/>
            <a:ext cx="9720143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62323-CD99-6646-A217-8BC4EBC3A0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006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5ADFE-BCAA-A42D-ECE8-C47084EF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>
            <a:extLst>
              <a:ext uri="{FF2B5EF4-FFF2-40B4-BE49-F238E27FC236}">
                <a16:creationId xmlns:a16="http://schemas.microsoft.com/office/drawing/2014/main" id="{F40EC313-42F8-8D1B-8C45-AC6038DFDEE8}"/>
              </a:ext>
            </a:extLst>
          </p:cNvPr>
          <p:cNvSpPr txBox="1"/>
          <p:nvPr/>
        </p:nvSpPr>
        <p:spPr>
          <a:xfrm>
            <a:off x="118730" y="2435492"/>
            <a:ext cx="2698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CN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Objectives: </a:t>
            </a:r>
            <a:r>
              <a:rPr lang="en" altLang="zh-CN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compare the differences between instruments with 1-day and 4-week recall periods in the measurement of the pain level of cyclical endometriosis-dysmenorrhea. </a:t>
            </a:r>
            <a:endParaRPr lang="en" altLang="zh-CN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46A2BA2-60ED-3F21-BAD8-6BE89FDA78AE}"/>
              </a:ext>
            </a:extLst>
          </p:cNvPr>
          <p:cNvSpPr txBox="1"/>
          <p:nvPr/>
        </p:nvSpPr>
        <p:spPr>
          <a:xfrm>
            <a:off x="4150068" y="3012347"/>
            <a:ext cx="17143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200" b="1" dirty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kumimoji="1" lang="zh-CN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DCA198D-48A1-BA54-8606-17C42E8C8E10}"/>
              </a:ext>
            </a:extLst>
          </p:cNvPr>
          <p:cNvSpPr txBox="1"/>
          <p:nvPr/>
        </p:nvSpPr>
        <p:spPr>
          <a:xfrm>
            <a:off x="118730" y="3276586"/>
            <a:ext cx="1060636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75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Study Design</a:t>
            </a:r>
          </a:p>
          <a:p>
            <a:pPr marL="180000" lvl="1">
              <a:buFont typeface="Wingdings" pitchFamily="2" charset="2"/>
              <a:buChar char="ü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 Six menstrual cycles (MC) RCT on endometriosis-dysmenorrhea in China</a:t>
            </a:r>
          </a:p>
          <a:p>
            <a:pPr marL="180000" lvl="1">
              <a:buFont typeface="Wingdings" pitchFamily="2" charset="2"/>
              <a:buChar char="ü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Traditional Chinese Medicine (TCM) (n=70) VS. Placebo (n=63)</a:t>
            </a:r>
          </a:p>
          <a:p>
            <a:pPr marL="3240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Measures</a:t>
            </a:r>
          </a:p>
          <a:p>
            <a:pPr marL="637200" lvl="1" indent="-342000">
              <a:buFont typeface="Wingdings" pitchFamily="2" charset="2"/>
              <a:buChar char="n"/>
            </a:pPr>
            <a:r>
              <a:rPr kumimoji="1"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EQ-5D-5L (recall period: today/1-day) </a:t>
            </a:r>
          </a:p>
          <a:p>
            <a:pPr marL="720000" lvl="1">
              <a:buFont typeface="Wingdings" pitchFamily="2" charset="2"/>
              <a:buChar char="ü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Index score: Chinese 5L value set</a:t>
            </a:r>
            <a:endParaRPr kumimoji="1"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7200" lvl="1" indent="-342000">
              <a:buFont typeface="Wingdings" pitchFamily="2" charset="2"/>
              <a:buChar char="n"/>
            </a:pPr>
            <a:r>
              <a:rPr kumimoji="1"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Pain VAS (recall period: today/1-day) </a:t>
            </a:r>
          </a:p>
          <a:p>
            <a:pPr marL="720000" lvl="1">
              <a:buFont typeface="Wingdings" pitchFamily="2" charset="2"/>
              <a:buChar char="ü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Range from 0 (No pain ) to 10 (The worst pain)</a:t>
            </a:r>
          </a:p>
          <a:p>
            <a:pPr marL="637200" lvl="1" indent="-342000">
              <a:buFont typeface="Wingdings" pitchFamily="2" charset="2"/>
              <a:buChar char="n"/>
            </a:pPr>
            <a:r>
              <a:rPr kumimoji="1"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Endometriosis Health Profile-5 (EHP-5) (recall period: last 4-week)</a:t>
            </a:r>
          </a:p>
          <a:p>
            <a:pPr marL="637200" lvl="2">
              <a:buFont typeface="Wingdings" pitchFamily="2" charset="2"/>
              <a:buChar char="ü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Disease specific PROM for endometriosis-dysmenorrhea</a:t>
            </a:r>
          </a:p>
          <a:p>
            <a:pPr marL="1080000" lvl="2">
              <a:buFont typeface="Wingdings" pitchFamily="2" charset="2"/>
              <a:buChar char="Ø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Core questionnaire: for all patients, 5 items (pain, control, emotional, social support, self image), 5 levels (0~4, never ~ always)</a:t>
            </a:r>
          </a:p>
          <a:p>
            <a:pPr marL="1080000" lvl="2">
              <a:buFont typeface="Wingdings" pitchFamily="2" charset="2"/>
              <a:buChar char="Ø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 Modular questionnaire: for specific patients, not used in this study</a:t>
            </a:r>
          </a:p>
          <a:p>
            <a:pPr marL="1080000" lvl="2">
              <a:buFont typeface="Wingdings" pitchFamily="2" charset="2"/>
              <a:buChar char="Ø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Overall score (transformed): 0-100 (higher, worse)</a:t>
            </a:r>
            <a:endParaRPr kumimoji="1"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D0402FC-DB69-D8DD-0D3C-75BAD1E1B11A}"/>
              </a:ext>
            </a:extLst>
          </p:cNvPr>
          <p:cNvSpPr txBox="1"/>
          <p:nvPr/>
        </p:nvSpPr>
        <p:spPr>
          <a:xfrm>
            <a:off x="150101" y="15524072"/>
            <a:ext cx="27980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CN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Conclusions:</a:t>
            </a:r>
            <a:r>
              <a:rPr lang="zh-CN" alt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altLang="zh-CN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Recall period may influence the ability of different instruments to capture changes in pain and quality of life, warranting further exploration.</a:t>
            </a:r>
          </a:p>
          <a:p>
            <a:r>
              <a:rPr lang="zh-CN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" altLang="zh-CN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9" name="文本框 168">
            <a:extLst>
              <a:ext uri="{FF2B5EF4-FFF2-40B4-BE49-F238E27FC236}">
                <a16:creationId xmlns:a16="http://schemas.microsoft.com/office/drawing/2014/main" id="{2A11B5D0-4907-D96A-E7EC-E8CC88973D01}"/>
              </a:ext>
            </a:extLst>
          </p:cNvPr>
          <p:cNvSpPr txBox="1"/>
          <p:nvPr/>
        </p:nvSpPr>
        <p:spPr>
          <a:xfrm>
            <a:off x="118730" y="1636861"/>
            <a:ext cx="287972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CN" sz="3200" b="1" dirty="0">
                <a:latin typeface="Calibri" panose="020F0502020204030204" pitchFamily="34" charset="0"/>
                <a:cs typeface="Calibri" panose="020F0502020204030204" pitchFamily="34" charset="0"/>
              </a:rPr>
              <a:t>Background: </a:t>
            </a:r>
            <a:r>
              <a:rPr lang="en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Endometriosis is a chronic gynecological disorder characterized by the presence of endometrial-like stroma and/or epithelium outside the uterine cavity. The primary clinical manifestation is pain, such as dysmenorrhea. Patients with endometriosis typically experience pain beginning 1–2 days before menstruation.</a:t>
            </a:r>
          </a:p>
        </p:txBody>
      </p:sp>
      <p:sp>
        <p:nvSpPr>
          <p:cNvPr id="170" name="矩形 169">
            <a:extLst>
              <a:ext uri="{FF2B5EF4-FFF2-40B4-BE49-F238E27FC236}">
                <a16:creationId xmlns:a16="http://schemas.microsoft.com/office/drawing/2014/main" id="{C915B0B8-6EC1-590E-3F50-C020D7DD9E15}"/>
              </a:ext>
            </a:extLst>
          </p:cNvPr>
          <p:cNvSpPr/>
          <p:nvPr/>
        </p:nvSpPr>
        <p:spPr>
          <a:xfrm>
            <a:off x="0" y="-5237"/>
            <a:ext cx="28800425" cy="1695299"/>
          </a:xfrm>
          <a:prstGeom prst="rect">
            <a:avLst/>
          </a:prstGeom>
          <a:solidFill>
            <a:srgbClr val="B420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71" name="矩形 170">
            <a:extLst>
              <a:ext uri="{FF2B5EF4-FFF2-40B4-BE49-F238E27FC236}">
                <a16:creationId xmlns:a16="http://schemas.microsoft.com/office/drawing/2014/main" id="{6935F087-FB94-4471-D860-71A2A707BA84}"/>
              </a:ext>
            </a:extLst>
          </p:cNvPr>
          <p:cNvSpPr/>
          <p:nvPr/>
        </p:nvSpPr>
        <p:spPr>
          <a:xfrm>
            <a:off x="5284" y="438"/>
            <a:ext cx="180000" cy="16200000"/>
          </a:xfrm>
          <a:prstGeom prst="rect">
            <a:avLst/>
          </a:prstGeom>
          <a:solidFill>
            <a:srgbClr val="B420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2" name="矩形 171">
            <a:extLst>
              <a:ext uri="{FF2B5EF4-FFF2-40B4-BE49-F238E27FC236}">
                <a16:creationId xmlns:a16="http://schemas.microsoft.com/office/drawing/2014/main" id="{BCB61685-815C-16A6-AD77-31474B14DC10}"/>
              </a:ext>
            </a:extLst>
          </p:cNvPr>
          <p:cNvSpPr/>
          <p:nvPr/>
        </p:nvSpPr>
        <p:spPr>
          <a:xfrm rot="5400000">
            <a:off x="14301357" y="1739282"/>
            <a:ext cx="181054" cy="28783769"/>
          </a:xfrm>
          <a:prstGeom prst="rect">
            <a:avLst/>
          </a:prstGeom>
          <a:solidFill>
            <a:srgbClr val="B420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3" name="矩形 172">
            <a:extLst>
              <a:ext uri="{FF2B5EF4-FFF2-40B4-BE49-F238E27FC236}">
                <a16:creationId xmlns:a16="http://schemas.microsoft.com/office/drawing/2014/main" id="{2169511D-A97A-BCD2-6255-EFEA9863A927}"/>
              </a:ext>
            </a:extLst>
          </p:cNvPr>
          <p:cNvSpPr/>
          <p:nvPr/>
        </p:nvSpPr>
        <p:spPr>
          <a:xfrm>
            <a:off x="10748210" y="3117382"/>
            <a:ext cx="179999" cy="12381092"/>
          </a:xfrm>
          <a:prstGeom prst="rect">
            <a:avLst/>
          </a:prstGeom>
          <a:solidFill>
            <a:srgbClr val="B420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4" name="矩形 173">
            <a:extLst>
              <a:ext uri="{FF2B5EF4-FFF2-40B4-BE49-F238E27FC236}">
                <a16:creationId xmlns:a16="http://schemas.microsoft.com/office/drawing/2014/main" id="{F2CC5ECD-1263-6DC3-0D6F-ACE0AAABEE66}"/>
              </a:ext>
            </a:extLst>
          </p:cNvPr>
          <p:cNvSpPr/>
          <p:nvPr/>
        </p:nvSpPr>
        <p:spPr>
          <a:xfrm>
            <a:off x="28625709" y="1658117"/>
            <a:ext cx="180000" cy="14527141"/>
          </a:xfrm>
          <a:prstGeom prst="rect">
            <a:avLst/>
          </a:prstGeom>
          <a:solidFill>
            <a:srgbClr val="B420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8C778EB-2B7D-D90C-B0BB-C084B5C398ED}"/>
              </a:ext>
            </a:extLst>
          </p:cNvPr>
          <p:cNvSpPr txBox="1"/>
          <p:nvPr/>
        </p:nvSpPr>
        <p:spPr>
          <a:xfrm>
            <a:off x="1955289" y="312017"/>
            <a:ext cx="2733246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" altLang="zh-CN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the difference between a 1-day recall period and a 4-week recall period for the measurement of cyclical</a:t>
            </a:r>
            <a:r>
              <a: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altLang="zh-CN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pain like endometriosis</a:t>
            </a:r>
            <a:r>
              <a: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altLang="zh-CN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dysmenorrhea?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6CEF559-768E-C5ED-91A5-30D172C567AE}"/>
              </a:ext>
            </a:extLst>
          </p:cNvPr>
          <p:cNvSpPr txBox="1"/>
          <p:nvPr/>
        </p:nvSpPr>
        <p:spPr>
          <a:xfrm>
            <a:off x="8188474" y="1204021"/>
            <a:ext cx="12434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 for Evidence-Based Chinese Medicine, Beijing University of Chinese Medicine</a:t>
            </a:r>
            <a:endParaRPr kumimoji="1" lang="zh-CN" alt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2DD61F5-B2A8-FFEA-DF6B-C2E546BAD889}"/>
              </a:ext>
            </a:extLst>
          </p:cNvPr>
          <p:cNvSpPr txBox="1"/>
          <p:nvPr/>
        </p:nvSpPr>
        <p:spPr>
          <a:xfrm>
            <a:off x="12524889" y="786985"/>
            <a:ext cx="3750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Yusi</a:t>
            </a:r>
            <a:r>
              <a:rPr kumimoji="1" lang="en-US" altLang="zh-CN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Suo and </a:t>
            </a:r>
            <a:r>
              <a:rPr kumimoji="1" lang="en-US" altLang="zh-CN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Xuejing</a:t>
            </a:r>
            <a:r>
              <a:rPr kumimoji="1" lang="en-US" altLang="zh-CN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Jin</a:t>
            </a:r>
            <a:r>
              <a:rPr kumimoji="1" lang="en-US" altLang="zh-CN" sz="280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endParaRPr kumimoji="1" lang="zh-CN" altLang="en-US" sz="2800" baseline="30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7" name="图片 176" descr="文本&#10;&#10;描述已自动生成">
            <a:extLst>
              <a:ext uri="{FF2B5EF4-FFF2-40B4-BE49-F238E27FC236}">
                <a16:creationId xmlns:a16="http://schemas.microsoft.com/office/drawing/2014/main" id="{59C7451E-C1A9-EE1D-D054-EA96893392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2370"/>
          <a:stretch/>
        </p:blipFill>
        <p:spPr>
          <a:xfrm>
            <a:off x="-92060" y="-277324"/>
            <a:ext cx="2047349" cy="2305269"/>
          </a:xfrm>
          <a:prstGeom prst="rect">
            <a:avLst/>
          </a:prstGeom>
        </p:spPr>
      </p:pic>
      <p:sp>
        <p:nvSpPr>
          <p:cNvPr id="179" name="矩形 178">
            <a:extLst>
              <a:ext uri="{FF2B5EF4-FFF2-40B4-BE49-F238E27FC236}">
                <a16:creationId xmlns:a16="http://schemas.microsoft.com/office/drawing/2014/main" id="{14306BB9-487E-B48E-5CBA-D265C028D38D}"/>
              </a:ext>
            </a:extLst>
          </p:cNvPr>
          <p:cNvSpPr/>
          <p:nvPr/>
        </p:nvSpPr>
        <p:spPr>
          <a:xfrm rot="5400000">
            <a:off x="14301356" y="-11367625"/>
            <a:ext cx="181055" cy="28783769"/>
          </a:xfrm>
          <a:prstGeom prst="rect">
            <a:avLst/>
          </a:prstGeom>
          <a:solidFill>
            <a:srgbClr val="B420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0" name="矩形 179">
            <a:extLst>
              <a:ext uri="{FF2B5EF4-FFF2-40B4-BE49-F238E27FC236}">
                <a16:creationId xmlns:a16="http://schemas.microsoft.com/office/drawing/2014/main" id="{D0F69937-C1DE-3C7A-FA2B-E9BCAB7D8699}"/>
              </a:ext>
            </a:extLst>
          </p:cNvPr>
          <p:cNvSpPr/>
          <p:nvPr/>
        </p:nvSpPr>
        <p:spPr>
          <a:xfrm rot="5400000">
            <a:off x="14309682" y="1151397"/>
            <a:ext cx="181055" cy="28783769"/>
          </a:xfrm>
          <a:prstGeom prst="rect">
            <a:avLst/>
          </a:prstGeom>
          <a:solidFill>
            <a:srgbClr val="B420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3" name="文本框 182">
            <a:extLst>
              <a:ext uri="{FF2B5EF4-FFF2-40B4-BE49-F238E27FC236}">
                <a16:creationId xmlns:a16="http://schemas.microsoft.com/office/drawing/2014/main" id="{24C16179-3633-26DB-B966-24797F330AA4}"/>
              </a:ext>
            </a:extLst>
          </p:cNvPr>
          <p:cNvSpPr txBox="1"/>
          <p:nvPr/>
        </p:nvSpPr>
        <p:spPr>
          <a:xfrm>
            <a:off x="162618" y="8989260"/>
            <a:ext cx="1065292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750">
              <a:buFont typeface="Arial" panose="020B0604020202020204" pitchFamily="34" charset="0"/>
              <a:buChar char="•"/>
            </a:pPr>
            <a:r>
              <a:rPr kumimoji="1"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</a:p>
          <a:p>
            <a:pPr marL="637200" indent="-342000">
              <a:buFont typeface="Wingdings" pitchFamily="2" charset="2"/>
              <a:buChar char="n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Spearman correlation analysis</a:t>
            </a:r>
          </a:p>
          <a:p>
            <a:pPr marL="637200" lvl="2">
              <a:buFont typeface="Wingdings" pitchFamily="2" charset="2"/>
              <a:buChar char="ü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kumimoji="1" lang="zh-CN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MC average Pain VAS VS. Each MC average EQ-5D P/D &amp; Each MC EHP-5 Pain</a:t>
            </a:r>
          </a:p>
          <a:p>
            <a:pPr marL="637200" lvl="2">
              <a:buFont typeface="Wingdings" pitchFamily="2" charset="2"/>
              <a:buChar char="ü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D5 Pain VAS VS. D5 EQ-5D P/D &amp; Each MC EHP-5 Pain</a:t>
            </a:r>
          </a:p>
          <a:p>
            <a:pPr marL="637200" lvl="2" indent="-342000">
              <a:buFont typeface="Wingdings" pitchFamily="2" charset="2"/>
              <a:buChar char="n"/>
            </a:pPr>
            <a:r>
              <a:rPr kumimoji="1" lang="en-US" altLang="zh-CN" sz="2600" dirty="0">
                <a:latin typeface="Calibri" panose="020F0502020204030204" pitchFamily="34" charset="0"/>
                <a:cs typeface="Calibri" panose="020F0502020204030204" pitchFamily="34" charset="0"/>
              </a:rPr>
              <a:t>Response pattern change in scatter plot</a:t>
            </a:r>
          </a:p>
        </p:txBody>
      </p:sp>
      <p:sp>
        <p:nvSpPr>
          <p:cNvPr id="185" name="文本框 184">
            <a:extLst>
              <a:ext uri="{FF2B5EF4-FFF2-40B4-BE49-F238E27FC236}">
                <a16:creationId xmlns:a16="http://schemas.microsoft.com/office/drawing/2014/main" id="{BEAF762C-D7A3-D327-BAC5-939B0014AA10}"/>
              </a:ext>
            </a:extLst>
          </p:cNvPr>
          <p:cNvSpPr txBox="1"/>
          <p:nvPr/>
        </p:nvSpPr>
        <p:spPr>
          <a:xfrm>
            <a:off x="18947121" y="3029862"/>
            <a:ext cx="1406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200" b="1" dirty="0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kumimoji="1" lang="zh-CN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1" name="文本框 210">
            <a:extLst>
              <a:ext uri="{FF2B5EF4-FFF2-40B4-BE49-F238E27FC236}">
                <a16:creationId xmlns:a16="http://schemas.microsoft.com/office/drawing/2014/main" id="{BD8B0292-89F1-FD0C-5F02-EEAEB60D2932}"/>
              </a:ext>
            </a:extLst>
          </p:cNvPr>
          <p:cNvSpPr txBox="1"/>
          <p:nvPr/>
        </p:nvSpPr>
        <p:spPr>
          <a:xfrm>
            <a:off x="5864383" y="15121686"/>
            <a:ext cx="477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latin typeface="Calibri" panose="020F0502020204030204" pitchFamily="34" charset="0"/>
                <a:cs typeface="Calibri" panose="020F0502020204030204" pitchFamily="34" charset="0"/>
              </a:rPr>
              <a:t>MC: menstrual cycle; D1-D5: </a:t>
            </a:r>
            <a:r>
              <a:rPr lang="en" altLang="zh-CN" sz="900" dirty="0">
                <a:latin typeface="Calibri" panose="020F0502020204030204" pitchFamily="34" charset="0"/>
                <a:cs typeface="Calibri" panose="020F0502020204030204" pitchFamily="34" charset="0"/>
              </a:rPr>
              <a:t>day 1 to day 5 of menstruation; D30: day 30 of menstruation; EHP-5: Endometriosis Health Profile-5.</a:t>
            </a:r>
          </a:p>
        </p:txBody>
      </p:sp>
      <p:graphicFrame>
        <p:nvGraphicFramePr>
          <p:cNvPr id="229" name="表格 228">
            <a:extLst>
              <a:ext uri="{FF2B5EF4-FFF2-40B4-BE49-F238E27FC236}">
                <a16:creationId xmlns:a16="http://schemas.microsoft.com/office/drawing/2014/main" id="{7EC3FD95-35A2-2D42-1B42-E6C687517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816546"/>
              </p:ext>
            </p:extLst>
          </p:nvPr>
        </p:nvGraphicFramePr>
        <p:xfrm>
          <a:off x="18336034" y="3589382"/>
          <a:ext cx="6737507" cy="4786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62501">
                  <a:extLst>
                    <a:ext uri="{9D8B030D-6E8A-4147-A177-3AD203B41FA5}">
                      <a16:colId xmlns:a16="http://schemas.microsoft.com/office/drawing/2014/main" val="3334572915"/>
                    </a:ext>
                  </a:extLst>
                </a:gridCol>
                <a:gridCol w="962501">
                  <a:extLst>
                    <a:ext uri="{9D8B030D-6E8A-4147-A177-3AD203B41FA5}">
                      <a16:colId xmlns:a16="http://schemas.microsoft.com/office/drawing/2014/main" val="1080566046"/>
                    </a:ext>
                  </a:extLst>
                </a:gridCol>
                <a:gridCol w="962501">
                  <a:extLst>
                    <a:ext uri="{9D8B030D-6E8A-4147-A177-3AD203B41FA5}">
                      <a16:colId xmlns:a16="http://schemas.microsoft.com/office/drawing/2014/main" val="1604981586"/>
                    </a:ext>
                  </a:extLst>
                </a:gridCol>
                <a:gridCol w="962501">
                  <a:extLst>
                    <a:ext uri="{9D8B030D-6E8A-4147-A177-3AD203B41FA5}">
                      <a16:colId xmlns:a16="http://schemas.microsoft.com/office/drawing/2014/main" val="3449218084"/>
                    </a:ext>
                  </a:extLst>
                </a:gridCol>
                <a:gridCol w="962501">
                  <a:extLst>
                    <a:ext uri="{9D8B030D-6E8A-4147-A177-3AD203B41FA5}">
                      <a16:colId xmlns:a16="http://schemas.microsoft.com/office/drawing/2014/main" val="3829924426"/>
                    </a:ext>
                  </a:extLst>
                </a:gridCol>
                <a:gridCol w="962501">
                  <a:extLst>
                    <a:ext uri="{9D8B030D-6E8A-4147-A177-3AD203B41FA5}">
                      <a16:colId xmlns:a16="http://schemas.microsoft.com/office/drawing/2014/main" val="1338864548"/>
                    </a:ext>
                  </a:extLst>
                </a:gridCol>
                <a:gridCol w="962501">
                  <a:extLst>
                    <a:ext uri="{9D8B030D-6E8A-4147-A177-3AD203B41FA5}">
                      <a16:colId xmlns:a16="http://schemas.microsoft.com/office/drawing/2014/main" val="3102798512"/>
                    </a:ext>
                  </a:extLst>
                </a:gridCol>
              </a:tblGrid>
              <a:tr h="399858">
                <a:tc gridSpan="7"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CN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Correlation Among EQ-5D, Pain VAS, EHP-5</a:t>
                      </a:r>
                      <a:endParaRPr lang="en" altLang="zh-CN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" altLang="zh-CN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" altLang="zh-CN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" altLang="zh-CN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" altLang="zh-CN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" altLang="zh-CN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" altLang="zh-CN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74526"/>
                  </a:ext>
                </a:extLst>
              </a:tr>
              <a:tr h="399858">
                <a:tc rowSpan="2"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Analysis I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B84C5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Analysis II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B84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342971"/>
                  </a:ext>
                </a:extLst>
              </a:tr>
              <a:tr h="399858">
                <a:tc vMerge="1">
                  <a:txBody>
                    <a:bodyPr/>
                    <a:lstStyle/>
                    <a:p>
                      <a:pPr algn="ctr"/>
                      <a:endParaRPr lang="en-US" altLang="zh-CN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rho1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rho2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rho3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rho4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rho5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rho6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069118"/>
                  </a:ext>
                </a:extLst>
              </a:tr>
              <a:tr h="3998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MC1</a:t>
                      </a: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0.74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0.45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0.18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8798103"/>
                  </a:ext>
                </a:extLst>
              </a:tr>
              <a:tr h="3998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MC2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0.44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0.25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9203624"/>
                  </a:ext>
                </a:extLst>
              </a:tr>
              <a:tr h="3998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MC3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0.77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0.47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0.52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0.79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0.39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0.33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6201697"/>
                  </a:ext>
                </a:extLst>
              </a:tr>
              <a:tr h="3998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MC4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0.49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0.33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452639"/>
                  </a:ext>
                </a:extLst>
              </a:tr>
              <a:tr h="3998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MC5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0.79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0.54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0.46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0.36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6708053"/>
                  </a:ext>
                </a:extLst>
              </a:tr>
              <a:tr h="3998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MC6</a:t>
                      </a:r>
                      <a:endParaRPr lang="zh-CN" altLang="en-US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0.83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0.52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0.79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2159996" rtl="0" eaLnBrk="1" latinLnBrk="0" hangingPunct="1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0.39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3005171"/>
                  </a:ext>
                </a:extLst>
              </a:tr>
              <a:tr h="1188000">
                <a:tc gridSpan="7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MC: menstrual cycle</a:t>
                      </a:r>
                      <a:r>
                        <a:rPr kumimoji="0" lang="en" altLang="zh-C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; EHP-5: Endometriosis Health Profile-5; rho1: </a:t>
                      </a:r>
                      <a:r>
                        <a:rPr kumimoji="1" lang="en-US" altLang="zh-CN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each</a:t>
                      </a:r>
                      <a:r>
                        <a:rPr kumimoji="1" lang="zh-CN" alt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zh-CN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 average Pain VAS VS. each MC average EQ-5D P/D; rho2: each</a:t>
                      </a:r>
                      <a:r>
                        <a:rPr kumimoji="1" lang="zh-CN" alt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zh-CN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 average Pain VAS VS. each MC EHP-5 Pain; rho3: each MC average EQ-5D P/D VS. each MC EHP-5 Pain; rho4: D5 Pain VAS VS. D5 EQ-5D P/D; rho5: D5 Pain VAS VS. each  MC EHP-5 Pain; rho6: D5 EQ-5D P/D VS. each MC EHP-5 Pain.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" altLang="zh-C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" altLang="zh-C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" altLang="zh-C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" altLang="zh-C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" altLang="zh-C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" altLang="zh-CN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173023"/>
                  </a:ext>
                </a:extLst>
              </a:tr>
            </a:tbl>
          </a:graphicData>
        </a:graphic>
      </p:graphicFrame>
      <p:sp>
        <p:nvSpPr>
          <p:cNvPr id="276" name="文本框 275">
            <a:extLst>
              <a:ext uri="{FF2B5EF4-FFF2-40B4-BE49-F238E27FC236}">
                <a16:creationId xmlns:a16="http://schemas.microsoft.com/office/drawing/2014/main" id="{ABF306B8-DBFC-374A-7CC8-AA8631416E1F}"/>
              </a:ext>
            </a:extLst>
          </p:cNvPr>
          <p:cNvSpPr txBox="1"/>
          <p:nvPr/>
        </p:nvSpPr>
        <p:spPr>
          <a:xfrm>
            <a:off x="22828929" y="8215912"/>
            <a:ext cx="5560548" cy="3455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">
              <a:buFont typeface="Arial" panose="020B0604020202020204" pitchFamily="34" charset="0"/>
              <a:buChar char="•"/>
            </a:pPr>
            <a:r>
              <a:rPr lang="en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Response</a:t>
            </a:r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pattern</a:t>
            </a:r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change plot</a:t>
            </a:r>
            <a:endParaRPr lang="en" altLang="zh-CN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750"/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To compare the ability of different recall periods to capture changes by observing the slope of the line connecting the results from MC1 to MC6. </a:t>
            </a:r>
          </a:p>
          <a:p>
            <a:pPr marL="33750"/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 larger slope indicates that the</a:t>
            </a:r>
            <a:r>
              <a:rPr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corresponding recall period (and instrument) is more capable of reflecting the therapeutic advantage.</a:t>
            </a:r>
          </a:p>
        </p:txBody>
      </p:sp>
      <p:graphicFrame>
        <p:nvGraphicFramePr>
          <p:cNvPr id="339" name="表格 338">
            <a:extLst>
              <a:ext uri="{FF2B5EF4-FFF2-40B4-BE49-F238E27FC236}">
                <a16:creationId xmlns:a16="http://schemas.microsoft.com/office/drawing/2014/main" id="{D37AE090-8AA9-E87B-63EF-29DE8D46D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3845"/>
              </p:ext>
            </p:extLst>
          </p:nvPr>
        </p:nvGraphicFramePr>
        <p:xfrm>
          <a:off x="214816" y="11875393"/>
          <a:ext cx="5540447" cy="30175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8467">
                  <a:extLst>
                    <a:ext uri="{9D8B030D-6E8A-4147-A177-3AD203B41FA5}">
                      <a16:colId xmlns:a16="http://schemas.microsoft.com/office/drawing/2014/main" val="869687416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945095304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2438510312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3155324484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319940924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1407135104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2299952476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2503012294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1582753113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3769699773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507883244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635019287"/>
                    </a:ext>
                  </a:extLst>
                </a:gridCol>
                <a:gridCol w="385165">
                  <a:extLst>
                    <a:ext uri="{9D8B030D-6E8A-4147-A177-3AD203B41FA5}">
                      <a16:colId xmlns:a16="http://schemas.microsoft.com/office/drawing/2014/main" val="3451876497"/>
                    </a:ext>
                  </a:extLst>
                </a:gridCol>
              </a:tblGrid>
              <a:tr h="314164"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Schedule of Assessment</a:t>
                      </a:r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B420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330573"/>
                  </a:ext>
                </a:extLst>
              </a:tr>
              <a:tr h="31416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Measures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MC1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MC2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MC3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MC4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MC6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99776"/>
                  </a:ext>
                </a:extLst>
              </a:tr>
              <a:tr h="57367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D1-D5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D1-D5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D1-D5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D1-D5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D1-D5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D1-D5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altLang="zh-CN" sz="12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12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706202"/>
                  </a:ext>
                </a:extLst>
              </a:tr>
              <a:tr h="43478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Pain VAS</a:t>
                      </a:r>
                      <a:endParaRPr lang="zh-CN" alt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marL="9000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997604"/>
                  </a:ext>
                </a:extLst>
              </a:tr>
              <a:tr h="43478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EQ-5D</a:t>
                      </a:r>
                      <a:endParaRPr lang="zh-CN" alt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2116502"/>
                  </a:ext>
                </a:extLst>
              </a:tr>
              <a:tr h="43478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EHP-5</a:t>
                      </a:r>
                      <a:endParaRPr lang="zh-CN" altLang="en-US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dirty="0">
                          <a:solidFill>
                            <a:srgbClr val="B42028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6151962"/>
                  </a:ext>
                </a:extLst>
              </a:tr>
              <a:tr h="511191">
                <a:tc gridSpan="13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MC: menstrual cycle; D1-D5: </a:t>
                      </a:r>
                      <a:r>
                        <a:rPr lang="en" altLang="zh-CN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1 to day 5 of menstruation; D30: day 30 of menstruation; EHP-5: Endometriosis Health Profile-5.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3426704"/>
                  </a:ext>
                </a:extLst>
              </a:tr>
            </a:tbl>
          </a:graphicData>
        </a:graphic>
      </p:graphicFrame>
      <p:grpSp>
        <p:nvGrpSpPr>
          <p:cNvPr id="340" name="组合 339">
            <a:extLst>
              <a:ext uri="{FF2B5EF4-FFF2-40B4-BE49-F238E27FC236}">
                <a16:creationId xmlns:a16="http://schemas.microsoft.com/office/drawing/2014/main" id="{F73F96BD-6E7A-89C0-6D25-36651CA09658}"/>
              </a:ext>
            </a:extLst>
          </p:cNvPr>
          <p:cNvGrpSpPr/>
          <p:nvPr/>
        </p:nvGrpSpPr>
        <p:grpSpPr>
          <a:xfrm>
            <a:off x="6011347" y="11764429"/>
            <a:ext cx="4377171" cy="3407397"/>
            <a:chOff x="233329" y="5557362"/>
            <a:chExt cx="4836861" cy="4633313"/>
          </a:xfrm>
        </p:grpSpPr>
        <p:sp>
          <p:nvSpPr>
            <p:cNvPr id="341" name="文本框 340">
              <a:extLst>
                <a:ext uri="{FF2B5EF4-FFF2-40B4-BE49-F238E27FC236}">
                  <a16:creationId xmlns:a16="http://schemas.microsoft.com/office/drawing/2014/main" id="{D2DDA1EE-A061-F9DC-E8D5-AFBCEB4DCE7A}"/>
                </a:ext>
              </a:extLst>
            </p:cNvPr>
            <p:cNvSpPr txBox="1"/>
            <p:nvPr/>
          </p:nvSpPr>
          <p:spPr>
            <a:xfrm>
              <a:off x="1586204" y="7707086"/>
              <a:ext cx="395365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D1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2" name="文本框 341">
              <a:extLst>
                <a:ext uri="{FF2B5EF4-FFF2-40B4-BE49-F238E27FC236}">
                  <a16:creationId xmlns:a16="http://schemas.microsoft.com/office/drawing/2014/main" id="{1E1075E7-F391-600D-1C85-50F45C16E620}"/>
                </a:ext>
              </a:extLst>
            </p:cNvPr>
            <p:cNvSpPr txBox="1"/>
            <p:nvPr/>
          </p:nvSpPr>
          <p:spPr>
            <a:xfrm>
              <a:off x="2030557" y="7707086"/>
              <a:ext cx="395365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D2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3" name="文本框 342">
              <a:extLst>
                <a:ext uri="{FF2B5EF4-FFF2-40B4-BE49-F238E27FC236}">
                  <a16:creationId xmlns:a16="http://schemas.microsoft.com/office/drawing/2014/main" id="{F3B8C07C-CFDA-E382-1F07-0EC0050288E8}"/>
                </a:ext>
              </a:extLst>
            </p:cNvPr>
            <p:cNvSpPr txBox="1"/>
            <p:nvPr/>
          </p:nvSpPr>
          <p:spPr>
            <a:xfrm>
              <a:off x="2474908" y="7707086"/>
              <a:ext cx="395365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D3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4" name="文本框 343">
              <a:extLst>
                <a:ext uri="{FF2B5EF4-FFF2-40B4-BE49-F238E27FC236}">
                  <a16:creationId xmlns:a16="http://schemas.microsoft.com/office/drawing/2014/main" id="{42DD6BF4-75B8-7FFC-180E-8B0214E3E72B}"/>
                </a:ext>
              </a:extLst>
            </p:cNvPr>
            <p:cNvSpPr txBox="1"/>
            <p:nvPr/>
          </p:nvSpPr>
          <p:spPr>
            <a:xfrm>
              <a:off x="2919260" y="7707086"/>
              <a:ext cx="395365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D4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5" name="文本框 344">
              <a:extLst>
                <a:ext uri="{FF2B5EF4-FFF2-40B4-BE49-F238E27FC236}">
                  <a16:creationId xmlns:a16="http://schemas.microsoft.com/office/drawing/2014/main" id="{F2E4B874-6476-8DBA-5252-63C97649ACF6}"/>
                </a:ext>
              </a:extLst>
            </p:cNvPr>
            <p:cNvSpPr txBox="1"/>
            <p:nvPr/>
          </p:nvSpPr>
          <p:spPr>
            <a:xfrm>
              <a:off x="3363612" y="7707086"/>
              <a:ext cx="395365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D5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6" name="文本框 345">
              <a:extLst>
                <a:ext uri="{FF2B5EF4-FFF2-40B4-BE49-F238E27FC236}">
                  <a16:creationId xmlns:a16="http://schemas.microsoft.com/office/drawing/2014/main" id="{C1036BFE-A3F6-BBF9-5DFD-5E6B9BDF62C9}"/>
                </a:ext>
              </a:extLst>
            </p:cNvPr>
            <p:cNvSpPr txBox="1"/>
            <p:nvPr/>
          </p:nvSpPr>
          <p:spPr>
            <a:xfrm>
              <a:off x="3807964" y="7707086"/>
              <a:ext cx="437877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……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7" name="文本框 346">
              <a:extLst>
                <a:ext uri="{FF2B5EF4-FFF2-40B4-BE49-F238E27FC236}">
                  <a16:creationId xmlns:a16="http://schemas.microsoft.com/office/drawing/2014/main" id="{1A903A89-1D9D-87CF-A9B5-3A27CC020071}"/>
                </a:ext>
              </a:extLst>
            </p:cNvPr>
            <p:cNvSpPr txBox="1"/>
            <p:nvPr/>
          </p:nvSpPr>
          <p:spPr>
            <a:xfrm>
              <a:off x="4252316" y="7707086"/>
              <a:ext cx="482162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D30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8" name="矩形 347">
              <a:extLst>
                <a:ext uri="{FF2B5EF4-FFF2-40B4-BE49-F238E27FC236}">
                  <a16:creationId xmlns:a16="http://schemas.microsoft.com/office/drawing/2014/main" id="{E1C5EB99-590C-0684-427C-7DD24441F70A}"/>
                </a:ext>
              </a:extLst>
            </p:cNvPr>
            <p:cNvSpPr/>
            <p:nvPr/>
          </p:nvSpPr>
          <p:spPr>
            <a:xfrm>
              <a:off x="233329" y="7629940"/>
              <a:ext cx="4836861" cy="517109"/>
            </a:xfrm>
            <a:prstGeom prst="rect">
              <a:avLst/>
            </a:prstGeom>
            <a:solidFill>
              <a:srgbClr val="B84C51">
                <a:alpha val="9804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200"/>
            </a:p>
          </p:txBody>
        </p:sp>
        <p:sp>
          <p:nvSpPr>
            <p:cNvPr id="349" name="文本框 348">
              <a:extLst>
                <a:ext uri="{FF2B5EF4-FFF2-40B4-BE49-F238E27FC236}">
                  <a16:creationId xmlns:a16="http://schemas.microsoft.com/office/drawing/2014/main" id="{24ADA883-1752-7071-D32E-95778F757182}"/>
                </a:ext>
              </a:extLst>
            </p:cNvPr>
            <p:cNvSpPr txBox="1"/>
            <p:nvPr/>
          </p:nvSpPr>
          <p:spPr>
            <a:xfrm>
              <a:off x="456341" y="7703829"/>
              <a:ext cx="801714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Each MC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0" name="文本框 349">
              <a:extLst>
                <a:ext uri="{FF2B5EF4-FFF2-40B4-BE49-F238E27FC236}">
                  <a16:creationId xmlns:a16="http://schemas.microsoft.com/office/drawing/2014/main" id="{954E11E3-F7FF-4EB2-3091-BCA8126B69E3}"/>
                </a:ext>
              </a:extLst>
            </p:cNvPr>
            <p:cNvSpPr txBox="1"/>
            <p:nvPr/>
          </p:nvSpPr>
          <p:spPr>
            <a:xfrm>
              <a:off x="302558" y="5557362"/>
              <a:ext cx="4067142" cy="6277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Correlation Analysis I</a:t>
              </a:r>
            </a:p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Average score of EQ-5D P/D &amp; Pain VAS 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1" name="右大括号 350">
              <a:extLst>
                <a:ext uri="{FF2B5EF4-FFF2-40B4-BE49-F238E27FC236}">
                  <a16:creationId xmlns:a16="http://schemas.microsoft.com/office/drawing/2014/main" id="{4D53D7BA-5ECE-AA6D-F9AD-144BF41B4616}"/>
                </a:ext>
              </a:extLst>
            </p:cNvPr>
            <p:cNvSpPr/>
            <p:nvPr/>
          </p:nvSpPr>
          <p:spPr>
            <a:xfrm rot="16200000">
              <a:off x="2540671" y="6609289"/>
              <a:ext cx="222176" cy="1797269"/>
            </a:xfrm>
            <a:prstGeom prst="rightBrace">
              <a:avLst/>
            </a:prstGeom>
            <a:noFill/>
            <a:ln w="25400">
              <a:solidFill>
                <a:srgbClr val="B42028"/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zh-CN" alt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2" name="文本框 351">
                  <a:extLst>
                    <a:ext uri="{FF2B5EF4-FFF2-40B4-BE49-F238E27FC236}">
                      <a16:creationId xmlns:a16="http://schemas.microsoft.com/office/drawing/2014/main" id="{F25C1249-FFC6-6AA2-D1A5-6D83507FFC8F}"/>
                    </a:ext>
                  </a:extLst>
                </p:cNvPr>
                <p:cNvSpPr txBox="1"/>
                <p:nvPr/>
              </p:nvSpPr>
              <p:spPr>
                <a:xfrm>
                  <a:off x="2881236" y="6934217"/>
                  <a:ext cx="906648" cy="377181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kumimoji="1" lang="zh-CN" altLang="en-US" sz="12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zh-CN" sz="1200" b="0" i="1" smtClean="0">
                                <a:latin typeface="Cambria Math" panose="02040503050406030204" pitchFamily="18" charset="0"/>
                              </a:rPr>
                              <m:t>𝑃𝑎𝑖𝑛</m:t>
                            </m:r>
                            <m:r>
                              <a:rPr kumimoji="1" lang="en-US" altLang="zh-CN" sz="1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kumimoji="1" lang="en-US" altLang="zh-CN" sz="1200" i="1">
                                <a:latin typeface="Cambria Math" panose="02040503050406030204" pitchFamily="18" charset="0"/>
                              </a:rPr>
                              <m:t>VAS</m:t>
                            </m:r>
                          </m:e>
                        </m:acc>
                      </m:oMath>
                    </m:oMathPara>
                  </a14:m>
                  <a:endParaRPr kumimoji="1" lang="zh-CN" altLang="en-US" sz="1200" dirty="0"/>
                </a:p>
              </p:txBody>
            </p:sp>
          </mc:Choice>
          <mc:Fallback xmlns="">
            <p:sp>
              <p:nvSpPr>
                <p:cNvPr id="352" name="文本框 351">
                  <a:extLst>
                    <a:ext uri="{FF2B5EF4-FFF2-40B4-BE49-F238E27FC236}">
                      <a16:creationId xmlns:a16="http://schemas.microsoft.com/office/drawing/2014/main" id="{F25C1249-FFC6-6AA2-D1A5-6D83507FFC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1236" y="6934217"/>
                  <a:ext cx="906648" cy="377181"/>
                </a:xfrm>
                <a:prstGeom prst="rect">
                  <a:avLst/>
                </a:prstGeom>
                <a:blipFill>
                  <a:blip r:embed="rId4"/>
                  <a:stretch>
                    <a:fillRect b="-416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3" name="文本框 352">
                  <a:extLst>
                    <a:ext uri="{FF2B5EF4-FFF2-40B4-BE49-F238E27FC236}">
                      <a16:creationId xmlns:a16="http://schemas.microsoft.com/office/drawing/2014/main" id="{C21A898D-211D-24DF-0FBF-545E7295F0BD}"/>
                    </a:ext>
                  </a:extLst>
                </p:cNvPr>
                <p:cNvSpPr txBox="1"/>
                <p:nvPr/>
              </p:nvSpPr>
              <p:spPr>
                <a:xfrm>
                  <a:off x="233329" y="6979833"/>
                  <a:ext cx="2241579" cy="25677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kumimoji="1" lang="zh-CN" altLang="en-US" sz="12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kumimoji="1" lang="en-US" altLang="zh-CN" sz="1200" i="1">
                                <a:latin typeface="Cambria Math" panose="02040503050406030204" pitchFamily="18" charset="0"/>
                              </a:rPr>
                              <m:t>EQ</m:t>
                            </m:r>
                            <m:r>
                              <a:rPr kumimoji="1" lang="en-US" altLang="zh-CN" sz="1200" i="1">
                                <a:latin typeface="Cambria Math" panose="02040503050406030204" pitchFamily="18" charset="0"/>
                              </a:rPr>
                              <m:t>−5</m:t>
                            </m:r>
                            <m:r>
                              <m:rPr>
                                <m:sty m:val="p"/>
                              </m:rPr>
                              <a:rPr kumimoji="1" lang="en-US" altLang="zh-CN" sz="1200" i="1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kumimoji="1" lang="en-US" altLang="zh-CN" sz="1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kumimoji="1" lang="en-US" altLang="zh-CN" sz="1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kumimoji="1" lang="en-US" altLang="zh-CN" sz="12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kumimoji="1" lang="en-US" altLang="zh-CN" sz="12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kumimoji="1" lang="zh-CN" altLang="en-US" sz="1200" dirty="0"/>
                </a:p>
              </p:txBody>
            </p:sp>
          </mc:Choice>
          <mc:Fallback xmlns="">
            <p:sp>
              <p:nvSpPr>
                <p:cNvPr id="353" name="文本框 352">
                  <a:extLst>
                    <a:ext uri="{FF2B5EF4-FFF2-40B4-BE49-F238E27FC236}">
                      <a16:creationId xmlns:a16="http://schemas.microsoft.com/office/drawing/2014/main" id="{C21A898D-211D-24DF-0FBF-545E7295F0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329" y="6979833"/>
                  <a:ext cx="2241579" cy="256773"/>
                </a:xfrm>
                <a:prstGeom prst="rect">
                  <a:avLst/>
                </a:prstGeom>
                <a:blipFill>
                  <a:blip r:embed="rId5"/>
                  <a:stretch>
                    <a:fillRect b="-375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4" name="文本框 353">
              <a:extLst>
                <a:ext uri="{FF2B5EF4-FFF2-40B4-BE49-F238E27FC236}">
                  <a16:creationId xmlns:a16="http://schemas.microsoft.com/office/drawing/2014/main" id="{67B7B129-3957-2B03-E7FB-667B6F10D15F}"/>
                </a:ext>
              </a:extLst>
            </p:cNvPr>
            <p:cNvSpPr txBox="1"/>
            <p:nvPr/>
          </p:nvSpPr>
          <p:spPr>
            <a:xfrm>
              <a:off x="308770" y="6084308"/>
              <a:ext cx="2602468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Hypothesis: rho1&gt;rho2, rho1&gt;rho3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5" name="文本框 354">
              <a:extLst>
                <a:ext uri="{FF2B5EF4-FFF2-40B4-BE49-F238E27FC236}">
                  <a16:creationId xmlns:a16="http://schemas.microsoft.com/office/drawing/2014/main" id="{DA24B3CC-4077-F9A6-3770-0688E0549D0D}"/>
                </a:ext>
              </a:extLst>
            </p:cNvPr>
            <p:cNvSpPr txBox="1"/>
            <p:nvPr/>
          </p:nvSpPr>
          <p:spPr>
            <a:xfrm>
              <a:off x="4005853" y="6452009"/>
              <a:ext cx="1042979" cy="3766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EHP-5 Pain</a:t>
              </a:r>
              <a:endParaRPr kumimoji="1" lang="zh-CN" altLang="en-US" sz="1200" dirty="0">
                <a:latin typeface="Cambria Math" panose="02040503050406030204" pitchFamily="18" charset="0"/>
              </a:endParaRPr>
            </a:p>
          </p:txBody>
        </p:sp>
        <p:cxnSp>
          <p:nvCxnSpPr>
            <p:cNvPr id="356" name="直线连接符 355">
              <a:extLst>
                <a:ext uri="{FF2B5EF4-FFF2-40B4-BE49-F238E27FC236}">
                  <a16:creationId xmlns:a16="http://schemas.microsoft.com/office/drawing/2014/main" id="{D781BD1E-AC94-947E-0390-377AD78D8E72}"/>
                </a:ext>
              </a:extLst>
            </p:cNvPr>
            <p:cNvCxnSpPr/>
            <p:nvPr/>
          </p:nvCxnSpPr>
          <p:spPr>
            <a:xfrm>
              <a:off x="4533002" y="6759786"/>
              <a:ext cx="0" cy="870154"/>
            </a:xfrm>
            <a:prstGeom prst="line">
              <a:avLst/>
            </a:prstGeom>
            <a:ln w="25400">
              <a:solidFill>
                <a:srgbClr val="B42028"/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直线连接符 356">
              <a:extLst>
                <a:ext uri="{FF2B5EF4-FFF2-40B4-BE49-F238E27FC236}">
                  <a16:creationId xmlns:a16="http://schemas.microsoft.com/office/drawing/2014/main" id="{A0DD8658-3B68-7ACF-84F5-401DD4796ABB}"/>
                </a:ext>
              </a:extLst>
            </p:cNvPr>
            <p:cNvCxnSpPr/>
            <p:nvPr/>
          </p:nvCxnSpPr>
          <p:spPr>
            <a:xfrm>
              <a:off x="4533002" y="8147049"/>
              <a:ext cx="0" cy="870154"/>
            </a:xfrm>
            <a:prstGeom prst="line">
              <a:avLst/>
            </a:prstGeom>
            <a:ln w="25400">
              <a:solidFill>
                <a:srgbClr val="B42028"/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8" name="文本框 357">
              <a:extLst>
                <a:ext uri="{FF2B5EF4-FFF2-40B4-BE49-F238E27FC236}">
                  <a16:creationId xmlns:a16="http://schemas.microsoft.com/office/drawing/2014/main" id="{EB4A6787-9F8C-CF5D-AF5A-ADDB201A421B}"/>
                </a:ext>
              </a:extLst>
            </p:cNvPr>
            <p:cNvSpPr txBox="1"/>
            <p:nvPr/>
          </p:nvSpPr>
          <p:spPr>
            <a:xfrm>
              <a:off x="4005853" y="9017203"/>
              <a:ext cx="1042979" cy="3766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EHP-5 Pain</a:t>
              </a:r>
              <a:endParaRPr kumimoji="1" lang="zh-CN" altLang="en-US" sz="1200" dirty="0">
                <a:latin typeface="Cambria Math" panose="02040503050406030204" pitchFamily="18" charset="0"/>
              </a:endParaRPr>
            </a:p>
          </p:txBody>
        </p:sp>
        <p:cxnSp>
          <p:nvCxnSpPr>
            <p:cNvPr id="359" name="直线连接符 358">
              <a:extLst>
                <a:ext uri="{FF2B5EF4-FFF2-40B4-BE49-F238E27FC236}">
                  <a16:creationId xmlns:a16="http://schemas.microsoft.com/office/drawing/2014/main" id="{7C087C24-FE98-E801-7C7C-4C70883FD9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97106" y="6599117"/>
              <a:ext cx="2591580" cy="3739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直线连接符 359">
              <a:extLst>
                <a:ext uri="{FF2B5EF4-FFF2-40B4-BE49-F238E27FC236}">
                  <a16:creationId xmlns:a16="http://schemas.microsoft.com/office/drawing/2014/main" id="{70EAB6DB-B553-8D33-387F-B95264C44B42}"/>
                </a:ext>
              </a:extLst>
            </p:cNvPr>
            <p:cNvCxnSpPr>
              <a:cxnSpLocks/>
              <a:endCxn id="352" idx="0"/>
            </p:cNvCxnSpPr>
            <p:nvPr/>
          </p:nvCxnSpPr>
          <p:spPr>
            <a:xfrm flipH="1">
              <a:off x="3334561" y="6588845"/>
              <a:ext cx="661254" cy="3453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直线连接符 360">
              <a:extLst>
                <a:ext uri="{FF2B5EF4-FFF2-40B4-BE49-F238E27FC236}">
                  <a16:creationId xmlns:a16="http://schemas.microsoft.com/office/drawing/2014/main" id="{C99ED091-4566-01E0-9C7C-BBD2CA7B0FA0}"/>
                </a:ext>
              </a:extLst>
            </p:cNvPr>
            <p:cNvCxnSpPr>
              <a:cxnSpLocks/>
              <a:stCxn id="352" idx="1"/>
            </p:cNvCxnSpPr>
            <p:nvPr/>
          </p:nvCxnSpPr>
          <p:spPr>
            <a:xfrm flipH="1" flipV="1">
              <a:off x="2469960" y="7088330"/>
              <a:ext cx="411276" cy="344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2" name="文本框 361">
              <a:extLst>
                <a:ext uri="{FF2B5EF4-FFF2-40B4-BE49-F238E27FC236}">
                  <a16:creationId xmlns:a16="http://schemas.microsoft.com/office/drawing/2014/main" id="{397CD831-C3E7-F316-D3B1-17264DF69687}"/>
                </a:ext>
              </a:extLst>
            </p:cNvPr>
            <p:cNvSpPr txBox="1"/>
            <p:nvPr/>
          </p:nvSpPr>
          <p:spPr>
            <a:xfrm>
              <a:off x="302558" y="9324980"/>
              <a:ext cx="4067142" cy="6277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b="1" dirty="0">
                  <a:latin typeface="Calibri" panose="020F0502020204030204" pitchFamily="34" charset="0"/>
                  <a:cs typeface="Calibri" panose="020F0502020204030204" pitchFamily="34" charset="0"/>
                </a:rPr>
                <a:t>Correlation Analysis II</a:t>
              </a:r>
            </a:p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Only D5 EQ-5D P/D &amp; Pain VAS 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3" name="文本框 362">
              <a:extLst>
                <a:ext uri="{FF2B5EF4-FFF2-40B4-BE49-F238E27FC236}">
                  <a16:creationId xmlns:a16="http://schemas.microsoft.com/office/drawing/2014/main" id="{D50173E3-0D89-8683-6BA2-5BA5FBE980A5}"/>
                </a:ext>
              </a:extLst>
            </p:cNvPr>
            <p:cNvSpPr txBox="1"/>
            <p:nvPr/>
          </p:nvSpPr>
          <p:spPr>
            <a:xfrm>
              <a:off x="308770" y="9814017"/>
              <a:ext cx="2602468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Hypothesis: rho4&gt;rho5, rho4&gt;rho6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4" name="文本框 363">
              <a:extLst>
                <a:ext uri="{FF2B5EF4-FFF2-40B4-BE49-F238E27FC236}">
                  <a16:creationId xmlns:a16="http://schemas.microsoft.com/office/drawing/2014/main" id="{BB6DD72B-2654-68CE-B733-3686C8D3FE89}"/>
                </a:ext>
              </a:extLst>
            </p:cNvPr>
            <p:cNvSpPr txBox="1"/>
            <p:nvPr/>
          </p:nvSpPr>
          <p:spPr>
            <a:xfrm>
              <a:off x="2948164" y="8399300"/>
              <a:ext cx="888703" cy="3766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12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Pain VAS</a:t>
              </a:r>
              <a:endParaRPr kumimoji="1" lang="zh-CN" altLang="en-US" sz="1200" dirty="0">
                <a:latin typeface="Cambria Math" panose="02040503050406030204" pitchFamily="18" charset="0"/>
              </a:endParaRPr>
            </a:p>
          </p:txBody>
        </p:sp>
        <p:sp>
          <p:nvSpPr>
            <p:cNvPr id="365" name="文本框 364">
              <a:extLst>
                <a:ext uri="{FF2B5EF4-FFF2-40B4-BE49-F238E27FC236}">
                  <a16:creationId xmlns:a16="http://schemas.microsoft.com/office/drawing/2014/main" id="{3B2E7888-7BAD-DFB4-8CCB-49A15D70DA09}"/>
                </a:ext>
              </a:extLst>
            </p:cNvPr>
            <p:cNvSpPr txBox="1"/>
            <p:nvPr/>
          </p:nvSpPr>
          <p:spPr>
            <a:xfrm>
              <a:off x="1445215" y="8405877"/>
              <a:ext cx="1038067" cy="3766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120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EQ-5D P/D</a:t>
              </a:r>
              <a:endParaRPr kumimoji="1" lang="zh-CN" altLang="en-US" sz="1200" dirty="0">
                <a:latin typeface="Cambria Math" panose="02040503050406030204" pitchFamily="18" charset="0"/>
              </a:endParaRPr>
            </a:p>
          </p:txBody>
        </p:sp>
        <p:cxnSp>
          <p:nvCxnSpPr>
            <p:cNvPr id="366" name="直线连接符 365">
              <a:extLst>
                <a:ext uri="{FF2B5EF4-FFF2-40B4-BE49-F238E27FC236}">
                  <a16:creationId xmlns:a16="http://schemas.microsoft.com/office/drawing/2014/main" id="{5319CB0B-52D2-26FA-A54E-7793AE0E25B5}"/>
                </a:ext>
              </a:extLst>
            </p:cNvPr>
            <p:cNvCxnSpPr>
              <a:cxnSpLocks/>
            </p:cNvCxnSpPr>
            <p:nvPr/>
          </p:nvCxnSpPr>
          <p:spPr>
            <a:xfrm>
              <a:off x="3633216" y="8128051"/>
              <a:ext cx="0" cy="268354"/>
            </a:xfrm>
            <a:prstGeom prst="line">
              <a:avLst/>
            </a:prstGeom>
            <a:ln w="25400">
              <a:solidFill>
                <a:srgbClr val="B42028"/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直线连接符 366">
              <a:extLst>
                <a:ext uri="{FF2B5EF4-FFF2-40B4-BE49-F238E27FC236}">
                  <a16:creationId xmlns:a16="http://schemas.microsoft.com/office/drawing/2014/main" id="{31CC5B1A-962A-2DA6-DF68-6D876FE8552E}"/>
                </a:ext>
              </a:extLst>
            </p:cNvPr>
            <p:cNvCxnSpPr>
              <a:cxnSpLocks/>
              <a:endCxn id="365" idx="0"/>
            </p:cNvCxnSpPr>
            <p:nvPr/>
          </p:nvCxnSpPr>
          <p:spPr>
            <a:xfrm flipH="1">
              <a:off x="1964249" y="8148044"/>
              <a:ext cx="1532181" cy="257833"/>
            </a:xfrm>
            <a:prstGeom prst="line">
              <a:avLst/>
            </a:prstGeom>
            <a:ln w="25400">
              <a:solidFill>
                <a:srgbClr val="B42028"/>
              </a:solidFill>
              <a:prstDash val="lg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直线连接符 367">
              <a:extLst>
                <a:ext uri="{FF2B5EF4-FFF2-40B4-BE49-F238E27FC236}">
                  <a16:creationId xmlns:a16="http://schemas.microsoft.com/office/drawing/2014/main" id="{42C8D579-4400-5054-B4E0-AE371F0ECF02}"/>
                </a:ext>
              </a:extLst>
            </p:cNvPr>
            <p:cNvCxnSpPr>
              <a:cxnSpLocks/>
              <a:stCxn id="364" idx="2"/>
              <a:endCxn id="358" idx="1"/>
            </p:cNvCxnSpPr>
            <p:nvPr/>
          </p:nvCxnSpPr>
          <p:spPr>
            <a:xfrm>
              <a:off x="3392516" y="8775958"/>
              <a:ext cx="613337" cy="4295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直线连接符 368">
              <a:extLst>
                <a:ext uri="{FF2B5EF4-FFF2-40B4-BE49-F238E27FC236}">
                  <a16:creationId xmlns:a16="http://schemas.microsoft.com/office/drawing/2014/main" id="{3968EC38-BAA4-FD9D-9047-47D79BE8E980}"/>
                </a:ext>
              </a:extLst>
            </p:cNvPr>
            <p:cNvCxnSpPr>
              <a:cxnSpLocks/>
              <a:stCxn id="364" idx="1"/>
              <a:endCxn id="365" idx="3"/>
            </p:cNvCxnSpPr>
            <p:nvPr/>
          </p:nvCxnSpPr>
          <p:spPr>
            <a:xfrm flipH="1">
              <a:off x="2483282" y="8587629"/>
              <a:ext cx="464882" cy="65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直线连接符 369">
              <a:extLst>
                <a:ext uri="{FF2B5EF4-FFF2-40B4-BE49-F238E27FC236}">
                  <a16:creationId xmlns:a16="http://schemas.microsoft.com/office/drawing/2014/main" id="{1731A120-627C-21B6-0044-22260AF3812B}"/>
                </a:ext>
              </a:extLst>
            </p:cNvPr>
            <p:cNvCxnSpPr>
              <a:cxnSpLocks/>
              <a:stCxn id="358" idx="1"/>
            </p:cNvCxnSpPr>
            <p:nvPr/>
          </p:nvCxnSpPr>
          <p:spPr>
            <a:xfrm flipH="1" flipV="1">
              <a:off x="2297306" y="8792010"/>
              <a:ext cx="1708546" cy="4135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文本框 370">
              <a:extLst>
                <a:ext uri="{FF2B5EF4-FFF2-40B4-BE49-F238E27FC236}">
                  <a16:creationId xmlns:a16="http://schemas.microsoft.com/office/drawing/2014/main" id="{783AF6C1-9F4F-D992-9231-F17CF3882326}"/>
                </a:ext>
              </a:extLst>
            </p:cNvPr>
            <p:cNvSpPr txBox="1"/>
            <p:nvPr/>
          </p:nvSpPr>
          <p:spPr>
            <a:xfrm>
              <a:off x="2429041" y="6816813"/>
              <a:ext cx="528217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rho1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2" name="文本框 371">
              <a:extLst>
                <a:ext uri="{FF2B5EF4-FFF2-40B4-BE49-F238E27FC236}">
                  <a16:creationId xmlns:a16="http://schemas.microsoft.com/office/drawing/2014/main" id="{B7421AB2-5227-D0E6-4C9A-1053E26BCC12}"/>
                </a:ext>
              </a:extLst>
            </p:cNvPr>
            <p:cNvSpPr txBox="1"/>
            <p:nvPr/>
          </p:nvSpPr>
          <p:spPr>
            <a:xfrm>
              <a:off x="3675504" y="6681665"/>
              <a:ext cx="528217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rho2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3" name="文本框 372">
              <a:extLst>
                <a:ext uri="{FF2B5EF4-FFF2-40B4-BE49-F238E27FC236}">
                  <a16:creationId xmlns:a16="http://schemas.microsoft.com/office/drawing/2014/main" id="{A41CDEA8-BDB1-52AF-FCDF-11AFA115B9B1}"/>
                </a:ext>
              </a:extLst>
            </p:cNvPr>
            <p:cNvSpPr txBox="1"/>
            <p:nvPr/>
          </p:nvSpPr>
          <p:spPr>
            <a:xfrm>
              <a:off x="2297306" y="6495565"/>
              <a:ext cx="527709" cy="376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rho3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4" name="文本框 373">
              <a:extLst>
                <a:ext uri="{FF2B5EF4-FFF2-40B4-BE49-F238E27FC236}">
                  <a16:creationId xmlns:a16="http://schemas.microsoft.com/office/drawing/2014/main" id="{1D3D5897-D1C9-8717-B510-746BFFF66BCE}"/>
                </a:ext>
              </a:extLst>
            </p:cNvPr>
            <p:cNvSpPr txBox="1"/>
            <p:nvPr/>
          </p:nvSpPr>
          <p:spPr>
            <a:xfrm>
              <a:off x="2466484" y="8295905"/>
              <a:ext cx="528217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rho4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5" name="文本框 374">
              <a:extLst>
                <a:ext uri="{FF2B5EF4-FFF2-40B4-BE49-F238E27FC236}">
                  <a16:creationId xmlns:a16="http://schemas.microsoft.com/office/drawing/2014/main" id="{A89B1B1F-76DD-0C28-DEF0-0DE0A30A51CD}"/>
                </a:ext>
              </a:extLst>
            </p:cNvPr>
            <p:cNvSpPr txBox="1"/>
            <p:nvPr/>
          </p:nvSpPr>
          <p:spPr>
            <a:xfrm>
              <a:off x="3675504" y="8697641"/>
              <a:ext cx="528217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rho5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6" name="文本框 375">
              <a:extLst>
                <a:ext uri="{FF2B5EF4-FFF2-40B4-BE49-F238E27FC236}">
                  <a16:creationId xmlns:a16="http://schemas.microsoft.com/office/drawing/2014/main" id="{F07F8BC4-45F4-0E17-4BDF-0A3CF69C6E67}"/>
                </a:ext>
              </a:extLst>
            </p:cNvPr>
            <p:cNvSpPr txBox="1"/>
            <p:nvPr/>
          </p:nvSpPr>
          <p:spPr>
            <a:xfrm>
              <a:off x="2364891" y="8844888"/>
              <a:ext cx="528217" cy="376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rho6</a:t>
              </a:r>
              <a:endParaRPr kumimoji="1" lang="zh-CN" altLang="en-US" sz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7" name="圆角矩形 376">
              <a:extLst>
                <a:ext uri="{FF2B5EF4-FFF2-40B4-BE49-F238E27FC236}">
                  <a16:creationId xmlns:a16="http://schemas.microsoft.com/office/drawing/2014/main" id="{C95608AC-050D-55E0-5CF4-3D1D5DE495A7}"/>
                </a:ext>
              </a:extLst>
            </p:cNvPr>
            <p:cNvSpPr/>
            <p:nvPr/>
          </p:nvSpPr>
          <p:spPr>
            <a:xfrm>
              <a:off x="1567688" y="7703829"/>
              <a:ext cx="2288847" cy="369332"/>
            </a:xfrm>
            <a:prstGeom prst="roundRect">
              <a:avLst/>
            </a:prstGeom>
            <a:noFill/>
            <a:ln>
              <a:solidFill>
                <a:srgbClr val="B4202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200"/>
            </a:p>
          </p:txBody>
        </p:sp>
      </p:grpSp>
      <p:graphicFrame>
        <p:nvGraphicFramePr>
          <p:cNvPr id="378" name="表格 377">
            <a:extLst>
              <a:ext uri="{FF2B5EF4-FFF2-40B4-BE49-F238E27FC236}">
                <a16:creationId xmlns:a16="http://schemas.microsoft.com/office/drawing/2014/main" id="{2F3BE93E-6FD5-CB6A-061D-BDD2BF01A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168193"/>
              </p:ext>
            </p:extLst>
          </p:nvPr>
        </p:nvGraphicFramePr>
        <p:xfrm>
          <a:off x="11004860" y="3594592"/>
          <a:ext cx="7123833" cy="43822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62152">
                  <a:extLst>
                    <a:ext uri="{9D8B030D-6E8A-4147-A177-3AD203B41FA5}">
                      <a16:colId xmlns:a16="http://schemas.microsoft.com/office/drawing/2014/main" val="320660652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483430105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1400072321"/>
                    </a:ext>
                  </a:extLst>
                </a:gridCol>
                <a:gridCol w="1065681">
                  <a:extLst>
                    <a:ext uri="{9D8B030D-6E8A-4147-A177-3AD203B41FA5}">
                      <a16:colId xmlns:a16="http://schemas.microsoft.com/office/drawing/2014/main" val="1449331000"/>
                    </a:ext>
                  </a:extLst>
                </a:gridCol>
              </a:tblGrid>
              <a:tr h="395068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Patients</a:t>
                      </a:r>
                      <a:r>
                        <a:rPr lang="zh-CN" alt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Characteristics 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B84C5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420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868034"/>
                  </a:ext>
                </a:extLst>
              </a:tr>
              <a:tr h="6645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TCM (n=70)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Placebo (n=63)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zh-CN" alt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671954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marL="0" marR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Age, years, mean ± SD 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37.8±6.5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37.1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±5.3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0.840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1931586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Duration, years, mean ± SD 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±3.7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±3.5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0.666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097487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History</a:t>
                      </a:r>
                      <a:r>
                        <a:rPr lang="zh-CN" alt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surgery, %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30.0%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39.7%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0.241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2262461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History of intercourse, %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88.7%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90.5%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0.721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759379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EQ-5D index (Baseline)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0.524±0.264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0.574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±0.255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0.185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8066729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Pain VAS score (Baseline)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6.5±1.2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±1.6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0245586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EHP-5 overall score (Baseline)</a:t>
                      </a:r>
                      <a:endParaRPr lang="zh-CN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B84C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38.3±18.4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33.4</a:t>
                      </a:r>
                      <a:r>
                        <a:rPr lang="en-US" altLang="zh-CN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±16.4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0.111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1680260"/>
                  </a:ext>
                </a:extLst>
              </a:tr>
              <a:tr h="395068">
                <a:tc gridSpan="4">
                  <a:txBody>
                    <a:bodyPr/>
                    <a:lstStyle/>
                    <a:p>
                      <a:pPr marL="0" marR="0" lvl="0" indent="0" algn="l" defTabSz="215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MC: menstrual cycle; EHP-5: </a:t>
                      </a:r>
                      <a:r>
                        <a:rPr lang="en" altLang="zh-CN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Endometriosis Health Profile-5.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5124307"/>
                  </a:ext>
                </a:extLst>
              </a:tr>
            </a:tbl>
          </a:graphicData>
        </a:graphic>
      </p:graphicFrame>
      <p:grpSp>
        <p:nvGrpSpPr>
          <p:cNvPr id="408" name="组合 407">
            <a:extLst>
              <a:ext uri="{FF2B5EF4-FFF2-40B4-BE49-F238E27FC236}">
                <a16:creationId xmlns:a16="http://schemas.microsoft.com/office/drawing/2014/main" id="{6B31DD0A-921F-2A3D-313C-255EBAC15811}"/>
              </a:ext>
            </a:extLst>
          </p:cNvPr>
          <p:cNvGrpSpPr/>
          <p:nvPr/>
        </p:nvGrpSpPr>
        <p:grpSpPr>
          <a:xfrm>
            <a:off x="10943485" y="8381313"/>
            <a:ext cx="12908608" cy="7020183"/>
            <a:chOff x="11660833" y="8599782"/>
            <a:chExt cx="11852534" cy="6462071"/>
          </a:xfrm>
        </p:grpSpPr>
        <p:pic>
          <p:nvPicPr>
            <p:cNvPr id="401" name="图片 400" descr="图表&#10;&#10;描述已自动生成">
              <a:extLst>
                <a:ext uri="{FF2B5EF4-FFF2-40B4-BE49-F238E27FC236}">
                  <a16:creationId xmlns:a16="http://schemas.microsoft.com/office/drawing/2014/main" id="{359BC307-6CA2-E8FB-E258-AD288E34721F}"/>
                </a:ext>
              </a:extLst>
            </p:cNvPr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664984" y="8602284"/>
              <a:ext cx="5400000" cy="3240000"/>
            </a:xfrm>
            <a:prstGeom prst="rect">
              <a:avLst/>
            </a:prstGeom>
          </p:spPr>
        </p:pic>
        <p:pic>
          <p:nvPicPr>
            <p:cNvPr id="403" name="图片 402" descr="图表, 折线图&#10;&#10;描述已自动生成">
              <a:extLst>
                <a:ext uri="{FF2B5EF4-FFF2-40B4-BE49-F238E27FC236}">
                  <a16:creationId xmlns:a16="http://schemas.microsoft.com/office/drawing/2014/main" id="{33B3345E-503B-3F4B-5BF0-8A6E0C4E35DB}"/>
                </a:ext>
              </a:extLst>
            </p:cNvPr>
            <p:cNvPicPr>
              <a:picLocks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660833" y="11821853"/>
              <a:ext cx="5400000" cy="3240000"/>
            </a:xfrm>
            <a:prstGeom prst="rect">
              <a:avLst/>
            </a:prstGeom>
          </p:spPr>
        </p:pic>
        <p:grpSp>
          <p:nvGrpSpPr>
            <p:cNvPr id="407" name="组合 406">
              <a:extLst>
                <a:ext uri="{FF2B5EF4-FFF2-40B4-BE49-F238E27FC236}">
                  <a16:creationId xmlns:a16="http://schemas.microsoft.com/office/drawing/2014/main" id="{2C5B994C-2008-6538-CCDF-424203A4785E}"/>
                </a:ext>
              </a:extLst>
            </p:cNvPr>
            <p:cNvGrpSpPr/>
            <p:nvPr/>
          </p:nvGrpSpPr>
          <p:grpSpPr>
            <a:xfrm>
              <a:off x="12132861" y="8599782"/>
              <a:ext cx="10304700" cy="6462067"/>
              <a:chOff x="11387341" y="9005555"/>
              <a:chExt cx="10304700" cy="6462067"/>
            </a:xfrm>
          </p:grpSpPr>
          <p:pic>
            <p:nvPicPr>
              <p:cNvPr id="393" name="图片 392" descr="图表, 折线图&#10;&#10;描述已自动生成">
                <a:extLst>
                  <a:ext uri="{FF2B5EF4-FFF2-40B4-BE49-F238E27FC236}">
                    <a16:creationId xmlns:a16="http://schemas.microsoft.com/office/drawing/2014/main" id="{9C976461-A47E-346C-E652-53DE34CF28A1}"/>
                  </a:ext>
                </a:extLst>
              </p:cNvPr>
              <p:cNvPicPr>
                <a:picLocks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292041" y="9005555"/>
                <a:ext cx="5400000" cy="3240000"/>
              </a:xfrm>
              <a:prstGeom prst="rect">
                <a:avLst/>
              </a:prstGeom>
            </p:spPr>
          </p:pic>
          <p:sp>
            <p:nvSpPr>
              <p:cNvPr id="389" name="文本框 388">
                <a:extLst>
                  <a:ext uri="{FF2B5EF4-FFF2-40B4-BE49-F238E27FC236}">
                    <a16:creationId xmlns:a16="http://schemas.microsoft.com/office/drawing/2014/main" id="{CE001900-4964-76AC-A307-4C6720491D88}"/>
                  </a:ext>
                </a:extLst>
              </p:cNvPr>
              <p:cNvSpPr txBox="1"/>
              <p:nvPr/>
            </p:nvSpPr>
            <p:spPr>
              <a:xfrm>
                <a:off x="17703066" y="9307538"/>
                <a:ext cx="257795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sz="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EQ-5D A/D D1-D5 average score VS. EHP-5 Emotional D30</a:t>
                </a:r>
                <a:endParaRPr kumimoji="1" lang="zh-CN" altLang="en-US" sz="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pic>
            <p:nvPicPr>
              <p:cNvPr id="405" name="图片 404" descr="图表, 折线图&#10;&#10;描述已自动生成">
                <a:extLst>
                  <a:ext uri="{FF2B5EF4-FFF2-40B4-BE49-F238E27FC236}">
                    <a16:creationId xmlns:a16="http://schemas.microsoft.com/office/drawing/2014/main" id="{9F4BCEFB-6C23-FCA7-D194-8734C38C4CE8}"/>
                  </a:ext>
                </a:extLst>
              </p:cNvPr>
              <p:cNvPicPr>
                <a:picLocks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6281531" y="12227622"/>
                <a:ext cx="5400000" cy="3240000"/>
              </a:xfrm>
              <a:prstGeom prst="rect">
                <a:avLst/>
              </a:prstGeom>
            </p:spPr>
          </p:pic>
          <p:sp>
            <p:nvSpPr>
              <p:cNvPr id="277" name="文本框 276">
                <a:extLst>
                  <a:ext uri="{FF2B5EF4-FFF2-40B4-BE49-F238E27FC236}">
                    <a16:creationId xmlns:a16="http://schemas.microsoft.com/office/drawing/2014/main" id="{DB92E2A9-AAB6-B6BB-1E51-19E8DF85AD31}"/>
                  </a:ext>
                </a:extLst>
              </p:cNvPr>
              <p:cNvSpPr txBox="1"/>
              <p:nvPr/>
            </p:nvSpPr>
            <p:spPr>
              <a:xfrm>
                <a:off x="11872212" y="9335238"/>
                <a:ext cx="375134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sz="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EQ-5D P/D D1-D5 average score VS. Pain VAS D1-D5 average score VS. EHP-5 Pain D30</a:t>
                </a:r>
                <a:endParaRPr kumimoji="1" lang="zh-CN" altLang="en-US" sz="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79" name="文本框 278">
                <a:extLst>
                  <a:ext uri="{FF2B5EF4-FFF2-40B4-BE49-F238E27FC236}">
                    <a16:creationId xmlns:a16="http://schemas.microsoft.com/office/drawing/2014/main" id="{B5EC0701-19C8-7A61-C48A-881A7016BA9A}"/>
                  </a:ext>
                </a:extLst>
              </p:cNvPr>
              <p:cNvSpPr txBox="1"/>
              <p:nvPr/>
            </p:nvSpPr>
            <p:spPr>
              <a:xfrm>
                <a:off x="11387341" y="12534105"/>
                <a:ext cx="581247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2400">
                  <a:defRPr/>
                </a:pPr>
                <a:r>
                  <a:rPr kumimoji="1" lang="en-US" altLang="zh-CN" sz="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EQ-5D P/D D1-D5 average % of patients with problem VS. EHP-5 Pain D30 % of patients with problem </a:t>
                </a:r>
                <a:endParaRPr kumimoji="1" lang="zh-CN" altLang="en-US" sz="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06" name="文本框 405">
              <a:extLst>
                <a:ext uri="{FF2B5EF4-FFF2-40B4-BE49-F238E27FC236}">
                  <a16:creationId xmlns:a16="http://schemas.microsoft.com/office/drawing/2014/main" id="{7EA44243-3EAE-49B1-1FF1-8D4B8A1B1F8F}"/>
                </a:ext>
              </a:extLst>
            </p:cNvPr>
            <p:cNvSpPr txBox="1"/>
            <p:nvPr/>
          </p:nvSpPr>
          <p:spPr>
            <a:xfrm>
              <a:off x="17700888" y="12158759"/>
              <a:ext cx="58124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2400">
                <a:defRPr/>
              </a:pPr>
              <a:r>
                <a:rPr kumimoji="1" lang="en-US" altLang="zh-CN" sz="800" dirty="0">
                  <a:latin typeface="Calibri" panose="020F0502020204030204" pitchFamily="34" charset="0"/>
                  <a:cs typeface="Calibri" panose="020F0502020204030204" pitchFamily="34" charset="0"/>
                </a:rPr>
                <a:t>EQ-5D A/D D1-D5 average % of patients with problem VS. EHP-5 Emotional D30 % of patients with problem </a:t>
              </a:r>
              <a:endParaRPr kumimoji="1" lang="zh-CN" altLang="en-US" sz="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09" name="文本框 408">
            <a:extLst>
              <a:ext uri="{FF2B5EF4-FFF2-40B4-BE49-F238E27FC236}">
                <a16:creationId xmlns:a16="http://schemas.microsoft.com/office/drawing/2014/main" id="{C0CC4397-18EF-B937-43CC-50E568DB6FA4}"/>
              </a:ext>
            </a:extLst>
          </p:cNvPr>
          <p:cNvSpPr txBox="1"/>
          <p:nvPr/>
        </p:nvSpPr>
        <p:spPr>
          <a:xfrm>
            <a:off x="25074384" y="3594592"/>
            <a:ext cx="36413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kumimoji="1"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</a:p>
          <a:p>
            <a:pPr marL="33750"/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Rho is stronger between instruments with the same recall period than between those with different recall periods.</a:t>
            </a:r>
          </a:p>
          <a:p>
            <a:pPr marL="3375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Hypothesis</a:t>
            </a:r>
            <a:r>
              <a:rPr kumimoji="1"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I: Confirmed</a:t>
            </a:r>
          </a:p>
          <a:p>
            <a:pPr marL="637200" indent="-342000">
              <a:buFont typeface="Wingdings" pitchFamily="2" charset="2"/>
              <a:buChar char="n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 rho1&gt; All rho2</a:t>
            </a:r>
          </a:p>
          <a:p>
            <a:pPr marL="637200" indent="-342000">
              <a:buFont typeface="Wingdings" pitchFamily="2" charset="2"/>
              <a:buChar char="n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 rho1&gt; Allrho3</a:t>
            </a:r>
          </a:p>
          <a:p>
            <a:pPr marL="32400">
              <a:buFont typeface="Arial" panose="020B0604020202020204" pitchFamily="34" charset="0"/>
              <a:buChar char="•"/>
            </a:pPr>
            <a:r>
              <a:rPr kumimoji="1"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Hypothesis II: Confirmed</a:t>
            </a:r>
          </a:p>
          <a:p>
            <a:pPr marL="637200" indent="-342000">
              <a:buFont typeface="Wingdings" pitchFamily="2" charset="2"/>
              <a:buChar char="n"/>
            </a:pPr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 rho4&gt;All rho5</a:t>
            </a:r>
          </a:p>
          <a:p>
            <a:pPr marL="637200" indent="-342000">
              <a:buFont typeface="Wingdings" pitchFamily="2" charset="2"/>
              <a:buChar char="n"/>
            </a:pPr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 rho4&gt;All rho6</a:t>
            </a:r>
          </a:p>
        </p:txBody>
      </p:sp>
      <p:sp>
        <p:nvSpPr>
          <p:cNvPr id="410" name="文本框 409">
            <a:extLst>
              <a:ext uri="{FF2B5EF4-FFF2-40B4-BE49-F238E27FC236}">
                <a16:creationId xmlns:a16="http://schemas.microsoft.com/office/drawing/2014/main" id="{99FE0A7F-9B63-1C30-4A6C-992B4A222C6E}"/>
              </a:ext>
            </a:extLst>
          </p:cNvPr>
          <p:cNvSpPr txBox="1"/>
          <p:nvPr/>
        </p:nvSpPr>
        <p:spPr>
          <a:xfrm>
            <a:off x="22828929" y="11664507"/>
            <a:ext cx="55311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">
              <a:buFont typeface="Arial" panose="020B0604020202020204" pitchFamily="34" charset="0"/>
              <a:buChar char="•"/>
            </a:pPr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Trends</a:t>
            </a:r>
          </a:p>
          <a:p>
            <a:pPr marL="375300" indent="-342900">
              <a:buFont typeface="Wingdings" pitchFamily="2" charset="2"/>
              <a:buChar char="n"/>
            </a:pP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Pain</a:t>
            </a:r>
            <a:r>
              <a:rPr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VAS (1-day recall period) is more sensitive in capturing pain changes in</a:t>
            </a:r>
            <a:r>
              <a:rPr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endometriosis-dysmenorrhea </a:t>
            </a:r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over time.</a:t>
            </a:r>
          </a:p>
          <a:p>
            <a:pPr marL="375300" indent="-342900">
              <a:buFont typeface="Wingdings" pitchFamily="2" charset="2"/>
              <a:buChar char="n"/>
            </a:pPr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EQ-5D and EHP-5 show similar results.</a:t>
            </a:r>
          </a:p>
          <a:p>
            <a:pPr marL="32400" indent="-285750"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Limitation</a:t>
            </a:r>
          </a:p>
          <a:p>
            <a:pPr marL="342900" indent="-342900">
              <a:buFont typeface="Wingdings" pitchFamily="2" charset="2"/>
              <a:buChar char="n"/>
            </a:pPr>
            <a:r>
              <a:rPr lang="en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 results may be due to variations in scale design, construction, the number of levels, and the different assessment time.</a:t>
            </a:r>
          </a:p>
        </p:txBody>
      </p:sp>
    </p:spTree>
    <p:extLst>
      <p:ext uri="{BB962C8B-B14F-4D97-AF65-F5344CB8AC3E}">
        <p14:creationId xmlns:p14="http://schemas.microsoft.com/office/powerpoint/2010/main" val="335204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主题​​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678B6D4D-4FCD-4796-8A32-27C7D8451066}"/>
</file>

<file path=customXml/itemProps2.xml><?xml version="1.0" encoding="utf-8"?>
<ds:datastoreItem xmlns:ds="http://schemas.openxmlformats.org/officeDocument/2006/customXml" ds:itemID="{6A4F6BFB-754F-4BC9-A391-FA422EB77D32}"/>
</file>

<file path=customXml/itemProps3.xml><?xml version="1.0" encoding="utf-8"?>
<ds:datastoreItem xmlns:ds="http://schemas.openxmlformats.org/officeDocument/2006/customXml" ds:itemID="{4BF2F6F7-5FA9-4BD6-8C07-7EE4735546D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4028</TotalTime>
  <Words>990</Words>
  <Application>Microsoft Macintosh PowerPoint</Application>
  <PresentationFormat>自定义</PresentationFormat>
  <Paragraphs>209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Aptos</vt:lpstr>
      <vt:lpstr>Aptos Display</vt:lpstr>
      <vt:lpstr>Arial</vt:lpstr>
      <vt:lpstr>Calibri</vt:lpstr>
      <vt:lpstr>Cambria Math</vt:lpstr>
      <vt:lpstr>Wingdings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c19949</dc:creator>
  <cp:lastModifiedBy>c19949</cp:lastModifiedBy>
  <cp:revision>4</cp:revision>
  <dcterms:created xsi:type="dcterms:W3CDTF">2025-02-08T03:43:22Z</dcterms:created>
  <dcterms:modified xsi:type="dcterms:W3CDTF">2025-02-10T22:54:13Z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