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4">
  <p:sldMasterIdLst>
    <p:sldMasterId id="2147483660" r:id="rId4"/>
  </p:sldMasterIdLst>
  <p:notesMasterIdLst>
    <p:notesMasterId r:id="rId6"/>
  </p:notesMasterIdLst>
  <p:sldIdLst>
    <p:sldId id="257" r:id="rId5"/>
  </p:sldIdLst>
  <p:sldSz cx="51200050" cy="28800425"/>
  <p:notesSz cx="7010400" cy="9296400"/>
  <p:defaultTextStyle>
    <a:defPPr>
      <a:defRPr lang="en-US"/>
    </a:defPPr>
    <a:lvl1pPr marL="0" algn="l" defTabSz="2281881" rtl="0" eaLnBrk="1" latinLnBrk="0" hangingPunct="1">
      <a:defRPr sz="8982" kern="1200">
        <a:solidFill>
          <a:schemeClr val="tx1"/>
        </a:solidFill>
        <a:latin typeface="+mn-lt"/>
        <a:ea typeface="+mn-ea"/>
        <a:cs typeface="+mn-cs"/>
      </a:defRPr>
    </a:lvl1pPr>
    <a:lvl2pPr marL="2281881" algn="l" defTabSz="2281881" rtl="0" eaLnBrk="1" latinLnBrk="0" hangingPunct="1">
      <a:defRPr sz="8982" kern="1200">
        <a:solidFill>
          <a:schemeClr val="tx1"/>
        </a:solidFill>
        <a:latin typeface="+mn-lt"/>
        <a:ea typeface="+mn-ea"/>
        <a:cs typeface="+mn-cs"/>
      </a:defRPr>
    </a:lvl2pPr>
    <a:lvl3pPr marL="4563768" algn="l" defTabSz="2281881" rtl="0" eaLnBrk="1" latinLnBrk="0" hangingPunct="1">
      <a:defRPr sz="8982" kern="1200">
        <a:solidFill>
          <a:schemeClr val="tx1"/>
        </a:solidFill>
        <a:latin typeface="+mn-lt"/>
        <a:ea typeface="+mn-ea"/>
        <a:cs typeface="+mn-cs"/>
      </a:defRPr>
    </a:lvl3pPr>
    <a:lvl4pPr marL="6845648" algn="l" defTabSz="2281881" rtl="0" eaLnBrk="1" latinLnBrk="0" hangingPunct="1">
      <a:defRPr sz="8982" kern="1200">
        <a:solidFill>
          <a:schemeClr val="tx1"/>
        </a:solidFill>
        <a:latin typeface="+mn-lt"/>
        <a:ea typeface="+mn-ea"/>
        <a:cs typeface="+mn-cs"/>
      </a:defRPr>
    </a:lvl4pPr>
    <a:lvl5pPr marL="9127537" algn="l" defTabSz="2281881" rtl="0" eaLnBrk="1" latinLnBrk="0" hangingPunct="1">
      <a:defRPr sz="8982" kern="1200">
        <a:solidFill>
          <a:schemeClr val="tx1"/>
        </a:solidFill>
        <a:latin typeface="+mn-lt"/>
        <a:ea typeface="+mn-ea"/>
        <a:cs typeface="+mn-cs"/>
      </a:defRPr>
    </a:lvl5pPr>
    <a:lvl6pPr marL="11409417" algn="l" defTabSz="2281881" rtl="0" eaLnBrk="1" latinLnBrk="0" hangingPunct="1">
      <a:defRPr sz="8982" kern="1200">
        <a:solidFill>
          <a:schemeClr val="tx1"/>
        </a:solidFill>
        <a:latin typeface="+mn-lt"/>
        <a:ea typeface="+mn-ea"/>
        <a:cs typeface="+mn-cs"/>
      </a:defRPr>
    </a:lvl6pPr>
    <a:lvl7pPr marL="13691301" algn="l" defTabSz="2281881" rtl="0" eaLnBrk="1" latinLnBrk="0" hangingPunct="1">
      <a:defRPr sz="8982" kern="1200">
        <a:solidFill>
          <a:schemeClr val="tx1"/>
        </a:solidFill>
        <a:latin typeface="+mn-lt"/>
        <a:ea typeface="+mn-ea"/>
        <a:cs typeface="+mn-cs"/>
      </a:defRPr>
    </a:lvl7pPr>
    <a:lvl8pPr marL="15973185" algn="l" defTabSz="2281881" rtl="0" eaLnBrk="1" latinLnBrk="0" hangingPunct="1">
      <a:defRPr sz="8982" kern="1200">
        <a:solidFill>
          <a:schemeClr val="tx1"/>
        </a:solidFill>
        <a:latin typeface="+mn-lt"/>
        <a:ea typeface="+mn-ea"/>
        <a:cs typeface="+mn-cs"/>
      </a:defRPr>
    </a:lvl8pPr>
    <a:lvl9pPr marL="18255067" algn="l" defTabSz="2281881" rtl="0" eaLnBrk="1" latinLnBrk="0" hangingPunct="1">
      <a:defRPr sz="898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1" userDrawn="1">
          <p15:clr>
            <a:srgbClr val="A4A3A4"/>
          </p15:clr>
        </p15:guide>
        <p15:guide id="2" pos="1612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FB99F40-7037-2828-DB22-788BE233C188}" name="Nance Devlin" initials="ND" userId="462ee49d582f90fd" providerId="Windows Live"/>
  <p188:author id="{61807451-931F-D3BF-A046-B563E11C0E80}" name="Ling Jie / Jeremy" initials="LJ/J" userId="S::sphclj@nus.edu.sg::bce00b8e-6127-4cda-83a8-3a2d9e12262e" providerId="AD"/>
  <p188:author id="{122E9A63-48FF-F63A-505C-F6C6DC322649}" name="Cheng Ling Jie" initials="CLJ" userId="Cheng Ling Jie" providerId="None"/>
  <p188:author id="{BFC5CECD-4F98-DD2B-EBEA-98D678B0F5E4}" name="tianxin pan" initials="tp" userId="052cd6ed3c5a53dc" providerId="Windows Live"/>
  <p188:author id="{A199D9ED-4E2A-E6DA-A810-332A52D45D7B}" name="Brendan Mulhern" initials="BM" userId="S::Brendan.Mulhern@uts.edu.au::4cc2c911-c1e7-4abd-8bb1-1fdd6436d6e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reimeier, Simone" initials="KS" lastIdx="7" clrIdx="0">
    <p:extLst>
      <p:ext uri="{19B8F6BF-5375-455C-9EA6-DF929625EA0E}">
        <p15:presenceInfo xmlns:p15="http://schemas.microsoft.com/office/powerpoint/2012/main" userId="S-1-5-21-283016044-3387516373-1648638545-30169" providerId="AD"/>
      </p:ext>
    </p:extLst>
  </p:cmAuthor>
  <p:cmAuthor id="2" name="Ling Jie / Jeremy" initials="LJ/J" lastIdx="10" clrIdx="1">
    <p:extLst>
      <p:ext uri="{19B8F6BF-5375-455C-9EA6-DF929625EA0E}">
        <p15:presenceInfo xmlns:p15="http://schemas.microsoft.com/office/powerpoint/2012/main" userId="S::sphclj@nus.edu.sg::bce00b8e-6127-4cda-83a8-3a2d9e12262e" providerId="AD"/>
      </p:ext>
    </p:extLst>
  </p:cmAuthor>
  <p:cmAuthor id="3" name="Michael Herdman" initials="MH" lastIdx="7" clrIdx="2">
    <p:extLst>
      <p:ext uri="{19B8F6BF-5375-455C-9EA6-DF929625EA0E}">
        <p15:presenceInfo xmlns:p15="http://schemas.microsoft.com/office/powerpoint/2012/main" userId="bbf0bae7e5f6ac1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0699"/>
    <a:srgbClr val="5A3F99"/>
    <a:srgbClr val="FFFFFF"/>
    <a:srgbClr val="EF7C02"/>
    <a:srgbClr val="1F66B1"/>
    <a:srgbClr val="3F8ADD"/>
    <a:srgbClr val="B4D2F2"/>
    <a:srgbClr val="FEB96E"/>
    <a:srgbClr val="A3C7E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05" autoAdjust="0"/>
    <p:restoredTop sz="95655" autoAdjust="0"/>
  </p:normalViewPr>
  <p:slideViewPr>
    <p:cSldViewPr snapToObjects="1">
      <p:cViewPr varScale="1">
        <p:scale>
          <a:sx n="17" d="100"/>
          <a:sy n="17" d="100"/>
        </p:scale>
        <p:origin x="768" y="120"/>
      </p:cViewPr>
      <p:guideLst>
        <p:guide orient="horz" pos="9071"/>
        <p:guide pos="16127"/>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3D55ADF-2FAE-B64E-B4E2-F04686D2D4EE}" type="datetimeFigureOut">
              <a:rPr lang="en-US" smtClean="0"/>
              <a:t>1/27/2025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3037AD2-DFEE-9F4C-8BBC-4200231E16B0}" type="slidenum">
              <a:rPr lang="en-US" smtClean="0"/>
              <a:t>‹#›</a:t>
            </a:fld>
            <a:endParaRPr lang="en-US"/>
          </a:p>
        </p:txBody>
      </p:sp>
    </p:spTree>
    <p:extLst>
      <p:ext uri="{BB962C8B-B14F-4D97-AF65-F5344CB8AC3E}">
        <p14:creationId xmlns:p14="http://schemas.microsoft.com/office/powerpoint/2010/main" val="2358751882"/>
      </p:ext>
    </p:extLst>
  </p:cSld>
  <p:clrMap bg1="lt1" tx1="dk1" bg2="lt2" tx2="dk2" accent1="accent1" accent2="accent2" accent3="accent3" accent4="accent4" accent5="accent5" accent6="accent6" hlink="hlink" folHlink="folHlink"/>
  <p:notesStyle>
    <a:lvl1pPr marL="0" algn="l" defTabSz="410651" rtl="0" eaLnBrk="1" latinLnBrk="0" hangingPunct="1">
      <a:defRPr sz="1078" kern="1200">
        <a:solidFill>
          <a:schemeClr val="tx1"/>
        </a:solidFill>
        <a:latin typeface="+mn-lt"/>
        <a:ea typeface="+mn-ea"/>
        <a:cs typeface="+mn-cs"/>
      </a:defRPr>
    </a:lvl1pPr>
    <a:lvl2pPr marL="410651" algn="l" defTabSz="410651" rtl="0" eaLnBrk="1" latinLnBrk="0" hangingPunct="1">
      <a:defRPr sz="1078" kern="1200">
        <a:solidFill>
          <a:schemeClr val="tx1"/>
        </a:solidFill>
        <a:latin typeface="+mn-lt"/>
        <a:ea typeface="+mn-ea"/>
        <a:cs typeface="+mn-cs"/>
      </a:defRPr>
    </a:lvl2pPr>
    <a:lvl3pPr marL="821302" algn="l" defTabSz="410651" rtl="0" eaLnBrk="1" latinLnBrk="0" hangingPunct="1">
      <a:defRPr sz="1078" kern="1200">
        <a:solidFill>
          <a:schemeClr val="tx1"/>
        </a:solidFill>
        <a:latin typeface="+mn-lt"/>
        <a:ea typeface="+mn-ea"/>
        <a:cs typeface="+mn-cs"/>
      </a:defRPr>
    </a:lvl3pPr>
    <a:lvl4pPr marL="1231950" algn="l" defTabSz="410651" rtl="0" eaLnBrk="1" latinLnBrk="0" hangingPunct="1">
      <a:defRPr sz="1078" kern="1200">
        <a:solidFill>
          <a:schemeClr val="tx1"/>
        </a:solidFill>
        <a:latin typeface="+mn-lt"/>
        <a:ea typeface="+mn-ea"/>
        <a:cs typeface="+mn-cs"/>
      </a:defRPr>
    </a:lvl4pPr>
    <a:lvl5pPr marL="1642600" algn="l" defTabSz="410651" rtl="0" eaLnBrk="1" latinLnBrk="0" hangingPunct="1">
      <a:defRPr sz="1078" kern="1200">
        <a:solidFill>
          <a:schemeClr val="tx1"/>
        </a:solidFill>
        <a:latin typeface="+mn-lt"/>
        <a:ea typeface="+mn-ea"/>
        <a:cs typeface="+mn-cs"/>
      </a:defRPr>
    </a:lvl5pPr>
    <a:lvl6pPr marL="2053251" algn="l" defTabSz="410651" rtl="0" eaLnBrk="1" latinLnBrk="0" hangingPunct="1">
      <a:defRPr sz="1078" kern="1200">
        <a:solidFill>
          <a:schemeClr val="tx1"/>
        </a:solidFill>
        <a:latin typeface="+mn-lt"/>
        <a:ea typeface="+mn-ea"/>
        <a:cs typeface="+mn-cs"/>
      </a:defRPr>
    </a:lvl6pPr>
    <a:lvl7pPr marL="2463902" algn="l" defTabSz="410651" rtl="0" eaLnBrk="1" latinLnBrk="0" hangingPunct="1">
      <a:defRPr sz="1078" kern="1200">
        <a:solidFill>
          <a:schemeClr val="tx1"/>
        </a:solidFill>
        <a:latin typeface="+mn-lt"/>
        <a:ea typeface="+mn-ea"/>
        <a:cs typeface="+mn-cs"/>
      </a:defRPr>
    </a:lvl7pPr>
    <a:lvl8pPr marL="2874552" algn="l" defTabSz="410651" rtl="0" eaLnBrk="1" latinLnBrk="0" hangingPunct="1">
      <a:defRPr sz="1078" kern="1200">
        <a:solidFill>
          <a:schemeClr val="tx1"/>
        </a:solidFill>
        <a:latin typeface="+mn-lt"/>
        <a:ea typeface="+mn-ea"/>
        <a:cs typeface="+mn-cs"/>
      </a:defRPr>
    </a:lvl8pPr>
    <a:lvl9pPr marL="3285203" algn="l" defTabSz="410651" rtl="0" eaLnBrk="1" latinLnBrk="0" hangingPunct="1">
      <a:defRPr sz="107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defTabSz="418453">
              <a:defRPr/>
            </a:pPr>
            <a:endParaRPr lang="en-US" sz="1200" dirty="0"/>
          </a:p>
        </p:txBody>
      </p:sp>
      <p:sp>
        <p:nvSpPr>
          <p:cNvPr id="4" name="Slide Number Placeholder 3"/>
          <p:cNvSpPr>
            <a:spLocks noGrp="1"/>
          </p:cNvSpPr>
          <p:nvPr>
            <p:ph type="sldNum" sz="quarter" idx="10"/>
          </p:nvPr>
        </p:nvSpPr>
        <p:spPr/>
        <p:txBody>
          <a:bodyPr/>
          <a:lstStyle/>
          <a:p>
            <a:fld id="{43037AD2-DFEE-9F4C-8BBC-4200231E16B0}" type="slidenum">
              <a:rPr lang="en-US" smtClean="0"/>
              <a:t>1</a:t>
            </a:fld>
            <a:endParaRPr lang="en-US"/>
          </a:p>
        </p:txBody>
      </p:sp>
    </p:spTree>
    <p:extLst>
      <p:ext uri="{BB962C8B-B14F-4D97-AF65-F5344CB8AC3E}">
        <p14:creationId xmlns:p14="http://schemas.microsoft.com/office/powerpoint/2010/main" val="3754964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004" y="8946803"/>
            <a:ext cx="43520043" cy="6173425"/>
          </a:xfrm>
        </p:spPr>
        <p:txBody>
          <a:bodyPr/>
          <a:lstStyle/>
          <a:p>
            <a:r>
              <a:rPr lang="en-US"/>
              <a:t>Click to edit Master title style</a:t>
            </a:r>
          </a:p>
        </p:txBody>
      </p:sp>
      <p:sp>
        <p:nvSpPr>
          <p:cNvPr id="3" name="Subtitle 2"/>
          <p:cNvSpPr>
            <a:spLocks noGrp="1"/>
          </p:cNvSpPr>
          <p:nvPr>
            <p:ph type="subTitle" idx="1"/>
          </p:nvPr>
        </p:nvSpPr>
        <p:spPr>
          <a:xfrm>
            <a:off x="7680009" y="16320242"/>
            <a:ext cx="35840034" cy="7360108"/>
          </a:xfrm>
        </p:spPr>
        <p:txBody>
          <a:bodyPr/>
          <a:lstStyle>
            <a:lvl1pPr marL="0" indent="0" algn="ctr">
              <a:buNone/>
              <a:defRPr>
                <a:solidFill>
                  <a:schemeClr val="tx1">
                    <a:tint val="75000"/>
                  </a:schemeClr>
                </a:solidFill>
              </a:defRPr>
            </a:lvl1pPr>
            <a:lvl2pPr marL="1507830" indent="0" algn="ctr">
              <a:buNone/>
              <a:defRPr>
                <a:solidFill>
                  <a:schemeClr val="tx1">
                    <a:tint val="75000"/>
                  </a:schemeClr>
                </a:solidFill>
              </a:defRPr>
            </a:lvl2pPr>
            <a:lvl3pPr marL="3015658" indent="0" algn="ctr">
              <a:buNone/>
              <a:defRPr>
                <a:solidFill>
                  <a:schemeClr val="tx1">
                    <a:tint val="75000"/>
                  </a:schemeClr>
                </a:solidFill>
              </a:defRPr>
            </a:lvl3pPr>
            <a:lvl4pPr marL="4523489" indent="0" algn="ctr">
              <a:buNone/>
              <a:defRPr>
                <a:solidFill>
                  <a:schemeClr val="tx1">
                    <a:tint val="75000"/>
                  </a:schemeClr>
                </a:solidFill>
              </a:defRPr>
            </a:lvl4pPr>
            <a:lvl5pPr marL="6031319" indent="0" algn="ctr">
              <a:buNone/>
              <a:defRPr>
                <a:solidFill>
                  <a:schemeClr val="tx1">
                    <a:tint val="75000"/>
                  </a:schemeClr>
                </a:solidFill>
              </a:defRPr>
            </a:lvl5pPr>
            <a:lvl6pPr marL="7539148" indent="0" algn="ctr">
              <a:buNone/>
              <a:defRPr>
                <a:solidFill>
                  <a:schemeClr val="tx1">
                    <a:tint val="75000"/>
                  </a:schemeClr>
                </a:solidFill>
              </a:defRPr>
            </a:lvl6pPr>
            <a:lvl7pPr marL="9046978" indent="0" algn="ctr">
              <a:buNone/>
              <a:defRPr>
                <a:solidFill>
                  <a:schemeClr val="tx1">
                    <a:tint val="75000"/>
                  </a:schemeClr>
                </a:solidFill>
              </a:defRPr>
            </a:lvl7pPr>
            <a:lvl8pPr marL="10554807" indent="0" algn="ctr">
              <a:buNone/>
              <a:defRPr>
                <a:solidFill>
                  <a:schemeClr val="tx1">
                    <a:tint val="75000"/>
                  </a:schemeClr>
                </a:solidFill>
              </a:defRPr>
            </a:lvl8pPr>
            <a:lvl9pPr marL="1206263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D63F68E-A82E-724F-9348-B3EDD78E4171}"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4235157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63F68E-A82E-724F-9348-B3EDD78E4171}"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2911907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0038" y="1153354"/>
            <a:ext cx="11520011" cy="2457369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003" y="1153354"/>
            <a:ext cx="33706700" cy="245736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63F68E-A82E-724F-9348-B3EDD78E4171}"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2100644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63F68E-A82E-724F-9348-B3EDD78E4171}"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168319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451" y="18506944"/>
            <a:ext cx="43520043" cy="5720084"/>
          </a:xfrm>
        </p:spPr>
        <p:txBody>
          <a:bodyPr anchor="t"/>
          <a:lstStyle>
            <a:lvl1pPr algn="l">
              <a:defRPr sz="13174" b="1" cap="all"/>
            </a:lvl1pPr>
          </a:lstStyle>
          <a:p>
            <a:r>
              <a:rPr lang="en-US"/>
              <a:t>Click to edit Master title style</a:t>
            </a:r>
          </a:p>
        </p:txBody>
      </p:sp>
      <p:sp>
        <p:nvSpPr>
          <p:cNvPr id="3" name="Text Placeholder 2"/>
          <p:cNvSpPr>
            <a:spLocks noGrp="1"/>
          </p:cNvSpPr>
          <p:nvPr>
            <p:ph type="body" idx="1"/>
          </p:nvPr>
        </p:nvSpPr>
        <p:spPr>
          <a:xfrm>
            <a:off x="4044451" y="12206852"/>
            <a:ext cx="43520043" cy="6300090"/>
          </a:xfrm>
        </p:spPr>
        <p:txBody>
          <a:bodyPr anchor="b"/>
          <a:lstStyle>
            <a:lvl1pPr marL="0" indent="0">
              <a:buNone/>
              <a:defRPr sz="6587">
                <a:solidFill>
                  <a:schemeClr val="tx1">
                    <a:tint val="75000"/>
                  </a:schemeClr>
                </a:solidFill>
              </a:defRPr>
            </a:lvl1pPr>
            <a:lvl2pPr marL="1507830" indent="0">
              <a:buNone/>
              <a:defRPr sz="5934">
                <a:solidFill>
                  <a:schemeClr val="tx1">
                    <a:tint val="75000"/>
                  </a:schemeClr>
                </a:solidFill>
              </a:defRPr>
            </a:lvl2pPr>
            <a:lvl3pPr marL="3015658" indent="0">
              <a:buNone/>
              <a:defRPr sz="5281">
                <a:solidFill>
                  <a:schemeClr val="tx1">
                    <a:tint val="75000"/>
                  </a:schemeClr>
                </a:solidFill>
              </a:defRPr>
            </a:lvl3pPr>
            <a:lvl4pPr marL="4523489" indent="0">
              <a:buNone/>
              <a:defRPr sz="4628">
                <a:solidFill>
                  <a:schemeClr val="tx1">
                    <a:tint val="75000"/>
                  </a:schemeClr>
                </a:solidFill>
              </a:defRPr>
            </a:lvl4pPr>
            <a:lvl5pPr marL="6031319" indent="0">
              <a:buNone/>
              <a:defRPr sz="4628">
                <a:solidFill>
                  <a:schemeClr val="tx1">
                    <a:tint val="75000"/>
                  </a:schemeClr>
                </a:solidFill>
              </a:defRPr>
            </a:lvl5pPr>
            <a:lvl6pPr marL="7539148" indent="0">
              <a:buNone/>
              <a:defRPr sz="4628">
                <a:solidFill>
                  <a:schemeClr val="tx1">
                    <a:tint val="75000"/>
                  </a:schemeClr>
                </a:solidFill>
              </a:defRPr>
            </a:lvl6pPr>
            <a:lvl7pPr marL="9046978" indent="0">
              <a:buNone/>
              <a:defRPr sz="4628">
                <a:solidFill>
                  <a:schemeClr val="tx1">
                    <a:tint val="75000"/>
                  </a:schemeClr>
                </a:solidFill>
              </a:defRPr>
            </a:lvl7pPr>
            <a:lvl8pPr marL="10554807" indent="0">
              <a:buNone/>
              <a:defRPr sz="4628">
                <a:solidFill>
                  <a:schemeClr val="tx1">
                    <a:tint val="75000"/>
                  </a:schemeClr>
                </a:solidFill>
              </a:defRPr>
            </a:lvl8pPr>
            <a:lvl9pPr marL="12062637" indent="0">
              <a:buNone/>
              <a:defRPr sz="462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63F68E-A82E-724F-9348-B3EDD78E4171}"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38847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60005" y="6720102"/>
            <a:ext cx="22613354" cy="19006949"/>
          </a:xfrm>
        </p:spPr>
        <p:txBody>
          <a:bodyPr/>
          <a:lstStyle>
            <a:lvl1pPr>
              <a:defRPr sz="9257"/>
            </a:lvl1pPr>
            <a:lvl2pPr>
              <a:defRPr sz="7893"/>
            </a:lvl2pPr>
            <a:lvl3pPr>
              <a:defRPr sz="6587"/>
            </a:lvl3pPr>
            <a:lvl4pPr>
              <a:defRPr sz="5934"/>
            </a:lvl4pPr>
            <a:lvl5pPr>
              <a:defRPr sz="5934"/>
            </a:lvl5pPr>
            <a:lvl6pPr>
              <a:defRPr sz="5934"/>
            </a:lvl6pPr>
            <a:lvl7pPr>
              <a:defRPr sz="5934"/>
            </a:lvl7pPr>
            <a:lvl8pPr>
              <a:defRPr sz="5934"/>
            </a:lvl8pPr>
            <a:lvl9pPr>
              <a:defRPr sz="59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026693" y="6720102"/>
            <a:ext cx="22613354" cy="19006949"/>
          </a:xfrm>
        </p:spPr>
        <p:txBody>
          <a:bodyPr/>
          <a:lstStyle>
            <a:lvl1pPr>
              <a:defRPr sz="9257"/>
            </a:lvl1pPr>
            <a:lvl2pPr>
              <a:defRPr sz="7893"/>
            </a:lvl2pPr>
            <a:lvl3pPr>
              <a:defRPr sz="6587"/>
            </a:lvl3pPr>
            <a:lvl4pPr>
              <a:defRPr sz="5934"/>
            </a:lvl4pPr>
            <a:lvl5pPr>
              <a:defRPr sz="5934"/>
            </a:lvl5pPr>
            <a:lvl6pPr>
              <a:defRPr sz="5934"/>
            </a:lvl6pPr>
            <a:lvl7pPr>
              <a:defRPr sz="5934"/>
            </a:lvl7pPr>
            <a:lvl8pPr>
              <a:defRPr sz="5934"/>
            </a:lvl8pPr>
            <a:lvl9pPr>
              <a:defRPr sz="59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63F68E-A82E-724F-9348-B3EDD78E4171}"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428337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003" y="6446766"/>
            <a:ext cx="22622247" cy="2686704"/>
          </a:xfrm>
        </p:spPr>
        <p:txBody>
          <a:bodyPr anchor="b"/>
          <a:lstStyle>
            <a:lvl1pPr marL="0" indent="0">
              <a:buNone/>
              <a:defRPr sz="7893" b="1"/>
            </a:lvl1pPr>
            <a:lvl2pPr marL="1507830" indent="0">
              <a:buNone/>
              <a:defRPr sz="6587" b="1"/>
            </a:lvl2pPr>
            <a:lvl3pPr marL="3015658" indent="0">
              <a:buNone/>
              <a:defRPr sz="5934" b="1"/>
            </a:lvl3pPr>
            <a:lvl4pPr marL="4523489" indent="0">
              <a:buNone/>
              <a:defRPr sz="5281" b="1"/>
            </a:lvl4pPr>
            <a:lvl5pPr marL="6031319" indent="0">
              <a:buNone/>
              <a:defRPr sz="5281" b="1"/>
            </a:lvl5pPr>
            <a:lvl6pPr marL="7539148" indent="0">
              <a:buNone/>
              <a:defRPr sz="5281" b="1"/>
            </a:lvl6pPr>
            <a:lvl7pPr marL="9046978" indent="0">
              <a:buNone/>
              <a:defRPr sz="5281" b="1"/>
            </a:lvl7pPr>
            <a:lvl8pPr marL="10554807" indent="0">
              <a:buNone/>
              <a:defRPr sz="5281" b="1"/>
            </a:lvl8pPr>
            <a:lvl9pPr marL="12062637" indent="0">
              <a:buNone/>
              <a:defRPr sz="5281" b="1"/>
            </a:lvl9pPr>
          </a:lstStyle>
          <a:p>
            <a:pPr lvl="0"/>
            <a:r>
              <a:rPr lang="en-US"/>
              <a:t>Click to edit Master text styles</a:t>
            </a:r>
          </a:p>
        </p:txBody>
      </p:sp>
      <p:sp>
        <p:nvSpPr>
          <p:cNvPr id="4" name="Content Placeholder 3"/>
          <p:cNvSpPr>
            <a:spLocks noGrp="1"/>
          </p:cNvSpPr>
          <p:nvPr>
            <p:ph sz="half" idx="2"/>
          </p:nvPr>
        </p:nvSpPr>
        <p:spPr>
          <a:xfrm>
            <a:off x="2560003" y="9133469"/>
            <a:ext cx="22622247" cy="16593581"/>
          </a:xfrm>
        </p:spPr>
        <p:txBody>
          <a:bodyPr/>
          <a:lstStyle>
            <a:lvl1pPr>
              <a:defRPr sz="7893"/>
            </a:lvl1pPr>
            <a:lvl2pPr>
              <a:defRPr sz="6587"/>
            </a:lvl2pPr>
            <a:lvl3pPr>
              <a:defRPr sz="5934"/>
            </a:lvl3pPr>
            <a:lvl4pPr>
              <a:defRPr sz="5281"/>
            </a:lvl4pPr>
            <a:lvl5pPr>
              <a:defRPr sz="5281"/>
            </a:lvl5pPr>
            <a:lvl6pPr>
              <a:defRPr sz="5281"/>
            </a:lvl6pPr>
            <a:lvl7pPr>
              <a:defRPr sz="5281"/>
            </a:lvl7pPr>
            <a:lvl8pPr>
              <a:defRPr sz="5281"/>
            </a:lvl8pPr>
            <a:lvl9pPr>
              <a:defRPr sz="52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08919" y="6446766"/>
            <a:ext cx="22631132" cy="2686704"/>
          </a:xfrm>
        </p:spPr>
        <p:txBody>
          <a:bodyPr anchor="b"/>
          <a:lstStyle>
            <a:lvl1pPr marL="0" indent="0">
              <a:buNone/>
              <a:defRPr sz="7893" b="1"/>
            </a:lvl1pPr>
            <a:lvl2pPr marL="1507830" indent="0">
              <a:buNone/>
              <a:defRPr sz="6587" b="1"/>
            </a:lvl2pPr>
            <a:lvl3pPr marL="3015658" indent="0">
              <a:buNone/>
              <a:defRPr sz="5934" b="1"/>
            </a:lvl3pPr>
            <a:lvl4pPr marL="4523489" indent="0">
              <a:buNone/>
              <a:defRPr sz="5281" b="1"/>
            </a:lvl4pPr>
            <a:lvl5pPr marL="6031319" indent="0">
              <a:buNone/>
              <a:defRPr sz="5281" b="1"/>
            </a:lvl5pPr>
            <a:lvl6pPr marL="7539148" indent="0">
              <a:buNone/>
              <a:defRPr sz="5281" b="1"/>
            </a:lvl6pPr>
            <a:lvl7pPr marL="9046978" indent="0">
              <a:buNone/>
              <a:defRPr sz="5281" b="1"/>
            </a:lvl7pPr>
            <a:lvl8pPr marL="10554807" indent="0">
              <a:buNone/>
              <a:defRPr sz="5281" b="1"/>
            </a:lvl8pPr>
            <a:lvl9pPr marL="12062637" indent="0">
              <a:buNone/>
              <a:defRPr sz="5281" b="1"/>
            </a:lvl9pPr>
          </a:lstStyle>
          <a:p>
            <a:pPr lvl="0"/>
            <a:r>
              <a:rPr lang="en-US"/>
              <a:t>Click to edit Master text styles</a:t>
            </a:r>
          </a:p>
        </p:txBody>
      </p:sp>
      <p:sp>
        <p:nvSpPr>
          <p:cNvPr id="6" name="Content Placeholder 5"/>
          <p:cNvSpPr>
            <a:spLocks noGrp="1"/>
          </p:cNvSpPr>
          <p:nvPr>
            <p:ph sz="quarter" idx="4"/>
          </p:nvPr>
        </p:nvSpPr>
        <p:spPr>
          <a:xfrm>
            <a:off x="26008919" y="9133469"/>
            <a:ext cx="22631132" cy="16593581"/>
          </a:xfrm>
        </p:spPr>
        <p:txBody>
          <a:bodyPr/>
          <a:lstStyle>
            <a:lvl1pPr>
              <a:defRPr sz="7893"/>
            </a:lvl1pPr>
            <a:lvl2pPr>
              <a:defRPr sz="6587"/>
            </a:lvl2pPr>
            <a:lvl3pPr>
              <a:defRPr sz="5934"/>
            </a:lvl3pPr>
            <a:lvl4pPr>
              <a:defRPr sz="5281"/>
            </a:lvl4pPr>
            <a:lvl5pPr>
              <a:defRPr sz="5281"/>
            </a:lvl5pPr>
            <a:lvl6pPr>
              <a:defRPr sz="5281"/>
            </a:lvl6pPr>
            <a:lvl7pPr>
              <a:defRPr sz="5281"/>
            </a:lvl7pPr>
            <a:lvl8pPr>
              <a:defRPr sz="5281"/>
            </a:lvl8pPr>
            <a:lvl9pPr>
              <a:defRPr sz="52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63F68E-A82E-724F-9348-B3EDD78E4171}" type="datetimeFigureOut">
              <a:rPr lang="en-US" smtClean="0"/>
              <a:t>1/27/2025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1975472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63F68E-A82E-724F-9348-B3EDD78E4171}" type="datetimeFigureOut">
              <a:rPr lang="en-US" smtClean="0"/>
              <a:t>1/27/2025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1122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63F68E-A82E-724F-9348-B3EDD78E4171}" type="datetimeFigureOut">
              <a:rPr lang="en-US" smtClean="0"/>
              <a:t>1/27/2025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4269086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007" y="1146686"/>
            <a:ext cx="16844463" cy="4880071"/>
          </a:xfrm>
        </p:spPr>
        <p:txBody>
          <a:bodyPr anchor="b"/>
          <a:lstStyle>
            <a:lvl1pPr algn="l">
              <a:defRPr sz="6587" b="1"/>
            </a:lvl1pPr>
          </a:lstStyle>
          <a:p>
            <a:r>
              <a:rPr lang="en-US"/>
              <a:t>Click to edit Master title style</a:t>
            </a:r>
          </a:p>
        </p:txBody>
      </p:sp>
      <p:sp>
        <p:nvSpPr>
          <p:cNvPr id="3" name="Content Placeholder 2"/>
          <p:cNvSpPr>
            <a:spLocks noGrp="1"/>
          </p:cNvSpPr>
          <p:nvPr>
            <p:ph idx="1"/>
          </p:nvPr>
        </p:nvSpPr>
        <p:spPr>
          <a:xfrm>
            <a:off x="20017802" y="1146688"/>
            <a:ext cx="28622250" cy="24580364"/>
          </a:xfrm>
        </p:spPr>
        <p:txBody>
          <a:bodyPr/>
          <a:lstStyle>
            <a:lvl1pPr>
              <a:defRPr sz="10562"/>
            </a:lvl1pPr>
            <a:lvl2pPr>
              <a:defRPr sz="9257"/>
            </a:lvl2pPr>
            <a:lvl3pPr>
              <a:defRPr sz="7893"/>
            </a:lvl3pPr>
            <a:lvl4pPr>
              <a:defRPr sz="6587"/>
            </a:lvl4pPr>
            <a:lvl5pPr>
              <a:defRPr sz="6587"/>
            </a:lvl5pPr>
            <a:lvl6pPr>
              <a:defRPr sz="6587"/>
            </a:lvl6pPr>
            <a:lvl7pPr>
              <a:defRPr sz="6587"/>
            </a:lvl7pPr>
            <a:lvl8pPr>
              <a:defRPr sz="6587"/>
            </a:lvl8pPr>
            <a:lvl9pPr>
              <a:defRPr sz="658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007" y="6026762"/>
            <a:ext cx="16844463" cy="19700293"/>
          </a:xfrm>
        </p:spPr>
        <p:txBody>
          <a:bodyPr/>
          <a:lstStyle>
            <a:lvl1pPr marL="0" indent="0">
              <a:buNone/>
              <a:defRPr sz="4628"/>
            </a:lvl1pPr>
            <a:lvl2pPr marL="1507830" indent="0">
              <a:buNone/>
              <a:defRPr sz="3975"/>
            </a:lvl2pPr>
            <a:lvl3pPr marL="3015658" indent="0">
              <a:buNone/>
              <a:defRPr sz="3322"/>
            </a:lvl3pPr>
            <a:lvl4pPr marL="4523489" indent="0">
              <a:buNone/>
              <a:defRPr sz="2968"/>
            </a:lvl4pPr>
            <a:lvl5pPr marL="6031319" indent="0">
              <a:buNone/>
              <a:defRPr sz="2968"/>
            </a:lvl5pPr>
            <a:lvl6pPr marL="7539148" indent="0">
              <a:buNone/>
              <a:defRPr sz="2968"/>
            </a:lvl6pPr>
            <a:lvl7pPr marL="9046978" indent="0">
              <a:buNone/>
              <a:defRPr sz="2968"/>
            </a:lvl7pPr>
            <a:lvl8pPr marL="10554807" indent="0">
              <a:buNone/>
              <a:defRPr sz="2968"/>
            </a:lvl8pPr>
            <a:lvl9pPr marL="12062637" indent="0">
              <a:buNone/>
              <a:defRPr sz="2968"/>
            </a:lvl9pPr>
          </a:lstStyle>
          <a:p>
            <a:pPr lvl="0"/>
            <a:r>
              <a:rPr lang="en-US"/>
              <a:t>Click to edit Master text styles</a:t>
            </a:r>
          </a:p>
        </p:txBody>
      </p:sp>
      <p:sp>
        <p:nvSpPr>
          <p:cNvPr id="5" name="Date Placeholder 4"/>
          <p:cNvSpPr>
            <a:spLocks noGrp="1"/>
          </p:cNvSpPr>
          <p:nvPr>
            <p:ph type="dt" sz="half" idx="10"/>
          </p:nvPr>
        </p:nvSpPr>
        <p:spPr/>
        <p:txBody>
          <a:bodyPr/>
          <a:lstStyle/>
          <a:p>
            <a:fld id="{ED63F68E-A82E-724F-9348-B3EDD78E4171}"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3790997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5570" y="20160297"/>
            <a:ext cx="30720030" cy="2380038"/>
          </a:xfrm>
        </p:spPr>
        <p:txBody>
          <a:bodyPr anchor="b"/>
          <a:lstStyle>
            <a:lvl1pPr algn="l">
              <a:defRPr sz="6587" b="1"/>
            </a:lvl1pPr>
          </a:lstStyle>
          <a:p>
            <a:r>
              <a:rPr lang="en-US"/>
              <a:t>Click to edit Master title style</a:t>
            </a:r>
          </a:p>
        </p:txBody>
      </p:sp>
      <p:sp>
        <p:nvSpPr>
          <p:cNvPr id="3" name="Picture Placeholder 2"/>
          <p:cNvSpPr>
            <a:spLocks noGrp="1"/>
          </p:cNvSpPr>
          <p:nvPr>
            <p:ph type="pic" idx="1"/>
          </p:nvPr>
        </p:nvSpPr>
        <p:spPr>
          <a:xfrm>
            <a:off x="10035570" y="2573376"/>
            <a:ext cx="30720030" cy="17280255"/>
          </a:xfrm>
        </p:spPr>
        <p:txBody>
          <a:bodyPr/>
          <a:lstStyle>
            <a:lvl1pPr marL="0" indent="0">
              <a:buNone/>
              <a:defRPr sz="10562"/>
            </a:lvl1pPr>
            <a:lvl2pPr marL="1507830" indent="0">
              <a:buNone/>
              <a:defRPr sz="9257"/>
            </a:lvl2pPr>
            <a:lvl3pPr marL="3015658" indent="0">
              <a:buNone/>
              <a:defRPr sz="7893"/>
            </a:lvl3pPr>
            <a:lvl4pPr marL="4523489" indent="0">
              <a:buNone/>
              <a:defRPr sz="6587"/>
            </a:lvl4pPr>
            <a:lvl5pPr marL="6031319" indent="0">
              <a:buNone/>
              <a:defRPr sz="6587"/>
            </a:lvl5pPr>
            <a:lvl6pPr marL="7539148" indent="0">
              <a:buNone/>
              <a:defRPr sz="6587"/>
            </a:lvl6pPr>
            <a:lvl7pPr marL="9046978" indent="0">
              <a:buNone/>
              <a:defRPr sz="6587"/>
            </a:lvl7pPr>
            <a:lvl8pPr marL="10554807" indent="0">
              <a:buNone/>
              <a:defRPr sz="6587"/>
            </a:lvl8pPr>
            <a:lvl9pPr marL="12062637" indent="0">
              <a:buNone/>
              <a:defRPr sz="6587"/>
            </a:lvl9pPr>
          </a:lstStyle>
          <a:p>
            <a:endParaRPr lang="en-US"/>
          </a:p>
        </p:txBody>
      </p:sp>
      <p:sp>
        <p:nvSpPr>
          <p:cNvPr id="4" name="Text Placeholder 3"/>
          <p:cNvSpPr>
            <a:spLocks noGrp="1"/>
          </p:cNvSpPr>
          <p:nvPr>
            <p:ph type="body" sz="half" idx="2"/>
          </p:nvPr>
        </p:nvSpPr>
        <p:spPr>
          <a:xfrm>
            <a:off x="10035570" y="22540337"/>
            <a:ext cx="30720030" cy="3380047"/>
          </a:xfrm>
        </p:spPr>
        <p:txBody>
          <a:bodyPr/>
          <a:lstStyle>
            <a:lvl1pPr marL="0" indent="0">
              <a:buNone/>
              <a:defRPr sz="4628"/>
            </a:lvl1pPr>
            <a:lvl2pPr marL="1507830" indent="0">
              <a:buNone/>
              <a:defRPr sz="3975"/>
            </a:lvl2pPr>
            <a:lvl3pPr marL="3015658" indent="0">
              <a:buNone/>
              <a:defRPr sz="3322"/>
            </a:lvl3pPr>
            <a:lvl4pPr marL="4523489" indent="0">
              <a:buNone/>
              <a:defRPr sz="2968"/>
            </a:lvl4pPr>
            <a:lvl5pPr marL="6031319" indent="0">
              <a:buNone/>
              <a:defRPr sz="2968"/>
            </a:lvl5pPr>
            <a:lvl6pPr marL="7539148" indent="0">
              <a:buNone/>
              <a:defRPr sz="2968"/>
            </a:lvl6pPr>
            <a:lvl7pPr marL="9046978" indent="0">
              <a:buNone/>
              <a:defRPr sz="2968"/>
            </a:lvl7pPr>
            <a:lvl8pPr marL="10554807" indent="0">
              <a:buNone/>
              <a:defRPr sz="2968"/>
            </a:lvl8pPr>
            <a:lvl9pPr marL="12062637" indent="0">
              <a:buNone/>
              <a:defRPr sz="2968"/>
            </a:lvl9pPr>
          </a:lstStyle>
          <a:p>
            <a:pPr lvl="0"/>
            <a:r>
              <a:rPr lang="en-US"/>
              <a:t>Click to edit Master text styles</a:t>
            </a:r>
          </a:p>
        </p:txBody>
      </p:sp>
      <p:sp>
        <p:nvSpPr>
          <p:cNvPr id="5" name="Date Placeholder 4"/>
          <p:cNvSpPr>
            <a:spLocks noGrp="1"/>
          </p:cNvSpPr>
          <p:nvPr>
            <p:ph type="dt" sz="half" idx="10"/>
          </p:nvPr>
        </p:nvSpPr>
        <p:spPr/>
        <p:txBody>
          <a:bodyPr/>
          <a:lstStyle/>
          <a:p>
            <a:fld id="{ED63F68E-A82E-724F-9348-B3EDD78E4171}"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1100933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003" y="1153351"/>
            <a:ext cx="46080046" cy="4800072"/>
          </a:xfrm>
          <a:prstGeom prst="rect">
            <a:avLst/>
          </a:prstGeom>
        </p:spPr>
        <p:txBody>
          <a:bodyPr vert="horz" lIns="508196" tIns="254098" rIns="508196" bIns="254098" rtlCol="0" anchor="ctr">
            <a:normAutofit/>
          </a:bodyPr>
          <a:lstStyle/>
          <a:p>
            <a:r>
              <a:rPr lang="en-US"/>
              <a:t>Click to edit Master title style</a:t>
            </a:r>
          </a:p>
        </p:txBody>
      </p:sp>
      <p:sp>
        <p:nvSpPr>
          <p:cNvPr id="3" name="Text Placeholder 2"/>
          <p:cNvSpPr>
            <a:spLocks noGrp="1"/>
          </p:cNvSpPr>
          <p:nvPr>
            <p:ph type="body" idx="1"/>
          </p:nvPr>
        </p:nvSpPr>
        <p:spPr>
          <a:xfrm>
            <a:off x="2560003" y="6720102"/>
            <a:ext cx="46080046" cy="19006949"/>
          </a:xfrm>
          <a:prstGeom prst="rect">
            <a:avLst/>
          </a:prstGeom>
        </p:spPr>
        <p:txBody>
          <a:bodyPr vert="horz" lIns="508196" tIns="254098" rIns="508196" bIns="25409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003" y="26693729"/>
            <a:ext cx="11946678" cy="1533356"/>
          </a:xfrm>
          <a:prstGeom prst="rect">
            <a:avLst/>
          </a:prstGeom>
        </p:spPr>
        <p:txBody>
          <a:bodyPr vert="horz" lIns="508196" tIns="254098" rIns="508196" bIns="254098" rtlCol="0" anchor="ctr"/>
          <a:lstStyle>
            <a:lvl1pPr algn="l">
              <a:defRPr sz="3975">
                <a:solidFill>
                  <a:schemeClr val="tx1">
                    <a:tint val="75000"/>
                  </a:schemeClr>
                </a:solidFill>
              </a:defRPr>
            </a:lvl1pPr>
          </a:lstStyle>
          <a:p>
            <a:fld id="{ED63F68E-A82E-724F-9348-B3EDD78E4171}" type="datetimeFigureOut">
              <a:rPr lang="en-US" smtClean="0"/>
              <a:t>1/27/2025</a:t>
            </a:fld>
            <a:endParaRPr lang="en-US"/>
          </a:p>
        </p:txBody>
      </p:sp>
      <p:sp>
        <p:nvSpPr>
          <p:cNvPr id="5" name="Footer Placeholder 4"/>
          <p:cNvSpPr>
            <a:spLocks noGrp="1"/>
          </p:cNvSpPr>
          <p:nvPr>
            <p:ph type="ftr" sz="quarter" idx="3"/>
          </p:nvPr>
        </p:nvSpPr>
        <p:spPr>
          <a:xfrm>
            <a:off x="17493351" y="26693729"/>
            <a:ext cx="16213349" cy="1533356"/>
          </a:xfrm>
          <a:prstGeom prst="rect">
            <a:avLst/>
          </a:prstGeom>
        </p:spPr>
        <p:txBody>
          <a:bodyPr vert="horz" lIns="508196" tIns="254098" rIns="508196" bIns="254098" rtlCol="0" anchor="ctr"/>
          <a:lstStyle>
            <a:lvl1pPr algn="ctr">
              <a:defRPr sz="39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3370" y="26693729"/>
            <a:ext cx="11946678" cy="1533356"/>
          </a:xfrm>
          <a:prstGeom prst="rect">
            <a:avLst/>
          </a:prstGeom>
        </p:spPr>
        <p:txBody>
          <a:bodyPr vert="horz" lIns="508196" tIns="254098" rIns="508196" bIns="254098" rtlCol="0" anchor="ctr"/>
          <a:lstStyle>
            <a:lvl1pPr algn="r">
              <a:defRPr sz="3975">
                <a:solidFill>
                  <a:schemeClr val="tx1">
                    <a:tint val="75000"/>
                  </a:schemeClr>
                </a:solidFill>
              </a:defRPr>
            </a:lvl1pPr>
          </a:lstStyle>
          <a:p>
            <a:fld id="{7A78285C-BFDA-C249-A9CF-73743D2EE772}" type="slidenum">
              <a:rPr lang="en-US" smtClean="0"/>
              <a:t>‹#›</a:t>
            </a:fld>
            <a:endParaRPr lang="en-US"/>
          </a:p>
        </p:txBody>
      </p:sp>
    </p:spTree>
    <p:extLst>
      <p:ext uri="{BB962C8B-B14F-4D97-AF65-F5344CB8AC3E}">
        <p14:creationId xmlns:p14="http://schemas.microsoft.com/office/powerpoint/2010/main" val="3041213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507830" rtl="0" eaLnBrk="1" latinLnBrk="0" hangingPunct="1">
        <a:spcBef>
          <a:spcPct val="0"/>
        </a:spcBef>
        <a:buNone/>
        <a:defRPr sz="14539" kern="1200">
          <a:solidFill>
            <a:schemeClr val="tx1"/>
          </a:solidFill>
          <a:latin typeface="+mj-lt"/>
          <a:ea typeface="+mj-ea"/>
          <a:cs typeface="+mj-cs"/>
        </a:defRPr>
      </a:lvl1pPr>
    </p:titleStyle>
    <p:bodyStyle>
      <a:lvl1pPr marL="1130873" indent="-1130873" algn="l" defTabSz="1507830" rtl="0" eaLnBrk="1" latinLnBrk="0" hangingPunct="1">
        <a:spcBef>
          <a:spcPct val="20000"/>
        </a:spcBef>
        <a:buFont typeface="Arial"/>
        <a:buChar char="•"/>
        <a:defRPr sz="10562" kern="1200">
          <a:solidFill>
            <a:schemeClr val="tx1"/>
          </a:solidFill>
          <a:latin typeface="+mn-lt"/>
          <a:ea typeface="+mn-ea"/>
          <a:cs typeface="+mn-cs"/>
        </a:defRPr>
      </a:lvl1pPr>
      <a:lvl2pPr marL="2450223" indent="-942393" algn="l" defTabSz="1507830" rtl="0" eaLnBrk="1" latinLnBrk="0" hangingPunct="1">
        <a:spcBef>
          <a:spcPct val="20000"/>
        </a:spcBef>
        <a:buFont typeface="Arial"/>
        <a:buChar char="–"/>
        <a:defRPr sz="9257" kern="1200">
          <a:solidFill>
            <a:schemeClr val="tx1"/>
          </a:solidFill>
          <a:latin typeface="+mn-lt"/>
          <a:ea typeface="+mn-ea"/>
          <a:cs typeface="+mn-cs"/>
        </a:defRPr>
      </a:lvl2pPr>
      <a:lvl3pPr marL="3769574" indent="-753916" algn="l" defTabSz="1507830" rtl="0" eaLnBrk="1" latinLnBrk="0" hangingPunct="1">
        <a:spcBef>
          <a:spcPct val="20000"/>
        </a:spcBef>
        <a:buFont typeface="Arial"/>
        <a:buChar char="•"/>
        <a:defRPr sz="7893" kern="1200">
          <a:solidFill>
            <a:schemeClr val="tx1"/>
          </a:solidFill>
          <a:latin typeface="+mn-lt"/>
          <a:ea typeface="+mn-ea"/>
          <a:cs typeface="+mn-cs"/>
        </a:defRPr>
      </a:lvl3pPr>
      <a:lvl4pPr marL="5277404" indent="-753916" algn="l" defTabSz="1507830" rtl="0" eaLnBrk="1" latinLnBrk="0" hangingPunct="1">
        <a:spcBef>
          <a:spcPct val="20000"/>
        </a:spcBef>
        <a:buFont typeface="Arial"/>
        <a:buChar char="–"/>
        <a:defRPr sz="6587" kern="1200">
          <a:solidFill>
            <a:schemeClr val="tx1"/>
          </a:solidFill>
          <a:latin typeface="+mn-lt"/>
          <a:ea typeface="+mn-ea"/>
          <a:cs typeface="+mn-cs"/>
        </a:defRPr>
      </a:lvl4pPr>
      <a:lvl5pPr marL="6785234" indent="-753916" algn="l" defTabSz="1507830" rtl="0" eaLnBrk="1" latinLnBrk="0" hangingPunct="1">
        <a:spcBef>
          <a:spcPct val="20000"/>
        </a:spcBef>
        <a:buFont typeface="Arial"/>
        <a:buChar char="»"/>
        <a:defRPr sz="6587" kern="1200">
          <a:solidFill>
            <a:schemeClr val="tx1"/>
          </a:solidFill>
          <a:latin typeface="+mn-lt"/>
          <a:ea typeface="+mn-ea"/>
          <a:cs typeface="+mn-cs"/>
        </a:defRPr>
      </a:lvl5pPr>
      <a:lvl6pPr marL="8293063" indent="-753916" algn="l" defTabSz="1507830" rtl="0" eaLnBrk="1" latinLnBrk="0" hangingPunct="1">
        <a:spcBef>
          <a:spcPct val="20000"/>
        </a:spcBef>
        <a:buFont typeface="Arial"/>
        <a:buChar char="•"/>
        <a:defRPr sz="6587" kern="1200">
          <a:solidFill>
            <a:schemeClr val="tx1"/>
          </a:solidFill>
          <a:latin typeface="+mn-lt"/>
          <a:ea typeface="+mn-ea"/>
          <a:cs typeface="+mn-cs"/>
        </a:defRPr>
      </a:lvl6pPr>
      <a:lvl7pPr marL="9800891" indent="-753916" algn="l" defTabSz="1507830" rtl="0" eaLnBrk="1" latinLnBrk="0" hangingPunct="1">
        <a:spcBef>
          <a:spcPct val="20000"/>
        </a:spcBef>
        <a:buFont typeface="Arial"/>
        <a:buChar char="•"/>
        <a:defRPr sz="6587" kern="1200">
          <a:solidFill>
            <a:schemeClr val="tx1"/>
          </a:solidFill>
          <a:latin typeface="+mn-lt"/>
          <a:ea typeface="+mn-ea"/>
          <a:cs typeface="+mn-cs"/>
        </a:defRPr>
      </a:lvl7pPr>
      <a:lvl8pPr marL="11308723" indent="-753916" algn="l" defTabSz="1507830" rtl="0" eaLnBrk="1" latinLnBrk="0" hangingPunct="1">
        <a:spcBef>
          <a:spcPct val="20000"/>
        </a:spcBef>
        <a:buFont typeface="Arial"/>
        <a:buChar char="•"/>
        <a:defRPr sz="6587" kern="1200">
          <a:solidFill>
            <a:schemeClr val="tx1"/>
          </a:solidFill>
          <a:latin typeface="+mn-lt"/>
          <a:ea typeface="+mn-ea"/>
          <a:cs typeface="+mn-cs"/>
        </a:defRPr>
      </a:lvl8pPr>
      <a:lvl9pPr marL="12816553" indent="-753916" algn="l" defTabSz="1507830" rtl="0" eaLnBrk="1" latinLnBrk="0" hangingPunct="1">
        <a:spcBef>
          <a:spcPct val="20000"/>
        </a:spcBef>
        <a:buFont typeface="Arial"/>
        <a:buChar char="•"/>
        <a:defRPr sz="6587" kern="1200">
          <a:solidFill>
            <a:schemeClr val="tx1"/>
          </a:solidFill>
          <a:latin typeface="+mn-lt"/>
          <a:ea typeface="+mn-ea"/>
          <a:cs typeface="+mn-cs"/>
        </a:defRPr>
      </a:lvl9pPr>
    </p:bodyStyle>
    <p:otherStyle>
      <a:defPPr>
        <a:defRPr lang="en-US"/>
      </a:defPPr>
      <a:lvl1pPr marL="0" algn="l" defTabSz="1507830" rtl="0" eaLnBrk="1" latinLnBrk="0" hangingPunct="1">
        <a:defRPr sz="5934" kern="1200">
          <a:solidFill>
            <a:schemeClr val="tx1"/>
          </a:solidFill>
          <a:latin typeface="+mn-lt"/>
          <a:ea typeface="+mn-ea"/>
          <a:cs typeface="+mn-cs"/>
        </a:defRPr>
      </a:lvl1pPr>
      <a:lvl2pPr marL="1507830" algn="l" defTabSz="1507830" rtl="0" eaLnBrk="1" latinLnBrk="0" hangingPunct="1">
        <a:defRPr sz="5934" kern="1200">
          <a:solidFill>
            <a:schemeClr val="tx1"/>
          </a:solidFill>
          <a:latin typeface="+mn-lt"/>
          <a:ea typeface="+mn-ea"/>
          <a:cs typeface="+mn-cs"/>
        </a:defRPr>
      </a:lvl2pPr>
      <a:lvl3pPr marL="3015658" algn="l" defTabSz="1507830" rtl="0" eaLnBrk="1" latinLnBrk="0" hangingPunct="1">
        <a:defRPr sz="5934" kern="1200">
          <a:solidFill>
            <a:schemeClr val="tx1"/>
          </a:solidFill>
          <a:latin typeface="+mn-lt"/>
          <a:ea typeface="+mn-ea"/>
          <a:cs typeface="+mn-cs"/>
        </a:defRPr>
      </a:lvl3pPr>
      <a:lvl4pPr marL="4523489" algn="l" defTabSz="1507830" rtl="0" eaLnBrk="1" latinLnBrk="0" hangingPunct="1">
        <a:defRPr sz="5934" kern="1200">
          <a:solidFill>
            <a:schemeClr val="tx1"/>
          </a:solidFill>
          <a:latin typeface="+mn-lt"/>
          <a:ea typeface="+mn-ea"/>
          <a:cs typeface="+mn-cs"/>
        </a:defRPr>
      </a:lvl4pPr>
      <a:lvl5pPr marL="6031319" algn="l" defTabSz="1507830" rtl="0" eaLnBrk="1" latinLnBrk="0" hangingPunct="1">
        <a:defRPr sz="5934" kern="1200">
          <a:solidFill>
            <a:schemeClr val="tx1"/>
          </a:solidFill>
          <a:latin typeface="+mn-lt"/>
          <a:ea typeface="+mn-ea"/>
          <a:cs typeface="+mn-cs"/>
        </a:defRPr>
      </a:lvl5pPr>
      <a:lvl6pPr marL="7539148" algn="l" defTabSz="1507830" rtl="0" eaLnBrk="1" latinLnBrk="0" hangingPunct="1">
        <a:defRPr sz="5934" kern="1200">
          <a:solidFill>
            <a:schemeClr val="tx1"/>
          </a:solidFill>
          <a:latin typeface="+mn-lt"/>
          <a:ea typeface="+mn-ea"/>
          <a:cs typeface="+mn-cs"/>
        </a:defRPr>
      </a:lvl6pPr>
      <a:lvl7pPr marL="9046978" algn="l" defTabSz="1507830" rtl="0" eaLnBrk="1" latinLnBrk="0" hangingPunct="1">
        <a:defRPr sz="5934" kern="1200">
          <a:solidFill>
            <a:schemeClr val="tx1"/>
          </a:solidFill>
          <a:latin typeface="+mn-lt"/>
          <a:ea typeface="+mn-ea"/>
          <a:cs typeface="+mn-cs"/>
        </a:defRPr>
      </a:lvl7pPr>
      <a:lvl8pPr marL="10554807" algn="l" defTabSz="1507830" rtl="0" eaLnBrk="1" latinLnBrk="0" hangingPunct="1">
        <a:defRPr sz="5934" kern="1200">
          <a:solidFill>
            <a:schemeClr val="tx1"/>
          </a:solidFill>
          <a:latin typeface="+mn-lt"/>
          <a:ea typeface="+mn-ea"/>
          <a:cs typeface="+mn-cs"/>
        </a:defRPr>
      </a:lvl8pPr>
      <a:lvl9pPr marL="12062637" algn="l" defTabSz="1507830" rtl="0" eaLnBrk="1" latinLnBrk="0" hangingPunct="1">
        <a:defRPr sz="59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616850" y="2605483"/>
            <a:ext cx="38005827" cy="2246769"/>
          </a:xfrm>
          <a:prstGeom prst="rect">
            <a:avLst/>
          </a:prstGeom>
          <a:noFill/>
        </p:spPr>
        <p:txBody>
          <a:bodyPr wrap="square" rtlCol="0">
            <a:spAutoFit/>
          </a:bodyPr>
          <a:lstStyle/>
          <a:p>
            <a:pPr algn="ctr">
              <a:spcBef>
                <a:spcPts val="600"/>
              </a:spcBef>
            </a:pPr>
            <a:r>
              <a:rPr lang="en-AU" sz="5400" dirty="0">
                <a:latin typeface="Times New Roman" panose="02020603050405020304" pitchFamily="18" charset="0"/>
                <a:cs typeface="Times New Roman" panose="02020603050405020304" pitchFamily="18" charset="0"/>
              </a:rPr>
              <a:t>Soumana C. Nasser</a:t>
            </a:r>
            <a:r>
              <a:rPr lang="en-AU" sz="5400" baseline="30000" dirty="0">
                <a:latin typeface="Times New Roman" panose="02020603050405020304" pitchFamily="18" charset="0"/>
                <a:cs typeface="Times New Roman" panose="02020603050405020304" pitchFamily="18" charset="0"/>
              </a:rPr>
              <a:t>1</a:t>
            </a:r>
            <a:r>
              <a:rPr lang="en-AU" sz="5400" dirty="0">
                <a:latin typeface="Times New Roman" panose="02020603050405020304" pitchFamily="18" charset="0"/>
                <a:cs typeface="Times New Roman" panose="02020603050405020304" pitchFamily="18" charset="0"/>
              </a:rPr>
              <a:t>, A. Simon Pickard</a:t>
            </a:r>
            <a:r>
              <a:rPr lang="en-AU" sz="5400" baseline="30000" dirty="0">
                <a:latin typeface="Times New Roman" panose="02020603050405020304" pitchFamily="18" charset="0"/>
                <a:cs typeface="Times New Roman" panose="02020603050405020304" pitchFamily="18" charset="0"/>
              </a:rPr>
              <a:t>2</a:t>
            </a:r>
            <a:r>
              <a:rPr lang="en-AU" sz="5400" dirty="0">
                <a:latin typeface="Times New Roman" panose="02020603050405020304" pitchFamily="18" charset="0"/>
                <a:cs typeface="Times New Roman" panose="02020603050405020304" pitchFamily="18" charset="0"/>
              </a:rPr>
              <a:t>, Jonathan L. Nazari</a:t>
            </a:r>
            <a:r>
              <a:rPr lang="en-AU" sz="5400" baseline="30000" dirty="0">
                <a:latin typeface="Times New Roman" panose="02020603050405020304" pitchFamily="18" charset="0"/>
                <a:cs typeface="Times New Roman" panose="02020603050405020304" pitchFamily="18" charset="0"/>
              </a:rPr>
              <a:t>2</a:t>
            </a:r>
            <a:r>
              <a:rPr lang="en-AU" sz="5400" dirty="0">
                <a:latin typeface="Times New Roman" panose="02020603050405020304" pitchFamily="18" charset="0"/>
                <a:cs typeface="Times New Roman" panose="02020603050405020304" pitchFamily="18" charset="0"/>
              </a:rPr>
              <a:t>, Maja Kuharic</a:t>
            </a:r>
            <a:r>
              <a:rPr lang="en-AU" sz="5400" baseline="30000" dirty="0">
                <a:latin typeface="Times New Roman" panose="02020603050405020304" pitchFamily="18" charset="0"/>
                <a:cs typeface="Times New Roman" panose="02020603050405020304" pitchFamily="18" charset="0"/>
              </a:rPr>
              <a:t>3</a:t>
            </a:r>
            <a:endParaRPr lang="en-AU" sz="3800" baseline="30000" dirty="0">
              <a:latin typeface="Times New Roman" panose="02020603050405020304" pitchFamily="18" charset="0"/>
              <a:cs typeface="Times New Roman" panose="02020603050405020304" pitchFamily="18" charset="0"/>
            </a:endParaRPr>
          </a:p>
          <a:p>
            <a:pPr algn="ctr">
              <a:spcBef>
                <a:spcPts val="600"/>
              </a:spcBef>
            </a:pPr>
            <a:r>
              <a:rPr lang="en-US" sz="3800" baseline="30000" dirty="0">
                <a:latin typeface="Times New Roman" panose="02020603050405020304" pitchFamily="18" charset="0"/>
                <a:cs typeface="Times New Roman" panose="02020603050405020304" pitchFamily="18" charset="0"/>
              </a:rPr>
              <a:t>1</a:t>
            </a:r>
            <a:r>
              <a:rPr lang="en-US" sz="3800" dirty="0">
                <a:latin typeface="Times New Roman" panose="02020603050405020304" pitchFamily="18" charset="0"/>
                <a:cs typeface="Times New Roman" panose="02020603050405020304" pitchFamily="18" charset="0"/>
              </a:rPr>
              <a:t>School of Pharmacy, Lebanese America University, Lebanon;</a:t>
            </a:r>
            <a:r>
              <a:rPr lang="en-US" sz="3800" baseline="30000" dirty="0">
                <a:latin typeface="Times New Roman" panose="02020603050405020304" pitchFamily="18" charset="0"/>
                <a:cs typeface="Times New Roman" panose="02020603050405020304" pitchFamily="18" charset="0"/>
              </a:rPr>
              <a:t> 2</a:t>
            </a:r>
            <a:r>
              <a:rPr lang="en-US" sz="3800" dirty="0">
                <a:latin typeface="Times New Roman" panose="02020603050405020304" pitchFamily="18" charset="0"/>
                <a:cs typeface="Times New Roman" panose="02020603050405020304" pitchFamily="18" charset="0"/>
              </a:rPr>
              <a:t>Department of Pharmacy Systems, Outcomes and Policy, College of Pharmacy, University of Illinois Chicago, Chicago, IL USA;</a:t>
            </a:r>
            <a:r>
              <a:rPr lang="en-US" sz="3800" baseline="30000" dirty="0">
                <a:latin typeface="Times New Roman" panose="02020603050405020304" pitchFamily="18" charset="0"/>
                <a:cs typeface="Times New Roman" panose="02020603050405020304" pitchFamily="18" charset="0"/>
              </a:rPr>
              <a:t> 3</a:t>
            </a:r>
            <a:r>
              <a:rPr lang="en-US" sz="3800" dirty="0">
                <a:latin typeface="Times New Roman" panose="02020603050405020304" pitchFamily="18" charset="0"/>
                <a:cs typeface="Times New Roman" panose="02020603050405020304" pitchFamily="18" charset="0"/>
              </a:rPr>
              <a:t>Department of Medical Social Sciences, Northwestern University Feinberg School of Medicine, Chicago, IL USA</a:t>
            </a:r>
            <a:endParaRPr lang="en-GB" sz="3800" kern="0" dirty="0">
              <a:latin typeface="Times New Roman" panose="02020603050405020304" pitchFamily="18" charset="0"/>
              <a:cs typeface="Times New Roman" panose="02020603050405020304" pitchFamily="18" charset="0"/>
            </a:endParaRPr>
          </a:p>
        </p:txBody>
      </p:sp>
      <p:graphicFrame>
        <p:nvGraphicFramePr>
          <p:cNvPr id="38" name="Table 10">
            <a:extLst>
              <a:ext uri="{FF2B5EF4-FFF2-40B4-BE49-F238E27FC236}">
                <a16:creationId xmlns:a16="http://schemas.microsoft.com/office/drawing/2014/main" id="{24F02FC6-0494-394C-7E3F-6B25F4A23727}"/>
              </a:ext>
            </a:extLst>
          </p:cNvPr>
          <p:cNvGraphicFramePr>
            <a:graphicFrameLocks noGrp="1"/>
          </p:cNvGraphicFramePr>
          <p:nvPr>
            <p:extLst>
              <p:ext uri="{D42A27DB-BD31-4B8C-83A1-F6EECF244321}">
                <p14:modId xmlns:p14="http://schemas.microsoft.com/office/powerpoint/2010/main" val="1141130653"/>
              </p:ext>
            </p:extLst>
          </p:nvPr>
        </p:nvGraphicFramePr>
        <p:xfrm>
          <a:off x="556972" y="18187943"/>
          <a:ext cx="13884107" cy="1310782"/>
        </p:xfrm>
        <a:graphic>
          <a:graphicData uri="http://schemas.openxmlformats.org/drawingml/2006/table">
            <a:tbl>
              <a:tblPr firstRow="1" bandRow="1">
                <a:tableStyleId>{17292A2E-F333-43FB-9621-5CBBE7FDCDCB}</a:tableStyleId>
              </a:tblPr>
              <a:tblGrid>
                <a:gridCol w="13884107">
                  <a:extLst>
                    <a:ext uri="{9D8B030D-6E8A-4147-A177-3AD203B41FA5}">
                      <a16:colId xmlns:a16="http://schemas.microsoft.com/office/drawing/2014/main" val="3531925424"/>
                    </a:ext>
                  </a:extLst>
                </a:gridCol>
              </a:tblGrid>
              <a:tr h="1153522">
                <a:tc>
                  <a:txBody>
                    <a:bodyPr/>
                    <a:lstStyle/>
                    <a:p>
                      <a:pPr algn="ctr"/>
                      <a:r>
                        <a:rPr lang="en-SG" sz="8000" dirty="0">
                          <a:solidFill>
                            <a:schemeClr val="bg1"/>
                          </a:solidFill>
                          <a:latin typeface="Times New Roman" panose="02020603050405020304" pitchFamily="18" charset="0"/>
                          <a:cs typeface="Times New Roman" panose="02020603050405020304" pitchFamily="18" charset="0"/>
                        </a:rPr>
                        <a:t>Methods</a:t>
                      </a:r>
                    </a:p>
                  </a:txBody>
                  <a:tcPr marL="91582" marR="91582" marT="45791" marB="45791">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430699"/>
                    </a:solidFill>
                  </a:tcPr>
                </a:tc>
                <a:extLst>
                  <a:ext uri="{0D108BD9-81ED-4DB2-BD59-A6C34878D82A}">
                    <a16:rowId xmlns:a16="http://schemas.microsoft.com/office/drawing/2014/main" val="1287695987"/>
                  </a:ext>
                </a:extLst>
              </a:tr>
            </a:tbl>
          </a:graphicData>
        </a:graphic>
      </p:graphicFrame>
      <p:cxnSp>
        <p:nvCxnSpPr>
          <p:cNvPr id="45" name="直接连接符 44">
            <a:extLst>
              <a:ext uri="{FF2B5EF4-FFF2-40B4-BE49-F238E27FC236}">
                <a16:creationId xmlns:a16="http://schemas.microsoft.com/office/drawing/2014/main" id="{F2E75CA8-695D-8B6B-4A33-3C5750AA82A3}"/>
              </a:ext>
            </a:extLst>
          </p:cNvPr>
          <p:cNvCxnSpPr>
            <a:cxnSpLocks/>
          </p:cNvCxnSpPr>
          <p:nvPr>
            <p:custDataLst>
              <p:tags r:id="rId1"/>
            </p:custDataLst>
          </p:nvPr>
        </p:nvCxnSpPr>
        <p:spPr>
          <a:xfrm>
            <a:off x="30624461" y="12517529"/>
            <a:ext cx="0" cy="1114604"/>
          </a:xfrm>
          <a:prstGeom prst="line">
            <a:avLst/>
          </a:prstGeom>
          <a:noFill/>
          <a:ln w="9525" cap="flat" cmpd="sng" algn="ctr">
            <a:solidFill>
              <a:srgbClr val="EEECE1">
                <a:lumMod val="50000"/>
              </a:srgbClr>
            </a:solidFill>
            <a:prstDash val="solid"/>
          </a:ln>
          <a:effectLst/>
        </p:spPr>
      </p:cxnSp>
      <p:graphicFrame>
        <p:nvGraphicFramePr>
          <p:cNvPr id="49" name="Table 10">
            <a:extLst>
              <a:ext uri="{FF2B5EF4-FFF2-40B4-BE49-F238E27FC236}">
                <a16:creationId xmlns:a16="http://schemas.microsoft.com/office/drawing/2014/main" id="{AC93B298-DB21-26EC-43D9-B29A7ED534AF}"/>
              </a:ext>
            </a:extLst>
          </p:cNvPr>
          <p:cNvGraphicFramePr>
            <a:graphicFrameLocks noGrp="1"/>
          </p:cNvGraphicFramePr>
          <p:nvPr>
            <p:extLst>
              <p:ext uri="{D42A27DB-BD31-4B8C-83A1-F6EECF244321}">
                <p14:modId xmlns:p14="http://schemas.microsoft.com/office/powerpoint/2010/main" val="3115703793"/>
              </p:ext>
            </p:extLst>
          </p:nvPr>
        </p:nvGraphicFramePr>
        <p:xfrm>
          <a:off x="14982726" y="5084018"/>
          <a:ext cx="35266280" cy="1310782"/>
        </p:xfrm>
        <a:graphic>
          <a:graphicData uri="http://schemas.openxmlformats.org/drawingml/2006/table">
            <a:tbl>
              <a:tblPr firstRow="1" bandRow="1">
                <a:tableStyleId>{17292A2E-F333-43FB-9621-5CBBE7FDCDCB}</a:tableStyleId>
              </a:tblPr>
              <a:tblGrid>
                <a:gridCol w="35266280">
                  <a:extLst>
                    <a:ext uri="{9D8B030D-6E8A-4147-A177-3AD203B41FA5}">
                      <a16:colId xmlns:a16="http://schemas.microsoft.com/office/drawing/2014/main" val="3531925424"/>
                    </a:ext>
                  </a:extLst>
                </a:gridCol>
              </a:tblGrid>
              <a:tr h="970085">
                <a:tc>
                  <a:txBody>
                    <a:bodyPr/>
                    <a:lstStyle/>
                    <a:p>
                      <a:pPr algn="ctr"/>
                      <a:r>
                        <a:rPr lang="en-SG" sz="8000" dirty="0">
                          <a:solidFill>
                            <a:schemeClr val="bg1"/>
                          </a:solidFill>
                          <a:latin typeface="Times New Roman" panose="02020603050405020304" pitchFamily="18" charset="0"/>
                          <a:cs typeface="Times New Roman" panose="02020603050405020304" pitchFamily="18" charset="0"/>
                        </a:rPr>
                        <a:t>Results</a:t>
                      </a:r>
                    </a:p>
                  </a:txBody>
                  <a:tcPr marL="91582" marR="91582" marT="45791" marB="45791">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430699"/>
                    </a:solidFill>
                  </a:tcPr>
                </a:tc>
                <a:extLst>
                  <a:ext uri="{0D108BD9-81ED-4DB2-BD59-A6C34878D82A}">
                    <a16:rowId xmlns:a16="http://schemas.microsoft.com/office/drawing/2014/main" val="1287695987"/>
                  </a:ext>
                </a:extLst>
              </a:tr>
            </a:tbl>
          </a:graphicData>
        </a:graphic>
      </p:graphicFrame>
      <p:sp>
        <p:nvSpPr>
          <p:cNvPr id="1031" name="TextBox 13">
            <a:extLst>
              <a:ext uri="{FF2B5EF4-FFF2-40B4-BE49-F238E27FC236}">
                <a16:creationId xmlns:a16="http://schemas.microsoft.com/office/drawing/2014/main" id="{03DAC7E9-9AED-8D9D-826F-E4AB2E86E0ED}"/>
              </a:ext>
            </a:extLst>
          </p:cNvPr>
          <p:cNvSpPr txBox="1"/>
          <p:nvPr/>
        </p:nvSpPr>
        <p:spPr>
          <a:xfrm>
            <a:off x="15014850" y="6495451"/>
            <a:ext cx="17603134" cy="707886"/>
          </a:xfrm>
          <a:prstGeom prst="rect">
            <a:avLst/>
          </a:prstGeom>
          <a:solidFill>
            <a:schemeClr val="tx2">
              <a:lumMod val="60000"/>
              <a:lumOff val="40000"/>
            </a:schemeClr>
          </a:solidFill>
          <a:ln>
            <a:solidFill>
              <a:schemeClr val="bg1"/>
            </a:solidFill>
          </a:ln>
        </p:spPr>
        <p:txBody>
          <a:bodyPr wrap="square">
            <a:spAutoFit/>
          </a:bodyPr>
          <a:lstStyle/>
          <a:p>
            <a:r>
              <a:rPr lang="en-US" sz="4000" b="1" kern="100" dirty="0">
                <a:solidFill>
                  <a:schemeClr val="bg1"/>
                </a:solidFill>
                <a:effectLst/>
                <a:latin typeface="Times New Roman" panose="02020603050405020304" pitchFamily="18" charset="0"/>
                <a:cs typeface="Times New Roman" panose="02020603050405020304" pitchFamily="18" charset="0"/>
              </a:rPr>
              <a:t>Table 1. Pain and Discomfort Item Correlations on EQ-HWB/EQ-5D-5L</a:t>
            </a:r>
          </a:p>
        </p:txBody>
      </p:sp>
      <p:sp>
        <p:nvSpPr>
          <p:cNvPr id="3" name="TextBox 13">
            <a:extLst>
              <a:ext uri="{FF2B5EF4-FFF2-40B4-BE49-F238E27FC236}">
                <a16:creationId xmlns:a16="http://schemas.microsoft.com/office/drawing/2014/main" id="{F7614D96-6F8A-E060-1631-92A6E35BCA54}"/>
              </a:ext>
            </a:extLst>
          </p:cNvPr>
          <p:cNvSpPr txBox="1"/>
          <p:nvPr/>
        </p:nvSpPr>
        <p:spPr>
          <a:xfrm>
            <a:off x="15012519" y="12183334"/>
            <a:ext cx="17566758" cy="1365182"/>
          </a:xfrm>
          <a:prstGeom prst="rect">
            <a:avLst/>
          </a:prstGeom>
          <a:solidFill>
            <a:schemeClr val="tx2">
              <a:lumMod val="60000"/>
              <a:lumOff val="40000"/>
            </a:schemeClr>
          </a:solidFill>
        </p:spPr>
        <p:txBody>
          <a:bodyPr wrap="square">
            <a:spAutoFit/>
          </a:bodyPr>
          <a:lstStyle/>
          <a:p>
            <a:pPr algn="just">
              <a:lnSpc>
                <a:spcPct val="107000"/>
              </a:lnSpc>
              <a:spcAft>
                <a:spcPts val="800"/>
              </a:spcAft>
            </a:pPr>
            <a:r>
              <a:rPr lang="en-US" sz="4000" b="1" dirty="0">
                <a:solidFill>
                  <a:schemeClr val="bg1"/>
                </a:solidFill>
                <a:effectLst/>
                <a:latin typeface="Times New Roman" panose="02020603050405020304" pitchFamily="18" charset="0"/>
                <a:ea typeface="Calibri" panose="020F0502020204030204" pitchFamily="34" charset="0"/>
              </a:rPr>
              <a:t>Table 2. </a:t>
            </a:r>
            <a:r>
              <a:rPr lang="en-US" sz="4000" b="1" dirty="0">
                <a:solidFill>
                  <a:schemeClr val="bg1"/>
                </a:solidFill>
                <a:latin typeface="Times New Roman" panose="02020603050405020304" pitchFamily="18" charset="0"/>
                <a:ea typeface="Calibri" panose="020F0502020204030204" pitchFamily="34" charset="0"/>
              </a:rPr>
              <a:t>Informativity of </a:t>
            </a:r>
            <a:r>
              <a:rPr lang="en-US" sz="4000" b="1" dirty="0">
                <a:solidFill>
                  <a:schemeClr val="bg1"/>
                </a:solidFill>
                <a:effectLst/>
                <a:latin typeface="Times New Roman" panose="02020603050405020304" pitchFamily="18" charset="0"/>
                <a:ea typeface="Calibri" panose="020F0502020204030204" pitchFamily="34" charset="0"/>
              </a:rPr>
              <a:t>Frequency and Severity Items by Health Conditions using Shannon’s Index</a:t>
            </a:r>
            <a:endPar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0" name="Text Box 2">
            <a:extLst>
              <a:ext uri="{FF2B5EF4-FFF2-40B4-BE49-F238E27FC236}">
                <a16:creationId xmlns:a16="http://schemas.microsoft.com/office/drawing/2014/main" id="{8112A3C3-1949-4285-95A8-298B6D857B99}"/>
              </a:ext>
            </a:extLst>
          </p:cNvPr>
          <p:cNvSpPr txBox="1">
            <a:spLocks noChangeArrowheads="1"/>
          </p:cNvSpPr>
          <p:nvPr/>
        </p:nvSpPr>
        <p:spPr bwMode="auto">
          <a:xfrm>
            <a:off x="7517554" y="559755"/>
            <a:ext cx="38005827" cy="1969396"/>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solidFill>
              <a:schemeClr val="bg1"/>
            </a:solidFill>
          </a:ln>
          <a:effectLst/>
        </p:spPr>
        <p:txBody>
          <a:bodyPr lIns="610157" tIns="610157" rIns="610157" bIns="610157"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marL="0" marR="0" algn="ctr">
              <a:spcBef>
                <a:spcPts val="0"/>
              </a:spcBef>
              <a:spcAft>
                <a:spcPts val="0"/>
              </a:spcAft>
            </a:pPr>
            <a:r>
              <a:rPr lang="en-GB" sz="6600" b="1" i="1" dirty="0">
                <a:solidFill>
                  <a:srgbClr val="00445A"/>
                </a:solidFill>
                <a:effectLst/>
                <a:latin typeface="Calibri" panose="020F0502020204030204" pitchFamily="34" charset="0"/>
                <a:ea typeface="Calibri" panose="020F0502020204030204" pitchFamily="34" charset="0"/>
              </a:rPr>
              <a:t>Frequency and Severity Response Scales for Pain and Discomfort:  Psychometric insights from EQ-HWB</a:t>
            </a:r>
            <a:endParaRPr lang="en-US" sz="6600" dirty="0">
              <a:effectLst/>
              <a:latin typeface="Calibri" panose="020F0502020204030204" pitchFamily="34" charset="0"/>
              <a:ea typeface="Calibri" panose="020F0502020204030204" pitchFamily="34" charset="0"/>
            </a:endParaRPr>
          </a:p>
        </p:txBody>
      </p:sp>
      <p:pic>
        <p:nvPicPr>
          <p:cNvPr id="32" name="Picture 31" descr="A black background with green text&#10;&#10;Description automatically generated">
            <a:extLst>
              <a:ext uri="{FF2B5EF4-FFF2-40B4-BE49-F238E27FC236}">
                <a16:creationId xmlns:a16="http://schemas.microsoft.com/office/drawing/2014/main" id="{2AA20EFD-E4F5-4E8D-AB14-B4789900B4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676" y="590887"/>
            <a:ext cx="6509573" cy="2196014"/>
          </a:xfrm>
          <a:prstGeom prst="rect">
            <a:avLst/>
          </a:prstGeom>
        </p:spPr>
      </p:pic>
      <p:pic>
        <p:nvPicPr>
          <p:cNvPr id="33" name="Picture 32">
            <a:extLst>
              <a:ext uri="{FF2B5EF4-FFF2-40B4-BE49-F238E27FC236}">
                <a16:creationId xmlns:a16="http://schemas.microsoft.com/office/drawing/2014/main" id="{D254239C-D879-4E4C-A85E-4C0D33C6F622}"/>
              </a:ext>
            </a:extLst>
          </p:cNvPr>
          <p:cNvPicPr>
            <a:picLocks noChangeAspect="1"/>
          </p:cNvPicPr>
          <p:nvPr/>
        </p:nvPicPr>
        <p:blipFill>
          <a:blip r:embed="rId5"/>
          <a:stretch>
            <a:fillRect/>
          </a:stretch>
        </p:blipFill>
        <p:spPr>
          <a:xfrm>
            <a:off x="905637" y="2768947"/>
            <a:ext cx="5597981" cy="1800372"/>
          </a:xfrm>
          <a:prstGeom prst="rect">
            <a:avLst/>
          </a:prstGeom>
        </p:spPr>
      </p:pic>
      <p:sp>
        <p:nvSpPr>
          <p:cNvPr id="34" name="Rectángulo 25">
            <a:extLst>
              <a:ext uri="{FF2B5EF4-FFF2-40B4-BE49-F238E27FC236}">
                <a16:creationId xmlns:a16="http://schemas.microsoft.com/office/drawing/2014/main" id="{85F7C09C-0A1C-4FC4-A95E-D8A44C381FFE}"/>
              </a:ext>
            </a:extLst>
          </p:cNvPr>
          <p:cNvSpPr/>
          <p:nvPr/>
        </p:nvSpPr>
        <p:spPr>
          <a:xfrm>
            <a:off x="556972" y="19531100"/>
            <a:ext cx="13810028" cy="8787021"/>
          </a:xfrm>
          <a:prstGeom prst="rect">
            <a:avLst/>
          </a:prstGeom>
        </p:spPr>
        <p:txBody>
          <a:bodyPr wrap="square">
            <a:spAutoFit/>
          </a:bodyPr>
          <a:lstStyle/>
          <a:p>
            <a:pPr marL="381860" indent="-381860" algn="just" defTabSz="911262" eaLnBrk="0" hangingPunct="0">
              <a:buSzPct val="60000"/>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 secondary analysis was conducted using EQ-HWB data from a cross-sectional survey of 1,008 participants administered in the US via Qualtrics between August 2022 and February 2023. The majority were female (55%), and the largest age group was 65+ years (39.9%). </a:t>
            </a:r>
          </a:p>
          <a:p>
            <a:pPr marL="381860" indent="-381860" algn="just" defTabSz="911262" eaLnBrk="0" hangingPunct="0">
              <a:buSzPct val="60000"/>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Item/response scale performance was assessed using:</a:t>
            </a:r>
          </a:p>
          <a:p>
            <a:pPr marL="571500" indent="-571500" algn="just" defTabSz="911262" eaLnBrk="0" hangingPunct="0">
              <a:spcBef>
                <a:spcPts val="600"/>
              </a:spcBef>
              <a:buSzPct val="60000"/>
              <a:buFontTx/>
              <a:buChar char="-"/>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Correlation analysis:</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a:effectLst/>
                <a:latin typeface="Times New Roman" panose="02020603050405020304" pitchFamily="18" charset="0"/>
                <a:ea typeface="Calibri" panose="020F0502020204030204" pitchFamily="34" charset="0"/>
              </a:rPr>
              <a:t>strong (</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rₛ</a:t>
            </a:r>
            <a:r>
              <a:rPr lang="en-US" sz="3600" dirty="0">
                <a:effectLst/>
                <a:latin typeface="Times New Roman" panose="02020603050405020304" pitchFamily="18" charset="0"/>
                <a:ea typeface="Calibri" panose="020F0502020204030204" pitchFamily="34" charset="0"/>
              </a:rPr>
              <a:t>&gt;0.50), moderate (</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rₛ</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effectLst/>
                <a:latin typeface="Times New Roman" panose="02020603050405020304" pitchFamily="18" charset="0"/>
                <a:ea typeface="Calibri" panose="020F0502020204030204" pitchFamily="34" charset="0"/>
              </a:rPr>
              <a:t>0.31-0.50), weak (</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rₛ</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effectLst/>
                <a:latin typeface="Times New Roman" panose="02020603050405020304" pitchFamily="18" charset="0"/>
                <a:ea typeface="Calibri" panose="020F0502020204030204" pitchFamily="34" charset="0"/>
              </a:rPr>
              <a:t>0.11-0.30). (2)</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571500" indent="-571500" algn="just" defTabSz="911262" eaLnBrk="0" hangingPunct="0">
              <a:spcBef>
                <a:spcPts val="600"/>
              </a:spcBef>
              <a:buSzPct val="60000"/>
              <a:buFontTx/>
              <a:buChar char="-"/>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Shannon's indices: </a:t>
            </a:r>
            <a:r>
              <a:rPr lang="en-US" sz="3600" dirty="0">
                <a:effectLst/>
                <a:latin typeface="Times New Roman" panose="02020603050405020304" pitchFamily="18" charset="0"/>
                <a:ea typeface="Calibri" panose="020F0502020204030204" pitchFamily="34" charset="0"/>
              </a:rPr>
              <a:t>higher values of H' and J’ = greater informativity and discriminatory power. (3)</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571500" indent="-571500" algn="just" defTabSz="911262" eaLnBrk="0" hangingPunct="0">
              <a:spcBef>
                <a:spcPts val="600"/>
              </a:spcBef>
              <a:buSzPct val="60000"/>
              <a:buFontTx/>
              <a:buChar char="-"/>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Item Response Theory (IRT):</a:t>
            </a:r>
            <a:r>
              <a:rPr lang="en-US" sz="3600" b="1" dirty="0">
                <a:effectLst/>
                <a:latin typeface="Times New Roman" panose="02020603050405020304" pitchFamily="18" charset="0"/>
                <a:ea typeface="Calibri" panose="020F0502020204030204" pitchFamily="34" charset="0"/>
              </a:rPr>
              <a:t> </a:t>
            </a:r>
            <a:r>
              <a:rPr lang="en-US" sz="3600" dirty="0">
                <a:effectLst/>
                <a:latin typeface="Times New Roman" panose="02020603050405020304" pitchFamily="18" charset="0"/>
                <a:ea typeface="Calibri" panose="020F0502020204030204" pitchFamily="34" charset="0"/>
              </a:rPr>
              <a:t>higher values suggest greater discriminatory power. (4)</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571500" indent="-571500" algn="just" defTabSz="911262" eaLnBrk="0" hangingPunct="0">
              <a:spcBef>
                <a:spcPts val="600"/>
              </a:spcBef>
              <a:buSzPct val="60000"/>
              <a:buFontTx/>
              <a:buChar char="-"/>
            </a:pPr>
            <a:r>
              <a:rPr lang="en-US" sz="3600" b="1" dirty="0">
                <a:latin typeface="Times New Roman" panose="02020603050405020304" pitchFamily="18" charset="0"/>
                <a:ea typeface="Calibri" panose="020F0502020204030204" pitchFamily="34" charset="0"/>
                <a:cs typeface="Times New Roman" panose="02020603050405020304" pitchFamily="18" charset="0"/>
              </a:rPr>
              <a:t>D</a:t>
            </a: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ifferential </a:t>
            </a:r>
            <a:r>
              <a:rPr lang="en-US" sz="3600" b="1" dirty="0">
                <a:latin typeface="Times New Roman" panose="02020603050405020304" pitchFamily="18" charset="0"/>
                <a:ea typeface="Calibri" panose="020F0502020204030204" pitchFamily="34" charset="0"/>
                <a:cs typeface="Times New Roman" panose="02020603050405020304" pitchFamily="18" charset="0"/>
              </a:rPr>
              <a:t>I</a:t>
            </a: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tem </a:t>
            </a:r>
            <a:r>
              <a:rPr lang="en-US" sz="3600" b="1" dirty="0">
                <a:latin typeface="Times New Roman" panose="02020603050405020304" pitchFamily="18" charset="0"/>
                <a:ea typeface="Calibri" panose="020F0502020204030204" pitchFamily="34" charset="0"/>
                <a:cs typeface="Times New Roman" panose="02020603050405020304" pitchFamily="18" charset="0"/>
              </a:rPr>
              <a:t>F</a:t>
            </a: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unctioning (DIF): </a:t>
            </a:r>
            <a:r>
              <a:rPr lang="en-US" sz="3600" dirty="0">
                <a:effectLst/>
                <a:latin typeface="Times New Roman" panose="02020603050405020304" pitchFamily="18" charset="0"/>
                <a:ea typeface="Times New Roman" panose="02020603050405020304" pitchFamily="18" charset="0"/>
              </a:rPr>
              <a:t>negligible if ΔR² &lt; 0.02, moderate if 0.02 ≤ ΔR² &lt; 0.13, large if ΔR² ≥ 0.13.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(5)</a:t>
            </a:r>
          </a:p>
          <a:p>
            <a:pPr marL="571500" indent="-571500" algn="just" defTabSz="911262" eaLnBrk="0" hangingPunct="0">
              <a:spcBef>
                <a:spcPts val="600"/>
              </a:spcBef>
              <a:buSzPct val="60000"/>
              <a:buFontTx/>
              <a:buChar char="-"/>
            </a:pPr>
            <a:r>
              <a:rPr lang="en-US" sz="3600" b="1" dirty="0">
                <a:latin typeface="Times New Roman" panose="02020603050405020304" pitchFamily="18" charset="0"/>
                <a:cs typeface="Times New Roman" panose="02020603050405020304" pitchFamily="18" charset="0"/>
              </a:rPr>
              <a:t>Ordinal Logistic Regression (OLR):  </a:t>
            </a:r>
            <a:r>
              <a:rPr lang="en-US" sz="3600" dirty="0">
                <a:latin typeface="Times New Roman" panose="02020603050405020304" pitchFamily="18" charset="0"/>
                <a:cs typeface="Times New Roman" panose="02020603050405020304" pitchFamily="18" charset="0"/>
              </a:rPr>
              <a:t>to identify health conditions more likely to report more severe/frequency </a:t>
            </a:r>
            <a:r>
              <a:rPr lang="en-US" sz="3600" dirty="0">
                <a:effectLst/>
                <a:latin typeface="Times New Roman" panose="02020603050405020304" pitchFamily="18" charset="0"/>
                <a:ea typeface="Times New Roman" panose="02020603050405020304" pitchFamily="18" charset="0"/>
              </a:rPr>
              <a:t>pain and/or discomfort</a:t>
            </a:r>
            <a:endParaRPr lang="en-US" sz="3600" dirty="0">
              <a:latin typeface="Times New Roman" panose="02020603050405020304" pitchFamily="18" charset="0"/>
              <a:cs typeface="Times New Roman" panose="02020603050405020304" pitchFamily="18" charset="0"/>
            </a:endParaRPr>
          </a:p>
        </p:txBody>
      </p:sp>
      <p:graphicFrame>
        <p:nvGraphicFramePr>
          <p:cNvPr id="39" name="Table 38">
            <a:extLst>
              <a:ext uri="{FF2B5EF4-FFF2-40B4-BE49-F238E27FC236}">
                <a16:creationId xmlns:a16="http://schemas.microsoft.com/office/drawing/2014/main" id="{D4778100-0A66-4B9B-9E35-D1A14AD6FA1E}"/>
              </a:ext>
            </a:extLst>
          </p:cNvPr>
          <p:cNvGraphicFramePr>
            <a:graphicFrameLocks noGrp="1"/>
          </p:cNvGraphicFramePr>
          <p:nvPr>
            <p:extLst>
              <p:ext uri="{D42A27DB-BD31-4B8C-83A1-F6EECF244321}">
                <p14:modId xmlns:p14="http://schemas.microsoft.com/office/powerpoint/2010/main" val="2028246560"/>
              </p:ext>
            </p:extLst>
          </p:nvPr>
        </p:nvGraphicFramePr>
        <p:xfrm>
          <a:off x="15011156" y="13816955"/>
          <a:ext cx="17566758" cy="10852304"/>
        </p:xfrm>
        <a:graphic>
          <a:graphicData uri="http://schemas.openxmlformats.org/drawingml/2006/table">
            <a:tbl>
              <a:tblPr firstRow="1" firstCol="1" bandRow="1">
                <a:tableStyleId>{5C22544A-7EE6-4342-B048-85BDC9FD1C3A}</a:tableStyleId>
              </a:tblPr>
              <a:tblGrid>
                <a:gridCol w="3039110">
                  <a:extLst>
                    <a:ext uri="{9D8B030D-6E8A-4147-A177-3AD203B41FA5}">
                      <a16:colId xmlns:a16="http://schemas.microsoft.com/office/drawing/2014/main" val="2029419670"/>
                    </a:ext>
                  </a:extLst>
                </a:gridCol>
                <a:gridCol w="1324920">
                  <a:extLst>
                    <a:ext uri="{9D8B030D-6E8A-4147-A177-3AD203B41FA5}">
                      <a16:colId xmlns:a16="http://schemas.microsoft.com/office/drawing/2014/main" val="2140862938"/>
                    </a:ext>
                  </a:extLst>
                </a:gridCol>
                <a:gridCol w="1279003">
                  <a:extLst>
                    <a:ext uri="{9D8B030D-6E8A-4147-A177-3AD203B41FA5}">
                      <a16:colId xmlns:a16="http://schemas.microsoft.com/office/drawing/2014/main" val="3599619049"/>
                    </a:ext>
                  </a:extLst>
                </a:gridCol>
                <a:gridCol w="1192372">
                  <a:extLst>
                    <a:ext uri="{9D8B030D-6E8A-4147-A177-3AD203B41FA5}">
                      <a16:colId xmlns:a16="http://schemas.microsoft.com/office/drawing/2014/main" val="100364276"/>
                    </a:ext>
                  </a:extLst>
                </a:gridCol>
                <a:gridCol w="1117563">
                  <a:extLst>
                    <a:ext uri="{9D8B030D-6E8A-4147-A177-3AD203B41FA5}">
                      <a16:colId xmlns:a16="http://schemas.microsoft.com/office/drawing/2014/main" val="130149797"/>
                    </a:ext>
                  </a:extLst>
                </a:gridCol>
                <a:gridCol w="2161462">
                  <a:extLst>
                    <a:ext uri="{9D8B030D-6E8A-4147-A177-3AD203B41FA5}">
                      <a16:colId xmlns:a16="http://schemas.microsoft.com/office/drawing/2014/main" val="505585264"/>
                    </a:ext>
                  </a:extLst>
                </a:gridCol>
                <a:gridCol w="1490465">
                  <a:extLst>
                    <a:ext uri="{9D8B030D-6E8A-4147-A177-3AD203B41FA5}">
                      <a16:colId xmlns:a16="http://schemas.microsoft.com/office/drawing/2014/main" val="2422928787"/>
                    </a:ext>
                  </a:extLst>
                </a:gridCol>
                <a:gridCol w="1341419">
                  <a:extLst>
                    <a:ext uri="{9D8B030D-6E8A-4147-A177-3AD203B41FA5}">
                      <a16:colId xmlns:a16="http://schemas.microsoft.com/office/drawing/2014/main" val="1204536608"/>
                    </a:ext>
                  </a:extLst>
                </a:gridCol>
                <a:gridCol w="1341419">
                  <a:extLst>
                    <a:ext uri="{9D8B030D-6E8A-4147-A177-3AD203B41FA5}">
                      <a16:colId xmlns:a16="http://schemas.microsoft.com/office/drawing/2014/main" val="1505559502"/>
                    </a:ext>
                  </a:extLst>
                </a:gridCol>
                <a:gridCol w="1105747">
                  <a:extLst>
                    <a:ext uri="{9D8B030D-6E8A-4147-A177-3AD203B41FA5}">
                      <a16:colId xmlns:a16="http://schemas.microsoft.com/office/drawing/2014/main" val="625663994"/>
                    </a:ext>
                  </a:extLst>
                </a:gridCol>
                <a:gridCol w="2173278">
                  <a:extLst>
                    <a:ext uri="{9D8B030D-6E8A-4147-A177-3AD203B41FA5}">
                      <a16:colId xmlns:a16="http://schemas.microsoft.com/office/drawing/2014/main" val="2463229468"/>
                    </a:ext>
                  </a:extLst>
                </a:gridCol>
              </a:tblGrid>
              <a:tr h="0">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gridSpan="2">
                  <a:txBody>
                    <a:bodyPr/>
                    <a:lstStyle/>
                    <a:p>
                      <a:pPr marL="0" marR="0" algn="ctr">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Pain </a:t>
                      </a:r>
                    </a:p>
                    <a:p>
                      <a:pPr marL="0" marR="0" algn="ctr">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Frequency</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40000"/>
                        <a:lumOff val="60000"/>
                      </a:schemeClr>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Pain </a:t>
                      </a:r>
                    </a:p>
                    <a:p>
                      <a:pPr marL="0" marR="0" algn="ctr">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Severity</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40000"/>
                        <a:lumOff val="60000"/>
                      </a:schemeClr>
                    </a:solidFill>
                  </a:tcPr>
                </a:tc>
                <a:tc hMerge="1">
                  <a:txBody>
                    <a:bodyPr/>
                    <a:lstStyle/>
                    <a:p>
                      <a:endParaRPr lang="en-US"/>
                    </a:p>
                  </a:txBody>
                  <a:tcPr/>
                </a:tc>
                <a:tc>
                  <a:txBody>
                    <a:bodyPr/>
                    <a:lstStyle/>
                    <a:p>
                      <a:pPr algn="l">
                        <a:lnSpc>
                          <a:spcPct val="107000"/>
                        </a:lnSpc>
                      </a:pPr>
                      <a:endParaRPr lang="en-US"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b">
                    <a:solidFill>
                      <a:schemeClr val="accent1">
                        <a:lumMod val="60000"/>
                        <a:lumOff val="40000"/>
                      </a:schemeClr>
                    </a:solidFill>
                  </a:tcPr>
                </a:tc>
                <a:tc gridSpan="2">
                  <a:txBody>
                    <a:bodyPr/>
                    <a:lstStyle/>
                    <a:p>
                      <a:pPr marL="0" marR="0" algn="ctr">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Discomfort Frequency </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Discomfort Severity</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hMerge="1">
                  <a:txBody>
                    <a:bodyPr/>
                    <a:lstStyle/>
                    <a:p>
                      <a:endParaRPr lang="en-US"/>
                    </a:p>
                  </a:txBody>
                  <a:tcPr/>
                </a:tc>
                <a:tc>
                  <a:txBody>
                    <a:bodyPr/>
                    <a:lstStyle/>
                    <a:p>
                      <a:pPr algn="l">
                        <a:lnSpc>
                          <a:spcPct val="107000"/>
                        </a:lnSpc>
                      </a:pPr>
                      <a:endParaRPr lang="en-US"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280280904"/>
                  </a:ext>
                </a:extLst>
              </a:tr>
              <a:tr h="1049878">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H' (f)</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J' (f)</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H' (s)</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J' (s)</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f/s % </a:t>
                      </a:r>
                    </a:p>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difference</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H' (f)</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J' (f)</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H' (s)</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J' (s)</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f/s % difference</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587748634"/>
                  </a:ext>
                </a:extLst>
              </a:tr>
              <a:tr h="672780">
                <a:tc>
                  <a:txBody>
                    <a:bodyPr/>
                    <a:lstStyle/>
                    <a:p>
                      <a:pPr marL="0" marR="0" algn="l">
                        <a:lnSpc>
                          <a:spcPct val="107000"/>
                        </a:lnSpc>
                        <a:spcBef>
                          <a:spcPts val="0"/>
                        </a:spcBef>
                        <a:spcAft>
                          <a:spcPts val="0"/>
                        </a:spcAft>
                      </a:pPr>
                      <a:r>
                        <a:rPr lang="en-US" sz="3200" b="1" dirty="0">
                          <a:solidFill>
                            <a:schemeClr val="tx1"/>
                          </a:solidFill>
                          <a:effectLst/>
                          <a:latin typeface="Times New Roman" panose="02020603050405020304" pitchFamily="18" charset="0"/>
                          <a:cs typeface="Times New Roman" panose="02020603050405020304" pitchFamily="18" charset="0"/>
                        </a:rPr>
                        <a:t>Entire sample</a:t>
                      </a:r>
                      <a:endParaRPr lang="en-US" sz="3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2.28</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0.98</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2.06</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0.89</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10.14%</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2.18</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0.94</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2.00</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0.86</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8.61%</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3981718835"/>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Heart</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2.19</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0.94</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2.04</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7.09%</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2.18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0.94</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2.02</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7.62%</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3293725511"/>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Hypertension</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2.23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0.96</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0.88</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9.39%</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2.22</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0.96</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2.04</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0.88</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8.45%</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664699236"/>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Cholesterol</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2.27</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2.11</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0.91</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7.31%</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2.24</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0.96</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0.89</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7.89%</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3620333277"/>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Lung</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2.02</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2.04</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0.88</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-0.99%</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2.27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2.01</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12.15%</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3234745358"/>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Diabetes</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2.23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0.96</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2.06</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0.89</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7.93%</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2.23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0.96</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2.02</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9.88%</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2423454525"/>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Cancer</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2.13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0.92</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2.15</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-0.93%</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2.27</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2.15</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5.43%</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3355861915"/>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Depression</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2.21</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0.95</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0.89</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6.54%</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2.24</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9.84%</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289757571"/>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Anxiety</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2.21</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0.95</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2.06</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0.89</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7.03%</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2.24</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2.04</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9.35%</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3271824928"/>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Gastrointestinal</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2.12</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0.91</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1.93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9.38%</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2.25</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0.97</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1.89</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0.82</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17.39%</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122872611"/>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Musculoskeletal</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0.89</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1.89</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0.81</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9.57%</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2.26</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0.97</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1.93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0.83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15.75%</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757672856"/>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Immunologic</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1.80</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0.78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1.99</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0.86</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-10.03%</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2.25</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0.97</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1.94</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0.84</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14.80%</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4004125655"/>
                  </a:ext>
                </a:extLst>
              </a:tr>
              <a:tr h="624703">
                <a:tc>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Neurologic</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2.15</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0.92</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2.03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5.74%</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2.28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0.98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1.93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0.83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16.63%</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3512897774"/>
                  </a:ext>
                </a:extLst>
              </a:tr>
              <a:tr h="624703">
                <a:tc gridSpan="11">
                  <a:txBody>
                    <a:bodyPr/>
                    <a:lstStyle/>
                    <a:p>
                      <a:pPr marL="0" marR="0" algn="l">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H' = Shannon's Index; J' = </a:t>
                      </a:r>
                      <a:r>
                        <a:rPr lang="en-US" sz="3200" dirty="0" err="1">
                          <a:solidFill>
                            <a:schemeClr val="tx1"/>
                          </a:solidFill>
                          <a:effectLst/>
                          <a:latin typeface="Times New Roman" panose="02020603050405020304" pitchFamily="18" charset="0"/>
                          <a:cs typeface="Times New Roman" panose="02020603050405020304" pitchFamily="18" charset="0"/>
                        </a:rPr>
                        <a:t>Pielou's</a:t>
                      </a:r>
                      <a:r>
                        <a:rPr lang="en-US" sz="3200" dirty="0">
                          <a:solidFill>
                            <a:schemeClr val="tx1"/>
                          </a:solidFill>
                          <a:effectLst/>
                          <a:latin typeface="Times New Roman" panose="02020603050405020304" pitchFamily="18" charset="0"/>
                          <a:cs typeface="Times New Roman" panose="02020603050405020304" pitchFamily="18" charset="0"/>
                        </a:rPr>
                        <a:t> Shannon’s Evenness Index; f = frequency; s = severity</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9830283"/>
                  </a:ext>
                </a:extLst>
              </a:tr>
            </a:tbl>
          </a:graphicData>
        </a:graphic>
      </p:graphicFrame>
      <p:graphicFrame>
        <p:nvGraphicFramePr>
          <p:cNvPr id="40" name="Table 39">
            <a:extLst>
              <a:ext uri="{FF2B5EF4-FFF2-40B4-BE49-F238E27FC236}">
                <a16:creationId xmlns:a16="http://schemas.microsoft.com/office/drawing/2014/main" id="{A65D25D6-99A3-4F9B-B555-1C1DA0ADCC9E}"/>
              </a:ext>
            </a:extLst>
          </p:cNvPr>
          <p:cNvGraphicFramePr>
            <a:graphicFrameLocks noGrp="1"/>
          </p:cNvGraphicFramePr>
          <p:nvPr>
            <p:extLst>
              <p:ext uri="{D42A27DB-BD31-4B8C-83A1-F6EECF244321}">
                <p14:modId xmlns:p14="http://schemas.microsoft.com/office/powerpoint/2010/main" val="399175725"/>
              </p:ext>
            </p:extLst>
          </p:nvPr>
        </p:nvGraphicFramePr>
        <p:xfrm>
          <a:off x="33228129" y="7460438"/>
          <a:ext cx="16962249" cy="4476893"/>
        </p:xfrm>
        <a:graphic>
          <a:graphicData uri="http://schemas.openxmlformats.org/drawingml/2006/table">
            <a:tbl>
              <a:tblPr firstRow="1" firstCol="1" bandRow="1">
                <a:tableStyleId>{5C22544A-7EE6-4342-B048-85BDC9FD1C3A}</a:tableStyleId>
              </a:tblPr>
              <a:tblGrid>
                <a:gridCol w="5606595">
                  <a:extLst>
                    <a:ext uri="{9D8B030D-6E8A-4147-A177-3AD203B41FA5}">
                      <a16:colId xmlns:a16="http://schemas.microsoft.com/office/drawing/2014/main" val="1152824642"/>
                    </a:ext>
                  </a:extLst>
                </a:gridCol>
                <a:gridCol w="2139470">
                  <a:extLst>
                    <a:ext uri="{9D8B030D-6E8A-4147-A177-3AD203B41FA5}">
                      <a16:colId xmlns:a16="http://schemas.microsoft.com/office/drawing/2014/main" val="4070694637"/>
                    </a:ext>
                  </a:extLst>
                </a:gridCol>
                <a:gridCol w="2139470">
                  <a:extLst>
                    <a:ext uri="{9D8B030D-6E8A-4147-A177-3AD203B41FA5}">
                      <a16:colId xmlns:a16="http://schemas.microsoft.com/office/drawing/2014/main" val="635103609"/>
                    </a:ext>
                  </a:extLst>
                </a:gridCol>
                <a:gridCol w="2139470">
                  <a:extLst>
                    <a:ext uri="{9D8B030D-6E8A-4147-A177-3AD203B41FA5}">
                      <a16:colId xmlns:a16="http://schemas.microsoft.com/office/drawing/2014/main" val="1554866701"/>
                    </a:ext>
                  </a:extLst>
                </a:gridCol>
                <a:gridCol w="2468622">
                  <a:extLst>
                    <a:ext uri="{9D8B030D-6E8A-4147-A177-3AD203B41FA5}">
                      <a16:colId xmlns:a16="http://schemas.microsoft.com/office/drawing/2014/main" val="617346838"/>
                    </a:ext>
                  </a:extLst>
                </a:gridCol>
                <a:gridCol w="2468622">
                  <a:extLst>
                    <a:ext uri="{9D8B030D-6E8A-4147-A177-3AD203B41FA5}">
                      <a16:colId xmlns:a16="http://schemas.microsoft.com/office/drawing/2014/main" val="2980100217"/>
                    </a:ext>
                  </a:extLst>
                </a:gridCol>
              </a:tblGrid>
              <a:tr h="496961">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a1</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a:solidFill>
                            <a:schemeClr val="tx1"/>
                          </a:solidFill>
                          <a:effectLst/>
                          <a:latin typeface="Times New Roman" panose="02020603050405020304" pitchFamily="18" charset="0"/>
                          <a:cs typeface="Times New Roman" panose="02020603050405020304" pitchFamily="18" charset="0"/>
                        </a:rPr>
                        <a:t>d1</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d2</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a:solidFill>
                            <a:schemeClr val="tx1"/>
                          </a:solidFill>
                          <a:effectLst/>
                          <a:latin typeface="Times New Roman" panose="02020603050405020304" pitchFamily="18" charset="0"/>
                          <a:cs typeface="Times New Roman" panose="02020603050405020304" pitchFamily="18" charset="0"/>
                        </a:rPr>
                        <a:t>d3</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d4</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extLst>
                  <a:ext uri="{0D108BD9-81ED-4DB2-BD59-A6C34878D82A}">
                    <a16:rowId xmlns:a16="http://schemas.microsoft.com/office/drawing/2014/main" val="1176394117"/>
                  </a:ext>
                </a:extLst>
              </a:tr>
              <a:tr h="667863">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EQ-HWB Pain </a:t>
                      </a:r>
                      <a:r>
                        <a:rPr lang="en-US" sz="3200" dirty="0" err="1">
                          <a:solidFill>
                            <a:schemeClr val="tx1"/>
                          </a:solidFill>
                          <a:effectLst/>
                          <a:latin typeface="Times New Roman" panose="02020603050405020304" pitchFamily="18" charset="0"/>
                          <a:cs typeface="Times New Roman" panose="02020603050405020304" pitchFamily="18" charset="0"/>
                        </a:rPr>
                        <a:t>Sev</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6.227</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7.003 </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0.623</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-5.601</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-10.334</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extLst>
                  <a:ext uri="{0D108BD9-81ED-4DB2-BD59-A6C34878D82A}">
                    <a16:rowId xmlns:a16="http://schemas.microsoft.com/office/drawing/2014/main" val="197698620"/>
                  </a:ext>
                </a:extLst>
              </a:tr>
              <a:tr h="640677">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EQ-HWB Pain Freq</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3.863</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4.614  </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1.272</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-1.546</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-4.063</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extLst>
                  <a:ext uri="{0D108BD9-81ED-4DB2-BD59-A6C34878D82A}">
                    <a16:rowId xmlns:a16="http://schemas.microsoft.com/office/drawing/2014/main" val="3286074462"/>
                  </a:ext>
                </a:extLst>
              </a:tr>
              <a:tr h="623543">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EQ-HWB Discomfort </a:t>
                      </a:r>
                      <a:r>
                        <a:rPr lang="en-US" sz="3200" dirty="0" err="1">
                          <a:solidFill>
                            <a:schemeClr val="tx1"/>
                          </a:solidFill>
                          <a:effectLst/>
                          <a:latin typeface="Times New Roman" panose="02020603050405020304" pitchFamily="18" charset="0"/>
                          <a:cs typeface="Times New Roman" panose="02020603050405020304" pitchFamily="18" charset="0"/>
                        </a:rPr>
                        <a:t>Sev</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4.446</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5.259</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-0.242</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-4.513</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-8.401</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extLst>
                  <a:ext uri="{0D108BD9-81ED-4DB2-BD59-A6C34878D82A}">
                    <a16:rowId xmlns:a16="http://schemas.microsoft.com/office/drawing/2014/main" val="2564518690"/>
                  </a:ext>
                </a:extLst>
              </a:tr>
              <a:tr h="601957">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EQ-HWB Discomfort Freq</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2.245</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a:solidFill>
                            <a:schemeClr val="tx1"/>
                          </a:solidFill>
                          <a:effectLst/>
                          <a:latin typeface="Times New Roman" panose="02020603050405020304" pitchFamily="18" charset="0"/>
                          <a:cs typeface="Times New Roman" panose="02020603050405020304" pitchFamily="18" charset="0"/>
                        </a:rPr>
                        <a:t>2.039</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-0.191</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a:solidFill>
                            <a:schemeClr val="tx1"/>
                          </a:solidFill>
                          <a:effectLst/>
                          <a:latin typeface="Times New Roman" panose="02020603050405020304" pitchFamily="18" charset="0"/>
                          <a:cs typeface="Times New Roman" panose="02020603050405020304" pitchFamily="18" charset="0"/>
                        </a:rPr>
                        <a:t>-2.150</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-4.252</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extLst>
                  <a:ext uri="{0D108BD9-81ED-4DB2-BD59-A6C34878D82A}">
                    <a16:rowId xmlns:a16="http://schemas.microsoft.com/office/drawing/2014/main" val="2750777158"/>
                  </a:ext>
                </a:extLst>
              </a:tr>
              <a:tr h="668862">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EQ-5D Pain/Discomfort</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3.373</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2.664</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-0.495</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a:solidFill>
                            <a:schemeClr val="tx1"/>
                          </a:solidFill>
                          <a:effectLst/>
                          <a:latin typeface="Times New Roman" panose="02020603050405020304" pitchFamily="18" charset="0"/>
                          <a:cs typeface="Times New Roman" panose="02020603050405020304" pitchFamily="18" charset="0"/>
                        </a:rPr>
                        <a:t>-3.581</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nSpc>
                          <a:spcPct val="107000"/>
                        </a:lnSpc>
                        <a:spcBef>
                          <a:spcPts val="0"/>
                        </a:spcBef>
                        <a:spcAft>
                          <a:spcPts val="0"/>
                        </a:spcAft>
                      </a:pPr>
                      <a:r>
                        <a:rPr lang="en-US" sz="3200">
                          <a:solidFill>
                            <a:schemeClr val="tx1"/>
                          </a:solidFill>
                          <a:effectLst/>
                          <a:latin typeface="Times New Roman" panose="02020603050405020304" pitchFamily="18" charset="0"/>
                          <a:cs typeface="Times New Roman" panose="02020603050405020304" pitchFamily="18" charset="0"/>
                        </a:rPr>
                        <a:t>-6.571</a:t>
                      </a:r>
                      <a:endParaRPr lang="en-US"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extLst>
                  <a:ext uri="{0D108BD9-81ED-4DB2-BD59-A6C34878D82A}">
                    <a16:rowId xmlns:a16="http://schemas.microsoft.com/office/drawing/2014/main" val="1713229535"/>
                  </a:ext>
                </a:extLst>
              </a:tr>
              <a:tr h="777030">
                <a:tc gridSpan="6">
                  <a:txBody>
                    <a:bodyPr/>
                    <a:lstStyle/>
                    <a:p>
                      <a:pPr>
                        <a:lnSpc>
                          <a:spcPct val="107000"/>
                        </a:lnSpc>
                      </a:pPr>
                      <a:r>
                        <a:rPr lang="en-US" sz="3200" dirty="0">
                          <a:solidFill>
                            <a:schemeClr val="tx1"/>
                          </a:solidFill>
                          <a:effectLst/>
                          <a:latin typeface="Times New Roman" panose="02020603050405020304" pitchFamily="18" charset="0"/>
                          <a:cs typeface="Times New Roman" panose="02020603050405020304" pitchFamily="18" charset="0"/>
                        </a:rPr>
                        <a:t>a = difficulty parameters and d = threshold parameters</a:t>
                      </a:r>
                    </a:p>
                  </a:txBody>
                  <a:tcPr marL="68580" marR="68580" marT="0" marB="0" anchor="b">
                    <a:solidFill>
                      <a:schemeClr val="accent1">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44030286"/>
                  </a:ext>
                </a:extLst>
              </a:tr>
            </a:tbl>
          </a:graphicData>
        </a:graphic>
      </p:graphicFrame>
      <p:sp>
        <p:nvSpPr>
          <p:cNvPr id="41" name="Text Box 2">
            <a:extLst>
              <a:ext uri="{FF2B5EF4-FFF2-40B4-BE49-F238E27FC236}">
                <a16:creationId xmlns:a16="http://schemas.microsoft.com/office/drawing/2014/main" id="{C0862D0A-91A6-42B8-A06C-FBF5B3D0E6E5}"/>
              </a:ext>
            </a:extLst>
          </p:cNvPr>
          <p:cNvSpPr txBox="1">
            <a:spLocks noChangeArrowheads="1"/>
          </p:cNvSpPr>
          <p:nvPr/>
        </p:nvSpPr>
        <p:spPr bwMode="auto">
          <a:xfrm>
            <a:off x="33286755" y="6555250"/>
            <a:ext cx="16962250" cy="707887"/>
          </a:xfrm>
          <a:prstGeom prst="rect">
            <a:avLst/>
          </a:prstGeom>
          <a:solidFill>
            <a:schemeClr val="tx2">
              <a:lumMod val="60000"/>
              <a:lumOff val="40000"/>
            </a:schemeClr>
          </a:solidFill>
          <a:ln>
            <a:noFill/>
          </a:ln>
          <a:effectLst/>
        </p:spPr>
        <p:txBody>
          <a:bodyPr lIns="610157" tIns="610157" rIns="610157" bIns="610157" anchor="ctr"/>
          <a:lstStyle>
            <a:defPPr>
              <a:defRPr lang="en-US"/>
            </a:defPPr>
            <a:lvl1pPr defTabSz="192088" eaLnBrk="0" hangingPunct="0">
              <a:defRPr sz="5743" b="1" kern="0">
                <a:solidFill>
                  <a:srgbClr val="0063A3"/>
                </a:solidFill>
                <a:latin typeface="Arial" panose="020B0604020202020204" pitchFamily="34" charset="0"/>
                <a:ea typeface="ＭＳ Ｐゴシック" charset="0"/>
                <a:cs typeface="Arial" panose="020B0604020202020204" pitchFamily="34" charset="0"/>
              </a:defRPr>
            </a:lvl1pPr>
            <a:lvl2pPr marL="742950" indent="-285750" defTabSz="192088" eaLnBrk="0" hangingPunct="0">
              <a:defRPr sz="500">
                <a:latin typeface="Times New Roman" charset="0"/>
                <a:ea typeface="ＭＳ Ｐゴシック" charset="0"/>
              </a:defRPr>
            </a:lvl2pPr>
            <a:lvl3pPr marL="1143000" indent="-228600" defTabSz="192088" eaLnBrk="0" hangingPunct="0">
              <a:defRPr sz="500">
                <a:latin typeface="Times New Roman" charset="0"/>
                <a:ea typeface="ＭＳ Ｐゴシック" charset="0"/>
              </a:defRPr>
            </a:lvl3pPr>
            <a:lvl4pPr marL="1600200" indent="-228600" defTabSz="192088" eaLnBrk="0" hangingPunct="0">
              <a:defRPr sz="500">
                <a:latin typeface="Times New Roman" charset="0"/>
                <a:ea typeface="ＭＳ Ｐゴシック" charset="0"/>
              </a:defRPr>
            </a:lvl4pPr>
            <a:lvl5pPr marL="2057400" indent="-228600" defTabSz="192088" eaLnBrk="0" hangingPunct="0">
              <a:defRPr sz="500">
                <a:latin typeface="Times New Roman" charset="0"/>
                <a:ea typeface="ＭＳ Ｐゴシック" charset="0"/>
              </a:defRPr>
            </a:lvl5pPr>
            <a:lvl6pPr marL="2514600" indent="-228600" defTabSz="192088" eaLnBrk="0" fontAlgn="base" hangingPunct="0">
              <a:spcBef>
                <a:spcPct val="0"/>
              </a:spcBef>
              <a:spcAft>
                <a:spcPct val="0"/>
              </a:spcAft>
              <a:defRPr sz="500">
                <a:latin typeface="Times New Roman" charset="0"/>
                <a:ea typeface="ＭＳ Ｐゴシック" charset="0"/>
              </a:defRPr>
            </a:lvl6pPr>
            <a:lvl7pPr marL="2971800" indent="-228600" defTabSz="192088" eaLnBrk="0" fontAlgn="base" hangingPunct="0">
              <a:spcBef>
                <a:spcPct val="0"/>
              </a:spcBef>
              <a:spcAft>
                <a:spcPct val="0"/>
              </a:spcAft>
              <a:defRPr sz="500">
                <a:latin typeface="Times New Roman" charset="0"/>
                <a:ea typeface="ＭＳ Ｐゴシック" charset="0"/>
              </a:defRPr>
            </a:lvl7pPr>
            <a:lvl8pPr marL="3429000" indent="-228600" defTabSz="192088" eaLnBrk="0" fontAlgn="base" hangingPunct="0">
              <a:spcBef>
                <a:spcPct val="0"/>
              </a:spcBef>
              <a:spcAft>
                <a:spcPct val="0"/>
              </a:spcAft>
              <a:defRPr sz="500">
                <a:latin typeface="Times New Roman" charset="0"/>
                <a:ea typeface="ＭＳ Ｐゴシック" charset="0"/>
              </a:defRPr>
            </a:lvl8pPr>
            <a:lvl9pPr marL="3886200" indent="-228600" defTabSz="192088" eaLnBrk="0" fontAlgn="base" hangingPunct="0">
              <a:spcBef>
                <a:spcPct val="0"/>
              </a:spcBef>
              <a:spcAft>
                <a:spcPct val="0"/>
              </a:spcAft>
              <a:defRPr sz="500">
                <a:latin typeface="Times New Roman" charset="0"/>
                <a:ea typeface="ＭＳ Ｐゴシック" charset="0"/>
              </a:defRPr>
            </a:lvl9pPr>
          </a:lstStyle>
          <a:p>
            <a:pPr marL="0" marR="0">
              <a:spcBef>
                <a:spcPts val="0"/>
              </a:spcBef>
              <a:spcAft>
                <a:spcPts val="0"/>
              </a:spcAft>
            </a:pPr>
            <a:r>
              <a:rPr lang="en-US" sz="4000" dirty="0">
                <a:solidFill>
                  <a:schemeClr val="bg1"/>
                </a:solidFill>
                <a:effectLst/>
                <a:latin typeface="Times New Roman" panose="02020603050405020304" pitchFamily="18" charset="0"/>
                <a:cs typeface="Times New Roman" panose="02020603050405020304" pitchFamily="18" charset="0"/>
              </a:rPr>
              <a:t>Table 3.  IRT Analysis of Parameters of Pain and Discomfort Items</a:t>
            </a:r>
            <a:endParaRPr lang="en-US" sz="4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6" name="Rectángulo 56">
            <a:extLst>
              <a:ext uri="{FF2B5EF4-FFF2-40B4-BE49-F238E27FC236}">
                <a16:creationId xmlns:a16="http://schemas.microsoft.com/office/drawing/2014/main" id="{AF2EF852-EB3A-4F2D-99FA-81D0F391558B}"/>
              </a:ext>
            </a:extLst>
          </p:cNvPr>
          <p:cNvSpPr/>
          <p:nvPr/>
        </p:nvSpPr>
        <p:spPr>
          <a:xfrm>
            <a:off x="14968799" y="25036229"/>
            <a:ext cx="17566758" cy="3970318"/>
          </a:xfrm>
          <a:prstGeom prst="rect">
            <a:avLst/>
          </a:prstGeom>
          <a:ln>
            <a:solidFill>
              <a:schemeClr val="bg1"/>
            </a:solidFill>
          </a:ln>
        </p:spPr>
        <p:txBody>
          <a:bodyPr wrap="square">
            <a:spAutoFit/>
          </a:bodyPr>
          <a:lstStyle/>
          <a:p>
            <a:pPr algn="just">
              <a:spcBef>
                <a:spcPct val="50000"/>
              </a:spcBef>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Strong correlations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were observed among all items (</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rₛ</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0.5, p&lt;0.001), which was </a:t>
            </a:r>
            <a:r>
              <a:rPr lang="en-US" sz="3600" u="sng" dirty="0">
                <a:effectLst/>
                <a:latin typeface="Times New Roman" panose="02020603050405020304" pitchFamily="18" charset="0"/>
                <a:ea typeface="Calibri" panose="020F0502020204030204" pitchFamily="34" charset="0"/>
                <a:cs typeface="Times New Roman" panose="02020603050405020304" pitchFamily="18" charset="0"/>
              </a:rPr>
              <a:t>strongest between pain frequency and severity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rₛ</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0.81, p&lt;0.001) (Table 1). </a:t>
            </a:r>
          </a:p>
          <a:p>
            <a:pPr algn="just">
              <a:spcBef>
                <a:spcPct val="50000"/>
              </a:spcBef>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Frequency items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demonstrated higher informativity compared to severity for both pain and discomfort. (Table 2</a:t>
            </a:r>
            <a:r>
              <a:rPr lang="en-US" sz="3600" dirty="0">
                <a:latin typeface="Times New Roman" panose="02020603050405020304" pitchFamily="18" charset="0"/>
                <a:ea typeface="Calibri" panose="020F0502020204030204" pitchFamily="34" charset="0"/>
                <a:cs typeface="Times New Roman" panose="02020603050405020304" pitchFamily="18" charset="0"/>
              </a:rPr>
              <a:t>), which suggests </a:t>
            </a:r>
            <a:r>
              <a:rPr lang="en-US" sz="3600" u="sng" dirty="0">
                <a:effectLst/>
                <a:latin typeface="Times New Roman" panose="02020603050405020304" pitchFamily="18" charset="0"/>
                <a:ea typeface="Calibri" panose="020F0502020204030204" pitchFamily="34" charset="0"/>
                <a:cs typeface="Times New Roman" panose="02020603050405020304" pitchFamily="18" charset="0"/>
              </a:rPr>
              <a:t>frequency scales may provide superior discriminatory powe</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r </a:t>
            </a:r>
            <a:r>
              <a:rPr lang="en-US" sz="3600" u="sng" dirty="0">
                <a:effectLst/>
                <a:latin typeface="Times New Roman" panose="02020603050405020304" pitchFamily="18" charset="0"/>
                <a:ea typeface="Calibri" panose="020F0502020204030204" pitchFamily="34" charset="0"/>
                <a:cs typeface="Times New Roman" panose="02020603050405020304" pitchFamily="18" charset="0"/>
              </a:rPr>
              <a:t>and descriptive efficiency in capturing pain and discomfort experiences.</a:t>
            </a:r>
            <a:endParaRPr lang="en-US" sz="3600" b="1" u="sng"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spcBef>
                <a:spcPct val="50000"/>
              </a:spcBef>
              <a:buFontTx/>
              <a:buChar char="-"/>
            </a:pP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0" name="Rectángulo 61">
            <a:extLst>
              <a:ext uri="{FF2B5EF4-FFF2-40B4-BE49-F238E27FC236}">
                <a16:creationId xmlns:a16="http://schemas.microsoft.com/office/drawing/2014/main" id="{0F0CC6BF-861C-4AC4-A762-5395A78335BA}"/>
              </a:ext>
            </a:extLst>
          </p:cNvPr>
          <p:cNvSpPr/>
          <p:nvPr/>
        </p:nvSpPr>
        <p:spPr>
          <a:xfrm>
            <a:off x="33142749" y="19720984"/>
            <a:ext cx="17072245" cy="4124206"/>
          </a:xfrm>
          <a:prstGeom prst="rect">
            <a:avLst/>
          </a:prstGeom>
        </p:spPr>
        <p:txBody>
          <a:bodyPr wrap="square">
            <a:spAutoFit/>
          </a:bodyPr>
          <a:lstStyle/>
          <a:p>
            <a:pPr marR="0" algn="just">
              <a:spcBef>
                <a:spcPts val="600"/>
              </a:spcBef>
              <a:spcAft>
                <a:spcPts val="6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Frequency and severity scales provide distinct information in assessing pain and discomfort. Frequency scales provide higher informativity across trait levels</a:t>
            </a:r>
            <a:r>
              <a:rPr lang="en-US" sz="3600" dirty="0">
                <a:effectLst/>
                <a:latin typeface="Times New Roman" panose="02020603050405020304" pitchFamily="18" charset="0"/>
                <a:ea typeface="Times New Roman" panose="02020603050405020304" pitchFamily="18" charset="0"/>
              </a:rPr>
              <a:t> and greater sensitivity at lower levels of the trait. In contrast, severity scales provide better discrimination at higher levels of the trait.</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marR="0" algn="just">
              <a:spcBef>
                <a:spcPts val="600"/>
              </a:spcBef>
              <a:spcAft>
                <a:spcPts val="6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For longer instruments, including both response scales is preferable for their unique contributions. However, for shorter instruments like the EQ-HWB-S, the frequency scale may be preferred for its higher informativity and broader capture of pain experiences. </a:t>
            </a:r>
          </a:p>
        </p:txBody>
      </p:sp>
      <p:graphicFrame>
        <p:nvGraphicFramePr>
          <p:cNvPr id="54" name="Table 10">
            <a:extLst>
              <a:ext uri="{FF2B5EF4-FFF2-40B4-BE49-F238E27FC236}">
                <a16:creationId xmlns:a16="http://schemas.microsoft.com/office/drawing/2014/main" id="{F6A56B14-88E7-48EC-A22A-4CAAA00E3864}"/>
              </a:ext>
            </a:extLst>
          </p:cNvPr>
          <p:cNvGraphicFramePr>
            <a:graphicFrameLocks noGrp="1"/>
          </p:cNvGraphicFramePr>
          <p:nvPr>
            <p:extLst>
              <p:ext uri="{D42A27DB-BD31-4B8C-83A1-F6EECF244321}">
                <p14:modId xmlns:p14="http://schemas.microsoft.com/office/powerpoint/2010/main" val="1169075047"/>
              </p:ext>
            </p:extLst>
          </p:nvPr>
        </p:nvGraphicFramePr>
        <p:xfrm>
          <a:off x="33228129" y="18220318"/>
          <a:ext cx="16962249" cy="1310782"/>
        </p:xfrm>
        <a:graphic>
          <a:graphicData uri="http://schemas.openxmlformats.org/drawingml/2006/table">
            <a:tbl>
              <a:tblPr firstRow="1" bandRow="1">
                <a:tableStyleId>{17292A2E-F333-43FB-9621-5CBBE7FDCDCB}</a:tableStyleId>
              </a:tblPr>
              <a:tblGrid>
                <a:gridCol w="16962249">
                  <a:extLst>
                    <a:ext uri="{9D8B030D-6E8A-4147-A177-3AD203B41FA5}">
                      <a16:colId xmlns:a16="http://schemas.microsoft.com/office/drawing/2014/main" val="3531925424"/>
                    </a:ext>
                  </a:extLst>
                </a:gridCol>
              </a:tblGrid>
              <a:tr h="780185">
                <a:tc>
                  <a:txBody>
                    <a:bodyPr/>
                    <a:lstStyle/>
                    <a:p>
                      <a:pPr algn="ctr"/>
                      <a:r>
                        <a:rPr lang="en-SG" sz="8000" dirty="0">
                          <a:latin typeface="Times New Roman" panose="02020603050405020304" pitchFamily="18" charset="0"/>
                          <a:cs typeface="Times New Roman" panose="02020603050405020304" pitchFamily="18" charset="0"/>
                        </a:rPr>
                        <a:t>Conclusions</a:t>
                      </a:r>
                    </a:p>
                  </a:txBody>
                  <a:tcPr marL="91582" marR="91582" marT="45791" marB="45791">
                    <a:solidFill>
                      <a:srgbClr val="430699"/>
                    </a:solidFill>
                  </a:tcPr>
                </a:tc>
                <a:extLst>
                  <a:ext uri="{0D108BD9-81ED-4DB2-BD59-A6C34878D82A}">
                    <a16:rowId xmlns:a16="http://schemas.microsoft.com/office/drawing/2014/main" val="1287695987"/>
                  </a:ext>
                </a:extLst>
              </a:tr>
            </a:tbl>
          </a:graphicData>
        </a:graphic>
      </p:graphicFrame>
      <p:sp>
        <p:nvSpPr>
          <p:cNvPr id="47" name="TextBox 13">
            <a:extLst>
              <a:ext uri="{FF2B5EF4-FFF2-40B4-BE49-F238E27FC236}">
                <a16:creationId xmlns:a16="http://schemas.microsoft.com/office/drawing/2014/main" id="{B8C592AE-730A-47A3-B424-77AB0758BF5F}"/>
              </a:ext>
            </a:extLst>
          </p:cNvPr>
          <p:cNvSpPr txBox="1"/>
          <p:nvPr/>
        </p:nvSpPr>
        <p:spPr>
          <a:xfrm>
            <a:off x="556972" y="12493516"/>
            <a:ext cx="13844038" cy="1323439"/>
          </a:xfrm>
          <a:prstGeom prst="rect">
            <a:avLst/>
          </a:prstGeom>
          <a:solidFill>
            <a:srgbClr val="430699"/>
          </a:solidFill>
          <a:ln>
            <a:solidFill>
              <a:schemeClr val="bg1"/>
            </a:solidFill>
          </a:ln>
        </p:spPr>
        <p:txBody>
          <a:bodyPr wrap="square">
            <a:spAutoFit/>
          </a:bodyPr>
          <a:lstStyle/>
          <a:p>
            <a:pPr algn="ctr" defTabSz="911262" eaLnBrk="0" hangingPunct="0">
              <a:spcBef>
                <a:spcPct val="50000"/>
              </a:spcBef>
            </a:pPr>
            <a:r>
              <a:rPr lang="en-SG" sz="8000" b="1" dirty="0">
                <a:solidFill>
                  <a:schemeClr val="bg1"/>
                </a:solidFill>
                <a:latin typeface="Times New Roman" panose="02020603050405020304" pitchFamily="18" charset="0"/>
                <a:cs typeface="Times New Roman" panose="02020603050405020304" pitchFamily="18" charset="0"/>
              </a:rPr>
              <a:t>Objectives</a:t>
            </a:r>
          </a:p>
        </p:txBody>
      </p:sp>
      <p:sp>
        <p:nvSpPr>
          <p:cNvPr id="48" name="Rectángulo 25">
            <a:extLst>
              <a:ext uri="{FF2B5EF4-FFF2-40B4-BE49-F238E27FC236}">
                <a16:creationId xmlns:a16="http://schemas.microsoft.com/office/drawing/2014/main" id="{D89894DC-DD29-467B-B613-F20288EE0301}"/>
              </a:ext>
            </a:extLst>
          </p:cNvPr>
          <p:cNvSpPr/>
          <p:nvPr/>
        </p:nvSpPr>
        <p:spPr>
          <a:xfrm>
            <a:off x="638567" y="6645867"/>
            <a:ext cx="13631551" cy="5693866"/>
          </a:xfrm>
          <a:prstGeom prst="rect">
            <a:avLst/>
          </a:prstGeom>
        </p:spPr>
        <p:txBody>
          <a:bodyPr wrap="square">
            <a:spAutoFit/>
          </a:bodyPr>
          <a:lstStyle/>
          <a:p>
            <a:pPr marL="571500" indent="-571500" algn="just" defTabSz="911262" eaLnBrk="0" hangingPunct="0">
              <a:spcBef>
                <a:spcPts val="1200"/>
              </a:spcBef>
              <a:spcAft>
                <a:spcPts val="1200"/>
              </a:spcAft>
              <a:buFont typeface="Arial" panose="020B0604020202020204" pitchFamily="34" charset="0"/>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Pain and discomfort are important dimensions of Health-Related Quality of Life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HRQoL</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and often co-occur</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571500" indent="-571500" algn="just" defTabSz="911262" eaLnBrk="0" hangingPunct="0">
              <a:spcBef>
                <a:spcPts val="1200"/>
              </a:spcBef>
              <a:spcAft>
                <a:spcPts val="1200"/>
              </a:spcAft>
              <a:buFont typeface="Arial" panose="020B0604020202020204" pitchFamily="34" charset="0"/>
              <a:buChar char="•"/>
            </a:pP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As symptoms of distress,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pain and discomfort can operationalized in terms of frequency and/or severity</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In the interest of parsimony, it may be desirable to minimize the number of items.  If so, to what extent is severity or frequency more salient, and does it depend on the patient population/disease type?   </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571500" indent="-571500" algn="just" defTabSz="911262" eaLnBrk="0" hangingPunct="0">
              <a:spcBef>
                <a:spcPts val="1200"/>
              </a:spcBef>
              <a:spcAft>
                <a:spcPts val="1200"/>
              </a:spcAft>
              <a:buFont typeface="Arial" panose="020B0604020202020204" pitchFamily="34" charset="0"/>
              <a:buChar char="•"/>
            </a:pPr>
            <a:r>
              <a:rPr lang="en-AU" sz="3600" dirty="0">
                <a:latin typeface="Times New Roman" panose="02020603050405020304" pitchFamily="18" charset="0"/>
                <a:cs typeface="Times New Roman" panose="02020603050405020304" pitchFamily="18" charset="0"/>
              </a:rPr>
              <a:t>T</a:t>
            </a:r>
            <a:r>
              <a:rPr lang="en-US" sz="3600" dirty="0">
                <a:latin typeface="Times New Roman" panose="02020603050405020304" pitchFamily="18" charset="0"/>
                <a:cs typeface="Times New Roman" panose="02020603050405020304" pitchFamily="18" charset="0"/>
              </a:rPr>
              <a:t>he EQ-HWB</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presents a unique opportunity to examine the relative merits of frequency and severity scales in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HRQoL</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assessment. (1)</a:t>
            </a:r>
            <a:endParaRPr lang="en-AU" sz="3600" dirty="0">
              <a:latin typeface="Times New Roman" panose="02020603050405020304" pitchFamily="18" charset="0"/>
              <a:cs typeface="Times New Roman" panose="02020603050405020304" pitchFamily="18" charset="0"/>
            </a:endParaRPr>
          </a:p>
        </p:txBody>
      </p:sp>
      <p:graphicFrame>
        <p:nvGraphicFramePr>
          <p:cNvPr id="51" name="Table 10">
            <a:extLst>
              <a:ext uri="{FF2B5EF4-FFF2-40B4-BE49-F238E27FC236}">
                <a16:creationId xmlns:a16="http://schemas.microsoft.com/office/drawing/2014/main" id="{E4FA54DA-83B8-4916-8E59-B4D3B04A0D94}"/>
              </a:ext>
            </a:extLst>
          </p:cNvPr>
          <p:cNvGraphicFramePr>
            <a:graphicFrameLocks noGrp="1"/>
          </p:cNvGraphicFramePr>
          <p:nvPr>
            <p:extLst>
              <p:ext uri="{D42A27DB-BD31-4B8C-83A1-F6EECF244321}">
                <p14:modId xmlns:p14="http://schemas.microsoft.com/office/powerpoint/2010/main" val="3228898735"/>
              </p:ext>
            </p:extLst>
          </p:nvPr>
        </p:nvGraphicFramePr>
        <p:xfrm>
          <a:off x="507676" y="5110117"/>
          <a:ext cx="13893334" cy="1310782"/>
        </p:xfrm>
        <a:graphic>
          <a:graphicData uri="http://schemas.openxmlformats.org/drawingml/2006/table">
            <a:tbl>
              <a:tblPr firstRow="1" bandRow="1">
                <a:tableStyleId>{17292A2E-F333-43FB-9621-5CBBE7FDCDCB}</a:tableStyleId>
              </a:tblPr>
              <a:tblGrid>
                <a:gridCol w="13893334">
                  <a:extLst>
                    <a:ext uri="{9D8B030D-6E8A-4147-A177-3AD203B41FA5}">
                      <a16:colId xmlns:a16="http://schemas.microsoft.com/office/drawing/2014/main" val="3531925424"/>
                    </a:ext>
                  </a:extLst>
                </a:gridCol>
              </a:tblGrid>
              <a:tr h="1153522">
                <a:tc>
                  <a:txBody>
                    <a:bodyPr/>
                    <a:lstStyle/>
                    <a:p>
                      <a:pPr algn="ctr"/>
                      <a:r>
                        <a:rPr lang="en-SG" sz="8000" dirty="0">
                          <a:solidFill>
                            <a:schemeClr val="bg1"/>
                          </a:solidFill>
                          <a:latin typeface="Times New Roman" panose="02020603050405020304" pitchFamily="18" charset="0"/>
                          <a:cs typeface="Times New Roman" panose="02020603050405020304" pitchFamily="18" charset="0"/>
                        </a:rPr>
                        <a:t>Introduction</a:t>
                      </a:r>
                    </a:p>
                  </a:txBody>
                  <a:tcPr marL="91582" marR="91582" marT="45791" marB="45791">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430699"/>
                    </a:solidFill>
                  </a:tcPr>
                </a:tc>
                <a:extLst>
                  <a:ext uri="{0D108BD9-81ED-4DB2-BD59-A6C34878D82A}">
                    <a16:rowId xmlns:a16="http://schemas.microsoft.com/office/drawing/2014/main" val="1287695987"/>
                  </a:ext>
                </a:extLst>
              </a:tr>
            </a:tbl>
          </a:graphicData>
        </a:graphic>
      </p:graphicFrame>
      <p:sp>
        <p:nvSpPr>
          <p:cNvPr id="52" name="Rectángulo 25">
            <a:extLst>
              <a:ext uri="{FF2B5EF4-FFF2-40B4-BE49-F238E27FC236}">
                <a16:creationId xmlns:a16="http://schemas.microsoft.com/office/drawing/2014/main" id="{57117B0E-2B4F-45DD-8E5A-9B46034F0EB9}"/>
              </a:ext>
            </a:extLst>
          </p:cNvPr>
          <p:cNvSpPr/>
          <p:nvPr/>
        </p:nvSpPr>
        <p:spPr>
          <a:xfrm>
            <a:off x="611270" y="14017290"/>
            <a:ext cx="13631551" cy="3970318"/>
          </a:xfrm>
          <a:prstGeom prst="rect">
            <a:avLst/>
          </a:prstGeom>
        </p:spPr>
        <p:txBody>
          <a:bodyPr wrap="square">
            <a:spAutoFit/>
          </a:bodyPr>
          <a:lstStyle/>
          <a:p>
            <a:pPr marL="571500" indent="-571500" algn="just" defTabSz="911262" eaLnBrk="0" hangingPunct="0">
              <a:spcBef>
                <a:spcPts val="600"/>
              </a:spcBef>
              <a:spcAft>
                <a:spcPts val="600"/>
              </a:spcAft>
              <a:buFont typeface="Arial" panose="020B0604020202020204" pitchFamily="34" charset="0"/>
              <a:buChar char="•"/>
            </a:pPr>
            <a:r>
              <a:rPr lang="en-US" sz="3600" dirty="0">
                <a:effectLst/>
                <a:latin typeface="Times New Roman" panose="02020603050405020304" pitchFamily="18" charset="0"/>
                <a:ea typeface="Times New Roman" panose="02020603050405020304" pitchFamily="18" charset="0"/>
              </a:rPr>
              <a:t>To evaluate the distinctiveness and psychometric performance of frequency versus severity response scales in assessing pain and discomfort within the EQ-HWB instrument. Specific aims were to analyze the relationship between pain and discomfort items framed in terms of frequency and severity; t</a:t>
            </a:r>
            <a:r>
              <a:rPr lang="en-US" sz="3600" dirty="0">
                <a:latin typeface="Times New Roman" panose="02020603050405020304" pitchFamily="18" charset="0"/>
                <a:ea typeface="Times New Roman" panose="02020603050405020304" pitchFamily="18" charset="0"/>
              </a:rPr>
              <a:t>o </a:t>
            </a:r>
            <a:r>
              <a:rPr lang="en-US" sz="3600" dirty="0">
                <a:effectLst/>
                <a:latin typeface="Times New Roman" panose="02020603050405020304" pitchFamily="18" charset="0"/>
                <a:ea typeface="Times New Roman" panose="02020603050405020304" pitchFamily="18" charset="0"/>
              </a:rPr>
              <a:t>compare measurement properties across different health conditions; t</a:t>
            </a:r>
            <a:r>
              <a:rPr lang="en-US" sz="3600" dirty="0">
                <a:latin typeface="Times New Roman" panose="02020603050405020304" pitchFamily="18" charset="0"/>
                <a:ea typeface="Times New Roman" panose="02020603050405020304" pitchFamily="18" charset="0"/>
              </a:rPr>
              <a:t>o </a:t>
            </a:r>
            <a:r>
              <a:rPr lang="en-US" sz="3600" dirty="0">
                <a:effectLst/>
                <a:latin typeface="Times New Roman" panose="02020603050405020304" pitchFamily="18" charset="0"/>
                <a:ea typeface="Times New Roman" panose="02020603050405020304" pitchFamily="18" charset="0"/>
              </a:rPr>
              <a:t>assess relative informativity and discriminatory power of the items.</a:t>
            </a:r>
            <a:endParaRPr lang="en-CA" sz="3600" dirty="0">
              <a:latin typeface="Times New Roman" panose="02020603050405020304" pitchFamily="18" charset="0"/>
              <a:cs typeface="Times New Roman" panose="02020603050405020304" pitchFamily="18" charset="0"/>
            </a:endParaRPr>
          </a:p>
        </p:txBody>
      </p:sp>
      <p:sp>
        <p:nvSpPr>
          <p:cNvPr id="56" name="Rectángulo 56">
            <a:extLst>
              <a:ext uri="{FF2B5EF4-FFF2-40B4-BE49-F238E27FC236}">
                <a16:creationId xmlns:a16="http://schemas.microsoft.com/office/drawing/2014/main" id="{E1769771-0C84-47B5-B33B-A28EEE77BDFC}"/>
              </a:ext>
            </a:extLst>
          </p:cNvPr>
          <p:cNvSpPr/>
          <p:nvPr/>
        </p:nvSpPr>
        <p:spPr>
          <a:xfrm>
            <a:off x="33101877" y="12021936"/>
            <a:ext cx="17120694" cy="6186309"/>
          </a:xfrm>
          <a:prstGeom prst="rect">
            <a:avLst/>
          </a:prstGeom>
          <a:ln>
            <a:solidFill>
              <a:schemeClr val="bg1"/>
            </a:solidFill>
          </a:ln>
        </p:spPr>
        <p:txBody>
          <a:bodyPr wrap="square">
            <a:spAutoFit/>
          </a:bodyPr>
          <a:lstStyle/>
          <a:p>
            <a:pPr algn="just">
              <a:spcBef>
                <a:spcPct val="50000"/>
              </a:spcBef>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IRT analysis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indicated that </a:t>
            </a:r>
            <a:r>
              <a:rPr lang="en-US" sz="3600" u="sng" dirty="0">
                <a:effectLst/>
                <a:latin typeface="Times New Roman" panose="02020603050405020304" pitchFamily="18" charset="0"/>
                <a:ea typeface="Calibri" panose="020F0502020204030204" pitchFamily="34" charset="0"/>
                <a:cs typeface="Times New Roman" panose="02020603050405020304" pitchFamily="18" charset="0"/>
              </a:rPr>
              <a:t>severity items were more discriminating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(a=6.23 for pain severity), while </a:t>
            </a:r>
            <a:r>
              <a:rPr lang="en-US" sz="3600" u="sng" dirty="0">
                <a:effectLst/>
                <a:latin typeface="Times New Roman" panose="02020603050405020304" pitchFamily="18" charset="0"/>
                <a:ea typeface="Calibri" panose="020F0502020204030204" pitchFamily="34" charset="0"/>
                <a:cs typeface="Times New Roman" panose="02020603050405020304" pitchFamily="18" charset="0"/>
              </a:rPr>
              <a:t>frequency items were more suitable for differentiating at lower levels of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pain or discomfort. (Table 3)</a:t>
            </a:r>
          </a:p>
          <a:p>
            <a:pPr algn="just">
              <a:spcBef>
                <a:spcPct val="50000"/>
              </a:spcBef>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DIF analysis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revealed </a:t>
            </a:r>
            <a:r>
              <a:rPr lang="en-US" sz="3600" u="sng" dirty="0">
                <a:effectLst/>
                <a:latin typeface="Times New Roman" panose="02020603050405020304" pitchFamily="18" charset="0"/>
                <a:ea typeface="Calibri" panose="020F0502020204030204" pitchFamily="34" charset="0"/>
                <a:cs typeface="Times New Roman" panose="02020603050405020304" pitchFamily="18" charset="0"/>
              </a:rPr>
              <a:t>a significant difference in responses between pain severity and frequency scales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(ΔR2=0.24, large DIF), but </a:t>
            </a:r>
            <a:r>
              <a:rPr lang="en-US" sz="3600" u="sng" dirty="0">
                <a:effectLst/>
                <a:latin typeface="Times New Roman" panose="02020603050405020304" pitchFamily="18" charset="0"/>
                <a:ea typeface="Calibri" panose="020F0502020204030204" pitchFamily="34" charset="0"/>
                <a:cs typeface="Times New Roman" panose="02020603050405020304" pitchFamily="18" charset="0"/>
              </a:rPr>
              <a:t>not for discomfort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(ΔR2=0.001). </a:t>
            </a:r>
          </a:p>
          <a:p>
            <a:pPr algn="just">
              <a:spcBef>
                <a:spcPct val="50000"/>
              </a:spcBef>
            </a:pPr>
            <a:r>
              <a:rPr lang="en-US" sz="3600" b="1" dirty="0">
                <a:latin typeface="Times New Roman" panose="02020603050405020304" pitchFamily="18" charset="0"/>
                <a:cs typeface="Times New Roman" panose="02020603050405020304" pitchFamily="18" charset="0"/>
              </a:rPr>
              <a:t>OLR analysis: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 higher endorsement of </a:t>
            </a:r>
            <a:r>
              <a:rPr lang="en-US" sz="3600" u="sng" dirty="0">
                <a:effectLst/>
                <a:latin typeface="Times New Roman" panose="02020603050405020304" pitchFamily="18" charset="0"/>
                <a:ea typeface="Calibri" panose="020F0502020204030204" pitchFamily="34" charset="0"/>
                <a:cs typeface="Times New Roman" panose="02020603050405020304" pitchFamily="18" charset="0"/>
              </a:rPr>
              <a:t>frequency scale in most health conditions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The highest odds of reporting pain frequency: immunological (OR 3.21, 95% CI: 1.97-5.24), musculoskeletal conditions (OR 2.65, 95% CI:1.95-3.61). Neurological conditions were significantly associated with pain severity (OR 1.47, 95% CI:1.01-2.13), but not with pain frequency or discomfort severity/frequency.</a:t>
            </a:r>
          </a:p>
        </p:txBody>
      </p:sp>
      <p:graphicFrame>
        <p:nvGraphicFramePr>
          <p:cNvPr id="4" name="Table 3">
            <a:extLst>
              <a:ext uri="{FF2B5EF4-FFF2-40B4-BE49-F238E27FC236}">
                <a16:creationId xmlns:a16="http://schemas.microsoft.com/office/drawing/2014/main" id="{48CAF124-229D-46F5-90DC-17C62B7B0DFA}"/>
              </a:ext>
            </a:extLst>
          </p:cNvPr>
          <p:cNvGraphicFramePr>
            <a:graphicFrameLocks noGrp="1"/>
          </p:cNvGraphicFramePr>
          <p:nvPr>
            <p:extLst>
              <p:ext uri="{D42A27DB-BD31-4B8C-83A1-F6EECF244321}">
                <p14:modId xmlns:p14="http://schemas.microsoft.com/office/powerpoint/2010/main" val="2803245730"/>
              </p:ext>
            </p:extLst>
          </p:nvPr>
        </p:nvGraphicFramePr>
        <p:xfrm>
          <a:off x="15051227" y="7453513"/>
          <a:ext cx="17566757" cy="4476893"/>
        </p:xfrm>
        <a:graphic>
          <a:graphicData uri="http://schemas.openxmlformats.org/drawingml/2006/table">
            <a:tbl>
              <a:tblPr>
                <a:tableStyleId>{5C22544A-7EE6-4342-B048-85BDC9FD1C3A}</a:tableStyleId>
              </a:tblPr>
              <a:tblGrid>
                <a:gridCol w="4884962">
                  <a:extLst>
                    <a:ext uri="{9D8B030D-6E8A-4147-A177-3AD203B41FA5}">
                      <a16:colId xmlns:a16="http://schemas.microsoft.com/office/drawing/2014/main" val="1643741453"/>
                    </a:ext>
                  </a:extLst>
                </a:gridCol>
                <a:gridCol w="2068242">
                  <a:extLst>
                    <a:ext uri="{9D8B030D-6E8A-4147-A177-3AD203B41FA5}">
                      <a16:colId xmlns:a16="http://schemas.microsoft.com/office/drawing/2014/main" val="3377012577"/>
                    </a:ext>
                  </a:extLst>
                </a:gridCol>
                <a:gridCol w="1993588">
                  <a:extLst>
                    <a:ext uri="{9D8B030D-6E8A-4147-A177-3AD203B41FA5}">
                      <a16:colId xmlns:a16="http://schemas.microsoft.com/office/drawing/2014/main" val="2757102137"/>
                    </a:ext>
                  </a:extLst>
                </a:gridCol>
                <a:gridCol w="2900557">
                  <a:extLst>
                    <a:ext uri="{9D8B030D-6E8A-4147-A177-3AD203B41FA5}">
                      <a16:colId xmlns:a16="http://schemas.microsoft.com/office/drawing/2014/main" val="2556651946"/>
                    </a:ext>
                  </a:extLst>
                </a:gridCol>
                <a:gridCol w="2818851">
                  <a:extLst>
                    <a:ext uri="{9D8B030D-6E8A-4147-A177-3AD203B41FA5}">
                      <a16:colId xmlns:a16="http://schemas.microsoft.com/office/drawing/2014/main" val="683751957"/>
                    </a:ext>
                  </a:extLst>
                </a:gridCol>
                <a:gridCol w="2900557">
                  <a:extLst>
                    <a:ext uri="{9D8B030D-6E8A-4147-A177-3AD203B41FA5}">
                      <a16:colId xmlns:a16="http://schemas.microsoft.com/office/drawing/2014/main" val="268897628"/>
                    </a:ext>
                  </a:extLst>
                </a:gridCol>
              </a:tblGrid>
              <a:tr h="1035568">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 </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EQ-HWB Pain Freq</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EQ-HWB Pain </a:t>
                      </a:r>
                      <a:r>
                        <a:rPr lang="en-US" sz="3200" b="1" u="none" strike="noStrike" dirty="0" err="1">
                          <a:effectLst/>
                          <a:latin typeface="Times New Roman" panose="02020603050405020304" pitchFamily="18" charset="0"/>
                          <a:cs typeface="Times New Roman" panose="02020603050405020304" pitchFamily="18" charset="0"/>
                        </a:rPr>
                        <a:t>Sev</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EQ-HWB </a:t>
                      </a:r>
                      <a:r>
                        <a:rPr lang="en-US" sz="3200" b="1" u="none" strike="noStrike" dirty="0" err="1">
                          <a:effectLst/>
                          <a:latin typeface="Times New Roman" panose="02020603050405020304" pitchFamily="18" charset="0"/>
                          <a:cs typeface="Times New Roman" panose="02020603050405020304" pitchFamily="18" charset="0"/>
                        </a:rPr>
                        <a:t>Discomf</a:t>
                      </a:r>
                      <a:r>
                        <a:rPr lang="en-US" sz="3200" b="1" u="none" strike="noStrike" dirty="0">
                          <a:effectLst/>
                          <a:latin typeface="Times New Roman" panose="02020603050405020304" pitchFamily="18" charset="0"/>
                          <a:cs typeface="Times New Roman" panose="02020603050405020304" pitchFamily="18" charset="0"/>
                        </a:rPr>
                        <a:t> Freq</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EQ-HWB </a:t>
                      </a:r>
                      <a:r>
                        <a:rPr lang="en-US" sz="3200" b="1" u="none" strike="noStrike" dirty="0" err="1">
                          <a:effectLst/>
                          <a:latin typeface="Times New Roman" panose="02020603050405020304" pitchFamily="18" charset="0"/>
                          <a:cs typeface="Times New Roman" panose="02020603050405020304" pitchFamily="18" charset="0"/>
                        </a:rPr>
                        <a:t>Discomf</a:t>
                      </a:r>
                      <a:r>
                        <a:rPr lang="en-US" sz="3200" b="1" u="none" strike="noStrike" dirty="0">
                          <a:effectLst/>
                          <a:latin typeface="Times New Roman" panose="02020603050405020304" pitchFamily="18" charset="0"/>
                          <a:cs typeface="Times New Roman" panose="02020603050405020304" pitchFamily="18" charset="0"/>
                        </a:rPr>
                        <a:t> Sev</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EQ-5D Pain/</a:t>
                      </a:r>
                      <a:r>
                        <a:rPr lang="en-US" sz="3200" b="1" u="none" strike="noStrike" dirty="0" err="1">
                          <a:effectLst/>
                          <a:latin typeface="Times New Roman" panose="02020603050405020304" pitchFamily="18" charset="0"/>
                          <a:cs typeface="Times New Roman" panose="02020603050405020304" pitchFamily="18" charset="0"/>
                        </a:rPr>
                        <a:t>Discomf</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extLst>
                  <a:ext uri="{0D108BD9-81ED-4DB2-BD59-A6C34878D82A}">
                    <a16:rowId xmlns:a16="http://schemas.microsoft.com/office/drawing/2014/main" val="915426779"/>
                  </a:ext>
                </a:extLst>
              </a:tr>
              <a:tr h="581835">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EQ-HWB Pain Freq</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a:effectLst/>
                          <a:latin typeface="Times New Roman" panose="02020603050405020304" pitchFamily="18" charset="0"/>
                          <a:cs typeface="Times New Roman" panose="02020603050405020304" pitchFamily="18" charset="0"/>
                        </a:rPr>
                        <a:t>1</a:t>
                      </a:r>
                      <a:endParaRPr lang="en-US" sz="32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a:effectLst/>
                          <a:latin typeface="Times New Roman" panose="02020603050405020304" pitchFamily="18" charset="0"/>
                          <a:cs typeface="Times New Roman" panose="02020603050405020304" pitchFamily="18" charset="0"/>
                        </a:rPr>
                        <a:t> </a:t>
                      </a:r>
                      <a:endParaRPr lang="en-US" sz="32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a:effectLst/>
                          <a:latin typeface="Times New Roman" panose="02020603050405020304" pitchFamily="18" charset="0"/>
                          <a:cs typeface="Times New Roman" panose="02020603050405020304" pitchFamily="18" charset="0"/>
                        </a:rPr>
                        <a:t> </a:t>
                      </a:r>
                      <a:endParaRPr lang="en-US" sz="32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 </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 </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4094844413"/>
                  </a:ext>
                </a:extLst>
              </a:tr>
              <a:tr h="659814">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EQ-HWB Pain </a:t>
                      </a:r>
                      <a:r>
                        <a:rPr lang="en-US" sz="3200" b="1" u="none" strike="noStrike" dirty="0" err="1">
                          <a:effectLst/>
                          <a:latin typeface="Times New Roman" panose="02020603050405020304" pitchFamily="18" charset="0"/>
                          <a:cs typeface="Times New Roman" panose="02020603050405020304" pitchFamily="18" charset="0"/>
                        </a:rPr>
                        <a:t>Sev</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a:effectLst/>
                          <a:latin typeface="Times New Roman" panose="02020603050405020304" pitchFamily="18" charset="0"/>
                          <a:cs typeface="Times New Roman" panose="02020603050405020304" pitchFamily="18" charset="0"/>
                        </a:rPr>
                        <a:t>0.81</a:t>
                      </a:r>
                      <a:endParaRPr lang="en-US" sz="32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a:effectLst/>
                          <a:latin typeface="Times New Roman" panose="02020603050405020304" pitchFamily="18" charset="0"/>
                          <a:cs typeface="Times New Roman" panose="02020603050405020304" pitchFamily="18" charset="0"/>
                        </a:rPr>
                        <a:t>1</a:t>
                      </a:r>
                      <a:endParaRPr lang="en-US" sz="32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 </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 </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 </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extLst>
                  <a:ext uri="{0D108BD9-81ED-4DB2-BD59-A6C34878D82A}">
                    <a16:rowId xmlns:a16="http://schemas.microsoft.com/office/drawing/2014/main" val="3006006603"/>
                  </a:ext>
                </a:extLst>
              </a:tr>
              <a:tr h="880048">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EQ-HWB Discomfort Freq</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0.65</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a:effectLst/>
                          <a:latin typeface="Times New Roman" panose="02020603050405020304" pitchFamily="18" charset="0"/>
                          <a:cs typeface="Times New Roman" panose="02020603050405020304" pitchFamily="18" charset="0"/>
                        </a:rPr>
                        <a:t>0.62</a:t>
                      </a:r>
                      <a:endParaRPr lang="en-US" sz="32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1</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a:effectLst/>
                          <a:latin typeface="Times New Roman" panose="02020603050405020304" pitchFamily="18" charset="0"/>
                          <a:cs typeface="Times New Roman" panose="02020603050405020304" pitchFamily="18" charset="0"/>
                        </a:rPr>
                        <a:t> </a:t>
                      </a:r>
                      <a:endParaRPr lang="en-US" sz="32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a:effectLst/>
                          <a:latin typeface="Times New Roman" panose="02020603050405020304" pitchFamily="18" charset="0"/>
                          <a:cs typeface="Times New Roman" panose="02020603050405020304" pitchFamily="18" charset="0"/>
                        </a:rPr>
                        <a:t> </a:t>
                      </a:r>
                      <a:endParaRPr lang="en-US" sz="32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4133607205"/>
                  </a:ext>
                </a:extLst>
              </a:tr>
              <a:tr h="659814">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EQ-HWB Discomfort </a:t>
                      </a:r>
                      <a:r>
                        <a:rPr lang="en-US" sz="3200" b="1" u="none" strike="noStrike" dirty="0" err="1">
                          <a:effectLst/>
                          <a:latin typeface="Times New Roman" panose="02020603050405020304" pitchFamily="18" charset="0"/>
                          <a:cs typeface="Times New Roman" panose="02020603050405020304" pitchFamily="18" charset="0"/>
                        </a:rPr>
                        <a:t>Sev</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0.73</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0.81</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0.71</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1</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 </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solidFill>
                      <a:schemeClr val="accent1">
                        <a:lumMod val="20000"/>
                        <a:lumOff val="80000"/>
                      </a:schemeClr>
                    </a:solidFill>
                  </a:tcPr>
                </a:tc>
                <a:extLst>
                  <a:ext uri="{0D108BD9-81ED-4DB2-BD59-A6C34878D82A}">
                    <a16:rowId xmlns:a16="http://schemas.microsoft.com/office/drawing/2014/main" val="2490937613"/>
                  </a:ext>
                </a:extLst>
              </a:tr>
              <a:tr h="659814">
                <a:tc>
                  <a:txBody>
                    <a:bodyPr/>
                    <a:lstStyle/>
                    <a:p>
                      <a:pPr algn="l" rtl="0" fontAlgn="ctr"/>
                      <a:r>
                        <a:rPr lang="en-US" sz="3200" b="1" u="none" strike="noStrike" dirty="0">
                          <a:effectLst/>
                          <a:latin typeface="Times New Roman" panose="02020603050405020304" pitchFamily="18" charset="0"/>
                          <a:cs typeface="Times New Roman" panose="02020603050405020304" pitchFamily="18" charset="0"/>
                        </a:rPr>
                        <a:t>EQ-5D Pain/Discomfort</a:t>
                      </a:r>
                      <a:endParaRPr lang="en-US" sz="3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0.74</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0.76</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0.58</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0.71</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rtl="0" fontAlgn="ctr"/>
                      <a:r>
                        <a:rPr lang="en-US" sz="3200" u="none" strike="noStrike" dirty="0">
                          <a:effectLst/>
                          <a:latin typeface="Times New Roman" panose="02020603050405020304" pitchFamily="18" charset="0"/>
                          <a:cs typeface="Times New Roman" panose="02020603050405020304" pitchFamily="18" charset="0"/>
                        </a:rPr>
                        <a:t>1</a:t>
                      </a:r>
                      <a:endParaRPr lang="en-US" sz="3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753762562"/>
                  </a:ext>
                </a:extLst>
              </a:tr>
            </a:tbl>
          </a:graphicData>
        </a:graphic>
      </p:graphicFrame>
      <p:pic>
        <p:nvPicPr>
          <p:cNvPr id="2" name="Picture 1">
            <a:extLst>
              <a:ext uri="{FF2B5EF4-FFF2-40B4-BE49-F238E27FC236}">
                <a16:creationId xmlns:a16="http://schemas.microsoft.com/office/drawing/2014/main" id="{8A7C356B-87CA-2C13-FB81-051087C6D21A}"/>
              </a:ext>
            </a:extLst>
          </p:cNvPr>
          <p:cNvPicPr>
            <a:picLocks noChangeAspect="1"/>
          </p:cNvPicPr>
          <p:nvPr/>
        </p:nvPicPr>
        <p:blipFill>
          <a:blip r:embed="rId6"/>
          <a:stretch>
            <a:fillRect/>
          </a:stretch>
        </p:blipFill>
        <p:spPr>
          <a:xfrm>
            <a:off x="46683627" y="785578"/>
            <a:ext cx="3531367" cy="3531367"/>
          </a:xfrm>
          <a:prstGeom prst="rect">
            <a:avLst/>
          </a:prstGeom>
        </p:spPr>
      </p:pic>
      <p:sp>
        <p:nvSpPr>
          <p:cNvPr id="5" name="Rectángulo 61">
            <a:extLst>
              <a:ext uri="{FF2B5EF4-FFF2-40B4-BE49-F238E27FC236}">
                <a16:creationId xmlns:a16="http://schemas.microsoft.com/office/drawing/2014/main" id="{F72CD3C9-78A0-46BA-BEA4-99EE578B33AF}"/>
              </a:ext>
            </a:extLst>
          </p:cNvPr>
          <p:cNvSpPr/>
          <p:nvPr/>
        </p:nvSpPr>
        <p:spPr>
          <a:xfrm>
            <a:off x="33101877" y="24066733"/>
            <a:ext cx="17071712" cy="2862322"/>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a:solidFill>
              <a:schemeClr val="accent1"/>
            </a:solidFill>
          </a:ln>
        </p:spPr>
        <p:txBody>
          <a:bodyPr wrap="square">
            <a:spAutoFit/>
          </a:bodyPr>
          <a:lstStyle/>
          <a:p>
            <a:pPr marL="457200" marR="0" indent="-45720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References: </a:t>
            </a:r>
          </a:p>
          <a:p>
            <a:pPr marL="514350" marR="0" indent="-514350">
              <a:spcBef>
                <a:spcPts val="0"/>
              </a:spcBef>
              <a:spcAft>
                <a:spcPts val="0"/>
              </a:spcAft>
              <a:buAutoNum type="arabicParenBoth"/>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Peasgood T, Mukuria C, Brazier J, Marten O, </a:t>
            </a: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reimeier S, Luo N, et al. Developing a New Generic Health and Wellbeing Measure: Psychometric Survey Results for the EQ-HWB. United States: International Society for Pharmacoeconomics and Outcomes Research, Inc. Published by Elsevier Inc; 2022;25:525–33. </a:t>
            </a:r>
          </a:p>
          <a:p>
            <a:pPr marL="514350" marR="0" indent="-514350">
              <a:spcBef>
                <a:spcPts val="0"/>
              </a:spcBef>
              <a:spcAft>
                <a:spcPts val="0"/>
              </a:spcAft>
              <a:buAutoNum type="arabicParenBoth"/>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Cohen, J.,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A power primer.</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2016.</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514350" marR="0" indent="-514350">
              <a:spcBef>
                <a:spcPts val="0"/>
              </a:spcBef>
              <a:spcAft>
                <a:spcPts val="0"/>
              </a:spcAft>
              <a:buAutoNum type="arabicParenBoth"/>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Janssen, M.F., E.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Birnie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and G.J.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Bonsel</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Evaluating the discriminatory power of EQ-5D, HUI2 and HUI3 in a US general population survey using Shannon’s indices.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Quality of Life Research, 2007. 16(5): p. 895.</a:t>
            </a:r>
          </a:p>
          <a:p>
            <a:pPr marL="514350" marR="0" indent="-514350">
              <a:spcBef>
                <a:spcPts val="0"/>
              </a:spcBef>
              <a:spcAft>
                <a:spcPts val="0"/>
              </a:spcAft>
              <a:buAutoNum type="arabicParenBoth"/>
            </a:pP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Embredson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Susan, E. and P.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Reise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Steven,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Item response theory for psychologists.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Mahway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NJ: Erlbaum, 2000. (5) Chalmers, R.P.,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mirt</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 Multidimensional Item Response Theory Package for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theREnvironment</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Journal of Statistical Software, 2014. 48(6). </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514350" marR="0" indent="-514350">
              <a:spcBef>
                <a:spcPts val="0"/>
              </a:spcBef>
              <a:spcAft>
                <a:spcPts val="0"/>
              </a:spcAft>
              <a:buAutoNum type="arabicParenBoth"/>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Zumbo, B.D.,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A handbook on the theory and methods of differential item functioning (DIF).</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Ottawa: National Defense Headquarters, 1999. 160.</a:t>
            </a:r>
          </a:p>
        </p:txBody>
      </p:sp>
      <p:sp>
        <p:nvSpPr>
          <p:cNvPr id="6" name="Rectángulo 61">
            <a:extLst>
              <a:ext uri="{FF2B5EF4-FFF2-40B4-BE49-F238E27FC236}">
                <a16:creationId xmlns:a16="http://schemas.microsoft.com/office/drawing/2014/main" id="{4B9D8D11-C748-18B4-AA76-F32EBFD48318}"/>
              </a:ext>
            </a:extLst>
          </p:cNvPr>
          <p:cNvSpPr/>
          <p:nvPr/>
        </p:nvSpPr>
        <p:spPr>
          <a:xfrm>
            <a:off x="33093241" y="27204969"/>
            <a:ext cx="17072245" cy="1200329"/>
          </a:xfrm>
          <a:prstGeom prst="rect">
            <a:avLst/>
          </a:prstGeom>
        </p:spPr>
        <p:txBody>
          <a:bodyPr wrap="square">
            <a:spAutoFit/>
          </a:bodyPr>
          <a:lstStyle/>
          <a:p>
            <a:pPr marR="0" algn="just">
              <a:spcBef>
                <a:spcPts val="600"/>
              </a:spcBef>
              <a:spcAft>
                <a:spcPts val="6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Acknowledgements: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We are grateful for funding support from the EuroQol Research Foundation for this research.</a:t>
            </a:r>
          </a:p>
        </p:txBody>
      </p:sp>
    </p:spTree>
    <p:extLst>
      <p:ext uri="{BB962C8B-B14F-4D97-AF65-F5344CB8AC3E}">
        <p14:creationId xmlns:p14="http://schemas.microsoft.com/office/powerpoint/2010/main" val="8595973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296E15BAF57041A774F4D5316366FF" ma:contentTypeVersion="14" ma:contentTypeDescription="Create a new document." ma:contentTypeScope="" ma:versionID="5b3d31f9406923266e19a251e7e1925f">
  <xsd:schema xmlns:xsd="http://www.w3.org/2001/XMLSchema" xmlns:xs="http://www.w3.org/2001/XMLSchema" xmlns:p="http://schemas.microsoft.com/office/2006/metadata/properties" xmlns:ns2="d7e201e0-7ba1-4fd0-b022-03ac33d052c0" xmlns:ns3="e25f615b-eebd-4e2a-b1e3-b3bb6a011368" targetNamespace="http://schemas.microsoft.com/office/2006/metadata/properties" ma:root="true" ma:fieldsID="4218752b27ed29a11fa65fc7df10aeab" ns2:_="" ns3:_="">
    <xsd:import namespace="d7e201e0-7ba1-4fd0-b022-03ac33d052c0"/>
    <xsd:import namespace="e25f615b-eebd-4e2a-b1e3-b3bb6a0113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201e0-7ba1-4fd0-b022-03ac33d05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f72f27b-f989-48c3-999a-f20f870c1ee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f615b-eebd-4e2a-b1e3-b3bb6a01136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28c4e3b-88eb-4c14-8dcb-be66e22babc3}" ma:internalName="TaxCatchAll" ma:showField="CatchAllData" ma:web="e25f615b-eebd-4e2a-b1e3-b3bb6a01136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7e201e0-7ba1-4fd0-b022-03ac33d052c0">
      <Terms xmlns="http://schemas.microsoft.com/office/infopath/2007/PartnerControls"/>
    </lcf76f155ced4ddcb4097134ff3c332f>
    <TaxCatchAll xmlns="e25f615b-eebd-4e2a-b1e3-b3bb6a011368" xsi:nil="true"/>
  </documentManagement>
</p:properties>
</file>

<file path=customXml/itemProps1.xml><?xml version="1.0" encoding="utf-8"?>
<ds:datastoreItem xmlns:ds="http://schemas.openxmlformats.org/officeDocument/2006/customXml" ds:itemID="{27979266-9211-4E09-856B-EDEE2CC860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e201e0-7ba1-4fd0-b022-03ac33d052c0"/>
    <ds:schemaRef ds:uri="e25f615b-eebd-4e2a-b1e3-b3bb6a011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EDC7C2-7ACC-4E54-8256-4D99027076A6}">
  <ds:schemaRefs>
    <ds:schemaRef ds:uri="http://schemas.microsoft.com/sharepoint/v3/contenttype/forms"/>
  </ds:schemaRefs>
</ds:datastoreItem>
</file>

<file path=customXml/itemProps3.xml><?xml version="1.0" encoding="utf-8"?>
<ds:datastoreItem xmlns:ds="http://schemas.openxmlformats.org/officeDocument/2006/customXml" ds:itemID="{4C5225FA-EECF-4981-8D2E-F5C579070E19}">
  <ds:schemaRefs>
    <ds:schemaRef ds:uri="d7e201e0-7ba1-4fd0-b022-03ac33d052c0"/>
    <ds:schemaRef ds:uri="http://schemas.microsoft.com/office/2006/documentManagement/types"/>
    <ds:schemaRef ds:uri="http://purl.org/dc/elements/1.1/"/>
    <ds:schemaRef ds:uri="e25f615b-eebd-4e2a-b1e3-b3bb6a011368"/>
    <ds:schemaRef ds:uri="http://schemas.microsoft.com/office/2006/metadata/properties"/>
    <ds:schemaRef ds:uri="http://schemas.microsoft.com/office/infopath/2007/PartnerControls"/>
    <ds:schemaRef ds:uri="http://www.w3.org/XML/1998/namespace"/>
    <ds:schemaRef ds:uri="http://purl.org/dc/dcmitype/"/>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1659</TotalTime>
  <Words>1367</Words>
  <Application>Microsoft Office PowerPoint</Application>
  <PresentationFormat>Custom</PresentationFormat>
  <Paragraphs>273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Haode Wang</dc:creator>
  <cp:lastModifiedBy>Soumana Nasser</cp:lastModifiedBy>
  <cp:revision>315</cp:revision>
  <cp:lastPrinted>2025-01-14T12:47:57Z</cp:lastPrinted>
  <dcterms:created xsi:type="dcterms:W3CDTF">2017-07-10T02:31:55Z</dcterms:created>
  <dcterms:modified xsi:type="dcterms:W3CDTF">2025-01-27T19:10:59Z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0x01010010E1469FD356F9488023BA1818425F4D</vt:lpwstr>
  </property>
  <property fmtid="{D5CDD505-2E9C-101B-9397-08002B2CF9AE}" pid="3" name="MSIP_Label_51a6c3db-1667-4f49-995a-8b9973972958_Enabled">
    <vt:lpwstr>true</vt:lpwstr>
  </property>
  <property fmtid="{D5CDD505-2E9C-101B-9397-08002B2CF9AE}" pid="4" name="MSIP_Label_51a6c3db-1667-4f49-995a-8b9973972958_SetDate">
    <vt:lpwstr>2022-05-27T04:18:37Z</vt:lpwstr>
  </property>
  <property fmtid="{D5CDD505-2E9C-101B-9397-08002B2CF9AE}" pid="5" name="MSIP_Label_51a6c3db-1667-4f49-995a-8b9973972958_Method">
    <vt:lpwstr>Standard</vt:lpwstr>
  </property>
  <property fmtid="{D5CDD505-2E9C-101B-9397-08002B2CF9AE}" pid="6" name="MSIP_Label_51a6c3db-1667-4f49-995a-8b9973972958_Name">
    <vt:lpwstr>UTS-Internal</vt:lpwstr>
  </property>
  <property fmtid="{D5CDD505-2E9C-101B-9397-08002B2CF9AE}" pid="7" name="MSIP_Label_51a6c3db-1667-4f49-995a-8b9973972958_SiteId">
    <vt:lpwstr>e8911c26-cf9f-4a9c-878e-527807be8791</vt:lpwstr>
  </property>
  <property fmtid="{D5CDD505-2E9C-101B-9397-08002B2CF9AE}" pid="8" name="MSIP_Label_51a6c3db-1667-4f49-995a-8b9973972958_ActionId">
    <vt:lpwstr>5a3b0af6-9033-43b7-846f-8161cdbb5f03</vt:lpwstr>
  </property>
  <property fmtid="{D5CDD505-2E9C-101B-9397-08002B2CF9AE}" pid="9" name="MSIP_Label_51a6c3db-1667-4f49-995a-8b9973972958_ContentBits">
    <vt:lpwstr>0</vt:lpwstr>
  </property>
  <property fmtid="{D5CDD505-2E9C-101B-9397-08002B2CF9AE}" pid="10" name="MediaServiceImageTags">
    <vt:lpwstr/>
  </property>
</Properties>
</file>