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797675" cy="9926638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ECE3"/>
    <a:srgbClr val="D3E2F4"/>
    <a:srgbClr val="1C4281"/>
    <a:srgbClr val="FAF9F0"/>
    <a:srgbClr val="FBF7EF"/>
    <a:srgbClr val="9FB8EB"/>
    <a:srgbClr val="F8E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/>
    <p:restoredTop sz="95859"/>
  </p:normalViewPr>
  <p:slideViewPr>
    <p:cSldViewPr snapToGrid="0" snapToObjects="1" showGuides="1">
      <p:cViewPr varScale="1">
        <p:scale>
          <a:sx n="106" d="100"/>
          <a:sy n="106" d="100"/>
        </p:scale>
        <p:origin x="468" y="102"/>
      </p:cViewPr>
      <p:guideLst>
        <p:guide orient="horz" pos="2160"/>
        <p:guide pos="37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tags" Target="tags/tag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2D79BD6-55EC-454A-B62F-BED1D720E111}" type="datetimeFigureOut">
              <a:rPr kumimoji="1" lang="zh-CN" altLang="en-US" smtClean="0"/>
              <a:t>2025/2/10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3B4FD47-F0A0-7942-BF31-F92656278EA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anose="020B0604020202020204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345" indent="-3429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150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175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200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225" indent="-22860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5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075" y="18415"/>
            <a:ext cx="11970385" cy="1016000"/>
          </a:xfrm>
          <a:ln w="19050">
            <a:noFill/>
          </a:ln>
        </p:spPr>
        <p:txBody>
          <a:bodyPr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Revealing the interaction effect within EQ-5D-5L data: reporting problems in anxiety/depression dimension could lead to higher odds of reporting problems in the other four dimensions</a:t>
            </a:r>
            <a:br>
              <a:rPr lang="en-US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en-US" altLang="zh-CN" sz="1400" kern="1400" spc="-5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Yanming</a:t>
            </a:r>
            <a:r>
              <a:rPr lang="en-US" altLang="zh-CN" sz="1400" kern="1400" spc="-5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Hong</a:t>
            </a:r>
            <a:r>
              <a:rPr lang="en-US" altLang="zh-CN" sz="1400" kern="1400" spc="-50" baseline="30000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1400" kern="1400" spc="-5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, Nan Luo</a:t>
            </a:r>
            <a:r>
              <a:rPr lang="en-US" altLang="zh-CN" sz="1400" kern="1400" spc="-50" baseline="30000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1400" kern="1400" spc="-5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, </a:t>
            </a:r>
            <a:r>
              <a:rPr lang="en-US" altLang="zh-CN" sz="1400" kern="1400" spc="-50" dirty="0" err="1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Zhihao</a:t>
            </a:r>
            <a:r>
              <a:rPr lang="en-US" altLang="zh-CN" sz="1400" kern="1400" spc="-5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Yang</a:t>
            </a:r>
            <a:r>
              <a:rPr lang="en-US" altLang="zh-CN" sz="1400" kern="1400" spc="-50" baseline="30000" dirty="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</a:t>
            </a:r>
            <a:endParaRPr lang="en-US" altLang="zh-CN" sz="12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1872913" y="1200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-38100" y="3817036"/>
            <a:ext cx="3938906" cy="22600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44145" indent="-144145" algn="just" fontAlgn="auto"/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•   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Sample and data collection: online survey and face-to-face interviews to collect data from a sample with or without different health conditions.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Generalized ordered logistic regression was employed to examine the influence of anxiety/depression on responses to the four physical health dimensions of the EQ-5D-5L (Table 1).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Multiple linear regression analysis was conducted to explore the effects of anxiety/depression on EQ-VAS and utility values.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A directed acyclic graph (DAG) was used to identify the minimum set of variables required to adjust for confounding (Figure 1).</a:t>
            </a:r>
          </a:p>
        </p:txBody>
      </p:sp>
      <p:sp>
        <p:nvSpPr>
          <p:cNvPr id="134" name="文本框 133"/>
          <p:cNvSpPr txBox="1"/>
          <p:nvPr/>
        </p:nvSpPr>
        <p:spPr>
          <a:xfrm>
            <a:off x="8279158" y="1582140"/>
            <a:ext cx="3879215" cy="26758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just" fontAlgn="auto">
              <a:buSzPct val="50000"/>
              <a:buFont typeface="Wingdings" panose="05000000000000000000" pitchFamily="2" charset="2"/>
              <a:buChar char="l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Sample: 500 participants completed online surveys , 509 participated in face-to-face interviews; 237 healthy individuals, 430 individuals with physical conditions, 234 with mental conditions, and 108 with both physical and mental conditions.</a:t>
            </a:r>
          </a:p>
          <a:p>
            <a:pPr marL="171450" indent="-171450" algn="just" fontAlgn="auto">
              <a:buSzPct val="50000"/>
              <a:buFont typeface="Wingdings" panose="05000000000000000000" pitchFamily="2" charset="2"/>
              <a:buChar char="l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According to graphical rules applied to theDAG, the final minimally sufficient adjustment set comprised age, </a:t>
            </a:r>
            <a:r>
              <a:rPr lang="en-US" altLang="zh-CN" sz="11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carers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education level, gender, health conditions.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Generalized ordered logistic regression indicated that individuals with higher levels of anxiety/depression were more likely to report problems in the four physical health dimensions. </a:t>
            </a:r>
          </a:p>
          <a:p>
            <a:pPr marL="171450" indent="-171450" algn="just" fontAlgn="auto">
              <a:buSzPct val="50000"/>
              <a:buFont typeface="Wingdings" panose="05000000000000000000" pitchFamily="2" charset="2"/>
              <a:buChar char="l"/>
            </a:pP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Multiple linear regression analysis demonstrated that anxiety/depression was significantly associated with EQ-5D utility values and EQ-VAS scores, with individuals experiencing high levels of anxiety/depression reporting lower values for both measures.</a:t>
            </a:r>
          </a:p>
          <a:p>
            <a:pPr algn="just" fontAlgn="auto"/>
            <a:endParaRPr lang="en-US" altLang="zh-CN"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08994" y="41636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8260714" y="4723130"/>
            <a:ext cx="3931285" cy="20701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These results underscore the interconnectedness of mental and physical health, highlighting the importance of a holistic approach to health assessment and care.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Mental health conditions, particularly anxiety and depression, may lead to heightened perceptions of problems in physical health dimensions, potentially biasing self-reported health data. 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Addressing anxiety and depression in clinical and therapeutic settings may not only improve mental health outcomes but also positively influence perceived physical health.</a:t>
            </a:r>
          </a:p>
          <a:p>
            <a:pPr marL="171450" indent="-171450" algn="just" fontAlgn="auto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limitation: the observed association could also suggest that poor physical health leads to increased anxiety/depression. Future research is needed to establish causal relationships.</a:t>
            </a:r>
            <a:endParaRPr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TextBox 19"/>
          <p:cNvSpPr txBox="1"/>
          <p:nvPr>
            <p:custDataLst>
              <p:tags r:id="rId2"/>
            </p:custDataLst>
          </p:nvPr>
        </p:nvSpPr>
        <p:spPr>
          <a:xfrm>
            <a:off x="-13335" y="1381896"/>
            <a:ext cx="3952240" cy="17621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44145" indent="-144145" algn="just" fontAlgn="auto">
              <a:buFont typeface="Arial" panose="020B0604020202020204" pitchFamily="34" charset="0"/>
              <a:buChar char="•"/>
            </a:pPr>
            <a:endParaRPr lang="en-US" altLang="zh-CN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previous study has shown that individuals with poor positive mental well-being (measured by the Short Warwick-Edinburgh Mental Well-being Scale, SWEMWBS) tend to report more problems on the EQ-5D-5L.</a:t>
            </a: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study has shown that the anxiety/depression item of the EQ-5D-5L and all items of SWEMWBS loaded onto the same factor in an exploratory factor analysis, suggesting they measure the same construct. </a:t>
            </a:r>
          </a:p>
          <a:p>
            <a:pPr marL="144145" indent="-144145" algn="just" fontAlgn="auto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aims to analyze the potential impact of anxiety/depression on responses to the four physical health dimensions of the EQ-5D-5L. 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92075" y="65405"/>
            <a:ext cx="11972925" cy="1132205"/>
          </a:xfrm>
          <a:prstGeom prst="roundRect">
            <a:avLst/>
          </a:prstGeom>
          <a:noFill/>
          <a:ln w="28575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938905" y="3245046"/>
            <a:ext cx="378904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Figure1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.Directed acyclic graph (DAG)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1441" y="1262380"/>
            <a:ext cx="3757352" cy="307340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 anchor="ctr" anchorCtr="0">
            <a:noAutofit/>
          </a:bodyPr>
          <a:lstStyle/>
          <a:p>
            <a:pPr indent="0" algn="ctr" fontAlgn="auto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Introduction</a:t>
            </a:r>
            <a:endParaRPr lang="en-US" altLang="en-US" b="1" dirty="0"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150" y="3470048"/>
            <a:ext cx="3791643" cy="307340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noAutofit/>
          </a:bodyPr>
          <a:lstStyle/>
          <a:p>
            <a:pPr indent="0" algn="ctr" fontAlgn="auto"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Methods</a:t>
            </a:r>
            <a:endParaRPr lang="en-US" altLang="zh-CN" b="1" dirty="0"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13335" y="5898515"/>
            <a:ext cx="3952240" cy="909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539750" algn="just" defTabSz="266700" fontAlgn="auto">
              <a:spcBef>
                <a:spcPct val="0"/>
              </a:spcBef>
              <a:spcAft>
                <a:spcPct val="0"/>
              </a:spcAft>
              <a:buFont typeface="+mj-ea"/>
              <a:buNone/>
            </a:pPr>
            <a:r>
              <a:rPr lang="en-US" altLang="zh-CN" sz="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[1] Yang Z, Luo N, Hong Y. The effect of positive mental well-being on patient reported outcome (PRO): finding from a cross-sectional multi-disease study in China. Health and quality of life outcomes. 2024;22(1):100.</a:t>
            </a:r>
          </a:p>
          <a:p>
            <a:pPr indent="-539750" algn="just" defTabSz="266700" fontAlgn="auto">
              <a:spcBef>
                <a:spcPct val="0"/>
              </a:spcBef>
              <a:spcAft>
                <a:spcPct val="0"/>
              </a:spcAft>
              <a:buFont typeface="+mj-ea"/>
              <a:buNone/>
            </a:pPr>
            <a:endParaRPr lang="en-US" altLang="zh-CN" sz="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 algn="l" defTabSz="266700">
              <a:spcBef>
                <a:spcPct val="0"/>
              </a:spcBef>
              <a:spcAft>
                <a:spcPct val="0"/>
              </a:spcAft>
              <a:buFont typeface="+mj-ea"/>
              <a:buNone/>
            </a:pPr>
            <a:r>
              <a:rPr lang="en-US" altLang="zh-CN" sz="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[2] Hong Y, Jiang X, Zhang T, Luo N, Yang Z. Examining the relationship between the Short Warwick-Edinburgh Mental Well-being Scale (SWEMWBS) and EQ-5D-5L and comparing their psychometric properties. Health and quality of life outcomes. 2023;21(1):25.</a:t>
            </a:r>
            <a:endParaRPr lang="en-US" altLang="zh-CN" sz="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 defTabSz="266700">
              <a:spcBef>
                <a:spcPct val="0"/>
              </a:spcBef>
              <a:spcAft>
                <a:spcPct val="0"/>
              </a:spcAft>
            </a:pPr>
            <a:endParaRPr lang="en-US"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60715" y="1272511"/>
            <a:ext cx="3853815" cy="3073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Results</a:t>
            </a:r>
            <a:endParaRPr kumimoji="1" lang="en-US" altLang="zh-CN" b="1" dirty="0"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79158" y="4354008"/>
            <a:ext cx="3853152" cy="307340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Discussions</a:t>
            </a:r>
            <a:endParaRPr kumimoji="1" lang="en-US" altLang="zh-CN" b="1" dirty="0"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937638" y="3449166"/>
            <a:ext cx="425140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Table1.</a:t>
            </a:r>
            <a:r>
              <a:rPr lang="en-US" altLang="zh-CN" sz="9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The odds ratios of generalized ordered logistic regression and beta coefficients of multiple linear regression analysis. </a:t>
            </a:r>
          </a:p>
        </p:txBody>
      </p:sp>
      <p:sp>
        <p:nvSpPr>
          <p:cNvPr id="21" name="流程图: 过程 20"/>
          <p:cNvSpPr/>
          <p:nvPr/>
        </p:nvSpPr>
        <p:spPr>
          <a:xfrm>
            <a:off x="3938904" y="1270889"/>
            <a:ext cx="4250141" cy="1954044"/>
          </a:xfrm>
          <a:prstGeom prst="flowChartProcess">
            <a:avLst/>
          </a:prstGeom>
          <a:noFill/>
          <a:ln w="190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723900" y="850900"/>
            <a:ext cx="10744200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100" b="1" kern="1400" spc="-50" baseline="30000" dirty="0"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The Third Affiliated Hospital of Sun Yat-sen University, Guangzhou, P.R. China;  </a:t>
            </a:r>
            <a:r>
              <a:rPr lang="en-US" altLang="zh-CN" sz="1100" b="1" kern="1400" spc="-50" baseline="30000" dirty="0"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Saw Swee Hock School of Public Health, National University of Singapore, Singapore; </a:t>
            </a:r>
            <a:b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</a:b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100" b="1" kern="1400" spc="-50" baseline="30000" dirty="0"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Health Services Management School, Guizhou Medical University, Guiyang, P.R. China; Medical Psychiatry and psychotherapy, Erasmus Medical Center, Rotterdam, the Netherlands</a:t>
            </a:r>
            <a:endParaRPr lang="en-US" altLang="zh-CN" sz="1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100" dirty="0"/>
          </a:p>
        </p:txBody>
      </p:sp>
      <p:sp>
        <p:nvSpPr>
          <p:cNvPr id="17" name="文本框 16"/>
          <p:cNvSpPr txBox="1"/>
          <p:nvPr/>
        </p:nvSpPr>
        <p:spPr>
          <a:xfrm>
            <a:off x="3937638" y="6622861"/>
            <a:ext cx="4251407" cy="15307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anchor="ctr" anchorCtr="0">
            <a:noAutofit/>
          </a:bodyPr>
          <a:lstStyle/>
          <a:p>
            <a:r>
              <a:rPr lang="en-US" altLang="zh-CN" sz="800" i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</a:t>
            </a:r>
            <a:r>
              <a:rPr lang="en-US" altLang="zh-CN" sz="800" i="1" dirty="0">
                <a:solidFill>
                  <a:schemeClr val="bg1"/>
                </a:solidFill>
                <a:latin typeface="Times New Roman" panose="02020603050405020304" pitchFamily="18" charset="0"/>
                <a:ea typeface="PjywbxAdvTT50a2f13e . I"/>
                <a:cs typeface="Times New Roman" panose="02020603050405020304" pitchFamily="18" charset="0"/>
              </a:rPr>
              <a:t>p</a:t>
            </a:r>
            <a:r>
              <a:rPr lang="en-US" altLang="zh-CN" sz="800" dirty="0">
                <a:solidFill>
                  <a:schemeClr val="bg1"/>
                </a:solidFill>
                <a:latin typeface="Times New Roman" panose="02020603050405020304" pitchFamily="18" charset="0"/>
                <a:ea typeface="PjywbxAdvTT50a2f13e . I"/>
                <a:cs typeface="Times New Roman" panose="02020603050405020304" pitchFamily="18" charset="0"/>
              </a:rPr>
              <a:t> </a:t>
            </a:r>
            <a:r>
              <a:rPr lang="en-US" altLang="zh-CN" sz="800" dirty="0">
                <a:solidFill>
                  <a:schemeClr val="bg1"/>
                </a:solidFill>
                <a:latin typeface="Times New Roman" panose="02020603050405020304" pitchFamily="18" charset="0"/>
                <a:ea typeface="QxnjstAdvTT3713a231"/>
                <a:cs typeface="Times New Roman" panose="02020603050405020304" pitchFamily="18" charset="0"/>
              </a:rPr>
              <a:t>value &gt;0.05 were not significant</a:t>
            </a:r>
          </a:p>
        </p:txBody>
      </p:sp>
      <p:pic>
        <p:nvPicPr>
          <p:cNvPr id="5" name="图片 4" descr="dagitty-model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1670" y="1305920"/>
            <a:ext cx="2688961" cy="1883982"/>
          </a:xfrm>
          <a:prstGeom prst="rect">
            <a:avLst/>
          </a:prstGeom>
        </p:spPr>
      </p:pic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3937639" y="3797454"/>
          <a:ext cx="4251407" cy="2835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6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053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Mobility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Self-care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 activities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</a:t>
                      </a:r>
                    </a:p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/discomfort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EQ-VAS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78"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5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l-GR" sz="8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0.021</a:t>
                      </a:r>
                      <a:r>
                        <a:rPr lang="en-US" altLang="zh-CN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altLang="zh-CN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4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(Ref: Female)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-0.851</a:t>
                      </a:r>
                      <a:r>
                        <a:rPr lang="en-US" altLang="zh-CN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altLang="zh-CN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578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 level (Ref: College graduate or above)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 School or Below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-9.113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9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or high school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-3.88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578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status (Ref: Healthy)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 condition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4.86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6.66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-4.431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Mental condition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-7.627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both conditions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4.35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7.06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-5.944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Carer</a:t>
                      </a:r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(Ref: Yes)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1.55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r>
                        <a:rPr lang="en-US" sz="850" i="1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2.788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578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Anxiety/Depression (Ref: Level_1 )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Level_2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3.98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-6.865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Level_3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5.67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10.02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14.77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-18.192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Level_4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12.96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6.55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20.66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24.56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-32.009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5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Level_5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29.23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24.73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29.34</a:t>
                      </a:r>
                      <a:endParaRPr lang="en-US" altLang="zh-CN" sz="8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130.88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-45.449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934" marR="7934" marT="7934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5" name="矩形 24"/>
          <p:cNvSpPr/>
          <p:nvPr/>
        </p:nvSpPr>
        <p:spPr>
          <a:xfrm>
            <a:off x="6612255" y="1328420"/>
            <a:ext cx="1579880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spcAft>
                <a:spcPts val="0"/>
              </a:spcAft>
              <a:buSzPct val="50000"/>
              <a:buFont typeface="Wingdings" panose="05000000000000000000" pitchFamily="2" charset="2"/>
              <a:buChar char="l"/>
            </a:pP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Pink circles represent ancestors of the exposure and outcome (</a:t>
            </a:r>
            <a:r>
              <a:rPr lang="en-US" altLang="zh-CN" sz="800" kern="10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ie</a:t>
            </a: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, confounders).</a:t>
            </a:r>
          </a:p>
          <a:p>
            <a:pPr marL="171450" indent="-171450" algn="just">
              <a:buSzPct val="50000"/>
              <a:buFont typeface="Wingdings" panose="05000000000000000000" pitchFamily="2" charset="2"/>
              <a:buChar char="l"/>
            </a:pP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Blue circles represent ancestors of the outcome (</a:t>
            </a:r>
            <a:r>
              <a:rPr lang="en-US" altLang="zh-CN" sz="800" kern="10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ie</a:t>
            </a: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, causal determinants of the outcome).</a:t>
            </a:r>
            <a:endParaRPr lang="zh-CN" altLang="zh-CN" sz="8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algn="just">
              <a:buSzPct val="50000"/>
              <a:buFont typeface="Wingdings" panose="05000000000000000000" pitchFamily="2" charset="2"/>
              <a:buChar char="l"/>
            </a:pP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Gray circles represent unobserved (</a:t>
            </a:r>
            <a:r>
              <a:rPr lang="en-US" altLang="zh-CN" sz="800" kern="10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ie</a:t>
            </a: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, latent) variables.</a:t>
            </a:r>
          </a:p>
          <a:p>
            <a:pPr marL="171450" indent="-171450" algn="just">
              <a:buSzPct val="50000"/>
              <a:buFont typeface="Wingdings" panose="05000000000000000000" pitchFamily="2" charset="2"/>
              <a:buChar char="l"/>
            </a:pP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Green lines represent causal paths.</a:t>
            </a:r>
          </a:p>
          <a:p>
            <a:pPr marL="171450" indent="-171450" algn="just">
              <a:buSzPct val="50000"/>
              <a:buFont typeface="Wingdings" panose="05000000000000000000" pitchFamily="2" charset="2"/>
              <a:buChar char="l"/>
            </a:pPr>
            <a:r>
              <a:rPr lang="en-US" altLang="zh-CN" sz="8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Red lines represent biasing paths.</a:t>
            </a:r>
            <a:endParaRPr lang="zh-CN" altLang="zh-CN" sz="8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zh-CN" altLang="zh-CN" sz="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NkMWY5YWViMDAwODU5MTNhN2M2NzUyMGQ1MjlhN2QifQ=="/>
  <p:tag name="RESOURCE_RECORD_KEY" val="{&quot;29&quot;:[20750925,20405964,20426319,20435161,20740302,20736376,20742405,20405923,20739861,20426309,20740294,20742495]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3DC4C44A-E7CC-43F3-AC88-8D6320A36E15}"/>
</file>

<file path=customXml/itemProps2.xml><?xml version="1.0" encoding="utf-8"?>
<ds:datastoreItem xmlns:ds="http://schemas.openxmlformats.org/officeDocument/2006/customXml" ds:itemID="{B069FBDB-2EAA-4BB6-B160-1D80131B49BB}"/>
</file>

<file path=customXml/itemProps3.xml><?xml version="1.0" encoding="utf-8"?>
<ds:datastoreItem xmlns:ds="http://schemas.openxmlformats.org/officeDocument/2006/customXml" ds:itemID="{582AA09C-C937-4CA5-8BBD-3FC194E5BA04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862</Words>
  <Application>Microsoft Office PowerPoint</Application>
  <PresentationFormat>Widescreen</PresentationFormat>
  <Paragraphs>120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等线</vt:lpstr>
      <vt:lpstr>微软雅黑</vt:lpstr>
      <vt:lpstr>Arial</vt:lpstr>
      <vt:lpstr>Calibri</vt:lpstr>
      <vt:lpstr>Calibri Light</vt:lpstr>
      <vt:lpstr>Times New Roman</vt:lpstr>
      <vt:lpstr>Wingdings</vt:lpstr>
      <vt:lpstr>Metropolitan</vt:lpstr>
      <vt:lpstr>Revealing the interaction effect within EQ-5D-5L data: reporting problems in anxiety/depression dimension could lead to higher odds of reporting problems in the other four dimensions Yanming Hong1 , Nan Luo2 , Zhihao Yang3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GuangJie Zhang</dc:creator>
  <cp:lastModifiedBy>Mandy van Reenen</cp:lastModifiedBy>
  <cp:revision>117</cp:revision>
  <cp:lastPrinted>2025-02-10T11:13:00Z</cp:lastPrinted>
  <dcterms:created xsi:type="dcterms:W3CDTF">2023-06-09T01:05:00Z</dcterms:created>
  <dcterms:modified xsi:type="dcterms:W3CDTF">2025-02-10T15:02:03Z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095196B094C14BE091AF1AA5280B7E89_13</vt:lpwstr>
  </property>
  <property fmtid="{D5CDD505-2E9C-101B-9397-08002B2CF9AE}" pid="3" name="KSOProductBuildVer">
    <vt:lpwstr>2052-12.1.0.18166</vt:lpwstr>
  </property>
  <property fmtid="{D5CDD505-2E9C-101B-9397-08002B2CF9AE}" pid="4" name="ContentTypeId">
    <vt:lpwstr>0x0101004E296E15BAF57041A774F4D5316366FF</vt:lpwstr>
  </property>
</Properties>
</file>