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5863"/>
    <a:srgbClr val="537692"/>
    <a:srgbClr val="667C6F"/>
    <a:srgbClr val="1D3F58"/>
    <a:srgbClr val="042630"/>
    <a:srgbClr val="4C7273"/>
    <a:srgbClr val="EDDACC"/>
    <a:srgbClr val="8EAEBB"/>
    <a:srgbClr val="507786"/>
    <a:srgbClr val="037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0" d="100"/>
          <a:sy n="40" d="100"/>
        </p:scale>
        <p:origin x="-5268" y="-27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 - I Wang" userId="4862a0e6-5361-4b2d-ae01-0c058aca75d8" providerId="ADAL" clId="{97C87181-92EB-4F15-A67A-8D7B9C78BD6A}"/>
    <pc:docChg chg="modSld">
      <pc:chgData name="Han - I Wang" userId="4862a0e6-5361-4b2d-ae01-0c058aca75d8" providerId="ADAL" clId="{97C87181-92EB-4F15-A67A-8D7B9C78BD6A}" dt="2025-02-09T22:37:20.090" v="10" actId="20577"/>
      <pc:docMkLst>
        <pc:docMk/>
      </pc:docMkLst>
      <pc:sldChg chg="modSp mod">
        <pc:chgData name="Han - I Wang" userId="4862a0e6-5361-4b2d-ae01-0c058aca75d8" providerId="ADAL" clId="{97C87181-92EB-4F15-A67A-8D7B9C78BD6A}" dt="2025-02-09T22:37:20.090" v="10" actId="20577"/>
        <pc:sldMkLst>
          <pc:docMk/>
          <pc:sldMk cId="2053113064" sldId="256"/>
        </pc:sldMkLst>
        <pc:spChg chg="mod">
          <ac:chgData name="Han - I Wang" userId="4862a0e6-5361-4b2d-ae01-0c058aca75d8" providerId="ADAL" clId="{97C87181-92EB-4F15-A67A-8D7B9C78BD6A}" dt="2025-02-09T22:37:20.090" v="10" actId="20577"/>
          <ac:spMkLst>
            <pc:docMk/>
            <pc:sldMk cId="2053113064" sldId="256"/>
            <ac:spMk id="78" creationId="{E7811B9F-0F7D-D922-8792-0492F7200702}"/>
          </ac:spMkLst>
        </pc:spChg>
        <pc:graphicFrameChg chg="modGraphic">
          <ac:chgData name="Han - I Wang" userId="4862a0e6-5361-4b2d-ae01-0c058aca75d8" providerId="ADAL" clId="{97C87181-92EB-4F15-A67A-8D7B9C78BD6A}" dt="2025-02-09T22:35:11.501" v="0" actId="2165"/>
          <ac:graphicFrameMkLst>
            <pc:docMk/>
            <pc:sldMk cId="2053113064" sldId="256"/>
            <ac:graphicFrameMk id="44" creationId="{274223DF-909F-664F-FA60-B2C83C81FA89}"/>
          </ac:graphicFrameMkLst>
        </pc:graphicFrameChg>
      </pc:sldChg>
    </pc:docChg>
  </pc:docChgLst>
  <pc:docChgLst>
    <pc:chgData name="Han - I Wang" userId="4862a0e6-5361-4b2d-ae01-0c058aca75d8" providerId="ADAL" clId="{A78BE8C3-44B4-45B5-AE16-18C7F4D0A979}"/>
    <pc:docChg chg="undo redo custSel modSld">
      <pc:chgData name="Han - I Wang" userId="4862a0e6-5361-4b2d-ae01-0c058aca75d8" providerId="ADAL" clId="{A78BE8C3-44B4-45B5-AE16-18C7F4D0A979}" dt="2025-01-30T23:59:00.986" v="5266" actId="20577"/>
      <pc:docMkLst>
        <pc:docMk/>
      </pc:docMkLst>
      <pc:sldChg chg="addSp delSp modSp mod">
        <pc:chgData name="Han - I Wang" userId="4862a0e6-5361-4b2d-ae01-0c058aca75d8" providerId="ADAL" clId="{A78BE8C3-44B4-45B5-AE16-18C7F4D0A979}" dt="2025-01-30T23:59:00.986" v="5266" actId="20577"/>
        <pc:sldMkLst>
          <pc:docMk/>
          <pc:sldMk cId="2053113064" sldId="256"/>
        </pc:sldMkLst>
        <pc:spChg chg="mod">
          <ac:chgData name="Han - I Wang" userId="4862a0e6-5361-4b2d-ae01-0c058aca75d8" providerId="ADAL" clId="{A78BE8C3-44B4-45B5-AE16-18C7F4D0A979}" dt="2025-01-30T23:23:35.463" v="4566" actId="1035"/>
          <ac:spMkLst>
            <pc:docMk/>
            <pc:sldMk cId="2053113064" sldId="256"/>
            <ac:spMk id="3" creationId="{7FD89475-8AD9-08A4-846A-3F9BDEAA1972}"/>
          </ac:spMkLst>
        </pc:spChg>
        <pc:spChg chg="mod">
          <ac:chgData name="Han - I Wang" userId="4862a0e6-5361-4b2d-ae01-0c058aca75d8" providerId="ADAL" clId="{A78BE8C3-44B4-45B5-AE16-18C7F4D0A979}" dt="2025-01-30T23:28:22.398" v="4645" actId="207"/>
          <ac:spMkLst>
            <pc:docMk/>
            <pc:sldMk cId="2053113064" sldId="256"/>
            <ac:spMk id="4" creationId="{49FBBFCB-FF11-0EC5-B40E-731C20147103}"/>
          </ac:spMkLst>
        </pc:spChg>
        <pc:spChg chg="mod">
          <ac:chgData name="Han - I Wang" userId="4862a0e6-5361-4b2d-ae01-0c058aca75d8" providerId="ADAL" clId="{A78BE8C3-44B4-45B5-AE16-18C7F4D0A979}" dt="2025-01-30T17:51:56.971" v="1056" actId="1036"/>
          <ac:spMkLst>
            <pc:docMk/>
            <pc:sldMk cId="2053113064" sldId="256"/>
            <ac:spMk id="5" creationId="{BD68D886-B4B0-ABD6-84FE-91BDD1E15615}"/>
          </ac:spMkLst>
        </pc:spChg>
        <pc:spChg chg="mod">
          <ac:chgData name="Han - I Wang" userId="4862a0e6-5361-4b2d-ae01-0c058aca75d8" providerId="ADAL" clId="{A78BE8C3-44B4-45B5-AE16-18C7F4D0A979}" dt="2025-01-30T17:51:56.971" v="1056" actId="1036"/>
          <ac:spMkLst>
            <pc:docMk/>
            <pc:sldMk cId="2053113064" sldId="256"/>
            <ac:spMk id="6" creationId="{B42828F7-8A8D-AE44-6A76-D5727F15CB43}"/>
          </ac:spMkLst>
        </pc:spChg>
        <pc:spChg chg="mod">
          <ac:chgData name="Han - I Wang" userId="4862a0e6-5361-4b2d-ae01-0c058aca75d8" providerId="ADAL" clId="{A78BE8C3-44B4-45B5-AE16-18C7F4D0A979}" dt="2025-01-30T16:46:23.396" v="572" actId="122"/>
          <ac:spMkLst>
            <pc:docMk/>
            <pc:sldMk cId="2053113064" sldId="256"/>
            <ac:spMk id="7" creationId="{B4E3EC6E-EA87-BC6F-E759-B5FC52129552}"/>
          </ac:spMkLst>
        </pc:spChg>
        <pc:spChg chg="mod">
          <ac:chgData name="Han - I Wang" userId="4862a0e6-5361-4b2d-ae01-0c058aca75d8" providerId="ADAL" clId="{A78BE8C3-44B4-45B5-AE16-18C7F4D0A979}" dt="2025-01-30T22:43:56.298" v="3994" actId="1035"/>
          <ac:spMkLst>
            <pc:docMk/>
            <pc:sldMk cId="2053113064" sldId="256"/>
            <ac:spMk id="13" creationId="{AEA43ED9-FCF9-BAAA-644C-7464B7C19B04}"/>
          </ac:spMkLst>
        </pc:spChg>
        <pc:spChg chg="mod">
          <ac:chgData name="Han - I Wang" userId="4862a0e6-5361-4b2d-ae01-0c058aca75d8" providerId="ADAL" clId="{A78BE8C3-44B4-45B5-AE16-18C7F4D0A979}" dt="2025-01-30T23:23:35.463" v="4566" actId="1035"/>
          <ac:spMkLst>
            <pc:docMk/>
            <pc:sldMk cId="2053113064" sldId="256"/>
            <ac:spMk id="14" creationId="{7573087E-048D-90CE-EA26-15C2B6395446}"/>
          </ac:spMkLst>
        </pc:spChg>
        <pc:spChg chg="mod">
          <ac:chgData name="Han - I Wang" userId="4862a0e6-5361-4b2d-ae01-0c058aca75d8" providerId="ADAL" clId="{A78BE8C3-44B4-45B5-AE16-18C7F4D0A979}" dt="2025-01-30T23:28:40.211" v="4661" actId="1036"/>
          <ac:spMkLst>
            <pc:docMk/>
            <pc:sldMk cId="2053113064" sldId="256"/>
            <ac:spMk id="16" creationId="{C18093C8-4798-61DA-4C89-6D996EDE36C0}"/>
          </ac:spMkLst>
        </pc:spChg>
        <pc:spChg chg="add mod">
          <ac:chgData name="Han - I Wang" userId="4862a0e6-5361-4b2d-ae01-0c058aca75d8" providerId="ADAL" clId="{A78BE8C3-44B4-45B5-AE16-18C7F4D0A979}" dt="2025-01-30T23:23:35.463" v="4566" actId="1035"/>
          <ac:spMkLst>
            <pc:docMk/>
            <pc:sldMk cId="2053113064" sldId="256"/>
            <ac:spMk id="47" creationId="{0168AF63-8620-16B6-6A1D-5C289E275CF2}"/>
          </ac:spMkLst>
        </pc:spChg>
        <pc:spChg chg="add mod">
          <ac:chgData name="Han - I Wang" userId="4862a0e6-5361-4b2d-ae01-0c058aca75d8" providerId="ADAL" clId="{A78BE8C3-44B4-45B5-AE16-18C7F4D0A979}" dt="2025-01-30T23:23:35.463" v="4566" actId="1035"/>
          <ac:spMkLst>
            <pc:docMk/>
            <pc:sldMk cId="2053113064" sldId="256"/>
            <ac:spMk id="50" creationId="{2C875EA0-B296-1DAC-E87E-CC4BDF28FCF1}"/>
          </ac:spMkLst>
        </pc:spChg>
        <pc:spChg chg="mod">
          <ac:chgData name="Han - I Wang" userId="4862a0e6-5361-4b2d-ae01-0c058aca75d8" providerId="ADAL" clId="{A78BE8C3-44B4-45B5-AE16-18C7F4D0A979}" dt="2025-01-30T22:14:47.167" v="2843" actId="207"/>
          <ac:spMkLst>
            <pc:docMk/>
            <pc:sldMk cId="2053113064" sldId="256"/>
            <ac:spMk id="73" creationId="{5CDB449A-8059-C20B-DCE2-7B79F19A003E}"/>
          </ac:spMkLst>
        </pc:spChg>
        <pc:spChg chg="mod">
          <ac:chgData name="Han - I Wang" userId="4862a0e6-5361-4b2d-ae01-0c058aca75d8" providerId="ADAL" clId="{A78BE8C3-44B4-45B5-AE16-18C7F4D0A979}" dt="2025-01-30T23:23:35.463" v="4566" actId="1035"/>
          <ac:spMkLst>
            <pc:docMk/>
            <pc:sldMk cId="2053113064" sldId="256"/>
            <ac:spMk id="76" creationId="{7E759980-B3B3-5EAB-CB5A-0FB98525D739}"/>
          </ac:spMkLst>
        </pc:spChg>
        <pc:spChg chg="mod">
          <ac:chgData name="Han - I Wang" userId="4862a0e6-5361-4b2d-ae01-0c058aca75d8" providerId="ADAL" clId="{A78BE8C3-44B4-45B5-AE16-18C7F4D0A979}" dt="2025-01-30T23:59:00.986" v="5266" actId="20577"/>
          <ac:spMkLst>
            <pc:docMk/>
            <pc:sldMk cId="2053113064" sldId="256"/>
            <ac:spMk id="78" creationId="{E7811B9F-0F7D-D922-8792-0492F7200702}"/>
          </ac:spMkLst>
        </pc:spChg>
        <pc:spChg chg="mod">
          <ac:chgData name="Han - I Wang" userId="4862a0e6-5361-4b2d-ae01-0c058aca75d8" providerId="ADAL" clId="{A78BE8C3-44B4-45B5-AE16-18C7F4D0A979}" dt="2025-01-30T23:28:40.211" v="4661" actId="1036"/>
          <ac:spMkLst>
            <pc:docMk/>
            <pc:sldMk cId="2053113064" sldId="256"/>
            <ac:spMk id="79" creationId="{BC368119-4209-784D-81CC-283110FC3CF8}"/>
          </ac:spMkLst>
        </pc:spChg>
        <pc:spChg chg="mod">
          <ac:chgData name="Han - I Wang" userId="4862a0e6-5361-4b2d-ae01-0c058aca75d8" providerId="ADAL" clId="{A78BE8C3-44B4-45B5-AE16-18C7F4D0A979}" dt="2025-01-30T22:30:33.202" v="3820" actId="20577"/>
          <ac:spMkLst>
            <pc:docMk/>
            <pc:sldMk cId="2053113064" sldId="256"/>
            <ac:spMk id="83" creationId="{8BBAE89C-961A-5726-80BE-749951887CAC}"/>
          </ac:spMkLst>
        </pc:spChg>
        <pc:spChg chg="mod">
          <ac:chgData name="Han - I Wang" userId="4862a0e6-5361-4b2d-ae01-0c058aca75d8" providerId="ADAL" clId="{A78BE8C3-44B4-45B5-AE16-18C7F4D0A979}" dt="2025-01-30T22:14:43.791" v="2842" actId="207"/>
          <ac:spMkLst>
            <pc:docMk/>
            <pc:sldMk cId="2053113064" sldId="256"/>
            <ac:spMk id="86" creationId="{713D4BFF-96D0-ECAB-11A8-221A1571C2F0}"/>
          </ac:spMkLst>
        </pc:spChg>
        <pc:spChg chg="mod">
          <ac:chgData name="Han - I Wang" userId="4862a0e6-5361-4b2d-ae01-0c058aca75d8" providerId="ADAL" clId="{A78BE8C3-44B4-45B5-AE16-18C7F4D0A979}" dt="2025-01-30T23:00:58.166" v="4072" actId="20577"/>
          <ac:spMkLst>
            <pc:docMk/>
            <pc:sldMk cId="2053113064" sldId="256"/>
            <ac:spMk id="88" creationId="{E71E806E-0A8D-DADD-E8D4-306F8503B8DD}"/>
          </ac:spMkLst>
        </pc:spChg>
        <pc:spChg chg="mod">
          <ac:chgData name="Han - I Wang" userId="4862a0e6-5361-4b2d-ae01-0c058aca75d8" providerId="ADAL" clId="{A78BE8C3-44B4-45B5-AE16-18C7F4D0A979}" dt="2025-01-30T22:43:35.431" v="3967" actId="1035"/>
          <ac:spMkLst>
            <pc:docMk/>
            <pc:sldMk cId="2053113064" sldId="256"/>
            <ac:spMk id="89" creationId="{91593A46-EEB3-2F8B-FECD-440BFC91FB8F}"/>
          </ac:spMkLst>
        </pc:spChg>
        <pc:spChg chg="mod">
          <ac:chgData name="Han - I Wang" userId="4862a0e6-5361-4b2d-ae01-0c058aca75d8" providerId="ADAL" clId="{A78BE8C3-44B4-45B5-AE16-18C7F4D0A979}" dt="2025-01-30T23:27:44.616" v="4634" actId="20577"/>
          <ac:spMkLst>
            <pc:docMk/>
            <pc:sldMk cId="2053113064" sldId="256"/>
            <ac:spMk id="93" creationId="{87F11CE2-7334-F3EE-FD9E-C27014857272}"/>
          </ac:spMkLst>
        </pc:spChg>
        <pc:spChg chg="mod">
          <ac:chgData name="Han - I Wang" userId="4862a0e6-5361-4b2d-ae01-0c058aca75d8" providerId="ADAL" clId="{A78BE8C3-44B4-45B5-AE16-18C7F4D0A979}" dt="2025-01-30T23:24:20.513" v="4605" actId="1037"/>
          <ac:spMkLst>
            <pc:docMk/>
            <pc:sldMk cId="2053113064" sldId="256"/>
            <ac:spMk id="94" creationId="{FA9D72B6-B23A-0496-386B-4F76E50EF581}"/>
          </ac:spMkLst>
        </pc:spChg>
        <pc:spChg chg="mod">
          <ac:chgData name="Han - I Wang" userId="4862a0e6-5361-4b2d-ae01-0c058aca75d8" providerId="ADAL" clId="{A78BE8C3-44B4-45B5-AE16-18C7F4D0A979}" dt="2025-01-30T23:28:49.860" v="4669" actId="1036"/>
          <ac:spMkLst>
            <pc:docMk/>
            <pc:sldMk cId="2053113064" sldId="256"/>
            <ac:spMk id="96" creationId="{2F816309-49E6-B855-73DB-F8C78334E623}"/>
          </ac:spMkLst>
        </pc:spChg>
        <pc:spChg chg="mod">
          <ac:chgData name="Han - I Wang" userId="4862a0e6-5361-4b2d-ae01-0c058aca75d8" providerId="ADAL" clId="{A78BE8C3-44B4-45B5-AE16-18C7F4D0A979}" dt="2025-01-30T23:23:35.463" v="4566" actId="1035"/>
          <ac:spMkLst>
            <pc:docMk/>
            <pc:sldMk cId="2053113064" sldId="256"/>
            <ac:spMk id="97" creationId="{93B8624C-4C83-3E3F-BF4B-C71A820F2FBF}"/>
          </ac:spMkLst>
        </pc:spChg>
        <pc:spChg chg="mod">
          <ac:chgData name="Han - I Wang" userId="4862a0e6-5361-4b2d-ae01-0c058aca75d8" providerId="ADAL" clId="{A78BE8C3-44B4-45B5-AE16-18C7F4D0A979}" dt="2025-01-30T23:23:47.432" v="4568" actId="14100"/>
          <ac:spMkLst>
            <pc:docMk/>
            <pc:sldMk cId="2053113064" sldId="256"/>
            <ac:spMk id="98" creationId="{D4451A43-573E-41D3-F359-7BC6F634DDBD}"/>
          </ac:spMkLst>
        </pc:spChg>
        <pc:spChg chg="mod">
          <ac:chgData name="Han - I Wang" userId="4862a0e6-5361-4b2d-ae01-0c058aca75d8" providerId="ADAL" clId="{A78BE8C3-44B4-45B5-AE16-18C7F4D0A979}" dt="2025-01-30T23:22:56.911" v="4516" actId="1035"/>
          <ac:spMkLst>
            <pc:docMk/>
            <pc:sldMk cId="2053113064" sldId="256"/>
            <ac:spMk id="115" creationId="{828D223B-87FC-8A99-F089-867B92CA375C}"/>
          </ac:spMkLst>
        </pc:spChg>
        <pc:spChg chg="add mod">
          <ac:chgData name="Han - I Wang" userId="4862a0e6-5361-4b2d-ae01-0c058aca75d8" providerId="ADAL" clId="{A78BE8C3-44B4-45B5-AE16-18C7F4D0A979}" dt="2025-01-30T23:23:35.463" v="4566" actId="1035"/>
          <ac:spMkLst>
            <pc:docMk/>
            <pc:sldMk cId="2053113064" sldId="256"/>
            <ac:spMk id="122" creationId="{BD333A7C-6F73-BA5C-430B-F706838D79B6}"/>
          </ac:spMkLst>
        </pc:spChg>
        <pc:spChg chg="add mod">
          <ac:chgData name="Han - I Wang" userId="4862a0e6-5361-4b2d-ae01-0c058aca75d8" providerId="ADAL" clId="{A78BE8C3-44B4-45B5-AE16-18C7F4D0A979}" dt="2025-01-30T22:32:06.543" v="3878" actId="207"/>
          <ac:spMkLst>
            <pc:docMk/>
            <pc:sldMk cId="2053113064" sldId="256"/>
            <ac:spMk id="123" creationId="{84804974-5E4D-4906-DFA9-852594369719}"/>
          </ac:spMkLst>
        </pc:spChg>
        <pc:spChg chg="add mod">
          <ac:chgData name="Han - I Wang" userId="4862a0e6-5361-4b2d-ae01-0c058aca75d8" providerId="ADAL" clId="{A78BE8C3-44B4-45B5-AE16-18C7F4D0A979}" dt="2025-01-30T22:32:06.543" v="3878" actId="207"/>
          <ac:spMkLst>
            <pc:docMk/>
            <pc:sldMk cId="2053113064" sldId="256"/>
            <ac:spMk id="124" creationId="{C9839A54-EE55-6D5B-42DF-C15DC91234B0}"/>
          </ac:spMkLst>
        </pc:spChg>
        <pc:spChg chg="add mod">
          <ac:chgData name="Han - I Wang" userId="4862a0e6-5361-4b2d-ae01-0c058aca75d8" providerId="ADAL" clId="{A78BE8C3-44B4-45B5-AE16-18C7F4D0A979}" dt="2025-01-30T23:29:58.970" v="4706" actId="1038"/>
          <ac:spMkLst>
            <pc:docMk/>
            <pc:sldMk cId="2053113064" sldId="256"/>
            <ac:spMk id="125" creationId="{DBD7619F-861D-41AB-0928-6ADD0EA91666}"/>
          </ac:spMkLst>
        </pc:spChg>
        <pc:grpChg chg="mod">
          <ac:chgData name="Han - I Wang" userId="4862a0e6-5361-4b2d-ae01-0c058aca75d8" providerId="ADAL" clId="{A78BE8C3-44B4-45B5-AE16-18C7F4D0A979}" dt="2025-01-30T23:28:02.536" v="4644" actId="1035"/>
          <ac:grpSpMkLst>
            <pc:docMk/>
            <pc:sldMk cId="2053113064" sldId="256"/>
            <ac:grpSpMk id="8" creationId="{5376A60A-C8C9-269F-EACD-67347F5AEAC7}"/>
          </ac:grpSpMkLst>
        </pc:grpChg>
        <pc:grpChg chg="mod">
          <ac:chgData name="Han - I Wang" userId="4862a0e6-5361-4b2d-ae01-0c058aca75d8" providerId="ADAL" clId="{A78BE8C3-44B4-45B5-AE16-18C7F4D0A979}" dt="2025-01-30T22:43:40.861" v="3969" actId="14100"/>
          <ac:grpSpMkLst>
            <pc:docMk/>
            <pc:sldMk cId="2053113064" sldId="256"/>
            <ac:grpSpMk id="82" creationId="{4268409C-F2C5-800C-44DF-F837616A5B33}"/>
          </ac:grpSpMkLst>
        </pc:grpChg>
        <pc:grpChg chg="mod">
          <ac:chgData name="Han - I Wang" userId="4862a0e6-5361-4b2d-ae01-0c058aca75d8" providerId="ADAL" clId="{A78BE8C3-44B4-45B5-AE16-18C7F4D0A979}" dt="2025-01-30T23:01:58.491" v="4112" actId="1036"/>
          <ac:grpSpMkLst>
            <pc:docMk/>
            <pc:sldMk cId="2053113064" sldId="256"/>
            <ac:grpSpMk id="99" creationId="{E00BF21B-AFBB-F324-39F8-5CB8757E9087}"/>
          </ac:grpSpMkLst>
        </pc:grpChg>
        <pc:graphicFrameChg chg="add mod modGraphic">
          <ac:chgData name="Han - I Wang" userId="4862a0e6-5361-4b2d-ae01-0c058aca75d8" providerId="ADAL" clId="{A78BE8C3-44B4-45B5-AE16-18C7F4D0A979}" dt="2025-01-30T23:30:25.992" v="4719" actId="122"/>
          <ac:graphicFrameMkLst>
            <pc:docMk/>
            <pc:sldMk cId="2053113064" sldId="256"/>
            <ac:graphicFrameMk id="44" creationId="{274223DF-909F-664F-FA60-B2C83C81FA89}"/>
          </ac:graphicFrameMkLst>
        </pc:graphicFrameChg>
        <pc:graphicFrameChg chg="mod modGraphic">
          <ac:chgData name="Han - I Wang" userId="4862a0e6-5361-4b2d-ae01-0c058aca75d8" providerId="ADAL" clId="{A78BE8C3-44B4-45B5-AE16-18C7F4D0A979}" dt="2025-01-30T23:24:20.513" v="4605" actId="1037"/>
          <ac:graphicFrameMkLst>
            <pc:docMk/>
            <pc:sldMk cId="2053113064" sldId="256"/>
            <ac:graphicFrameMk id="95" creationId="{D8F2E2FE-56D5-D152-21CD-1A4B503321DD}"/>
          </ac:graphicFrameMkLst>
        </pc:graphicFrameChg>
        <pc:graphicFrameChg chg="mod modGraphic">
          <ac:chgData name="Han - I Wang" userId="4862a0e6-5361-4b2d-ae01-0c058aca75d8" providerId="ADAL" clId="{A78BE8C3-44B4-45B5-AE16-18C7F4D0A979}" dt="2025-01-30T23:30:29.218" v="4720" actId="122"/>
          <ac:graphicFrameMkLst>
            <pc:docMk/>
            <pc:sldMk cId="2053113064" sldId="256"/>
            <ac:graphicFrameMk id="106" creationId="{4AA1D2F4-561B-8E2C-ED5F-140CE792D5D9}"/>
          </ac:graphicFrameMkLst>
        </pc:graphicFrameChg>
        <pc:graphicFrameChg chg="mod modGraphic">
          <ac:chgData name="Han - I Wang" userId="4862a0e6-5361-4b2d-ae01-0c058aca75d8" providerId="ADAL" clId="{A78BE8C3-44B4-45B5-AE16-18C7F4D0A979}" dt="2025-01-30T23:28:49.860" v="4669" actId="1036"/>
          <ac:graphicFrameMkLst>
            <pc:docMk/>
            <pc:sldMk cId="2053113064" sldId="256"/>
            <ac:graphicFrameMk id="107" creationId="{21F237A9-68F3-2B76-26C3-FF58657B748B}"/>
          </ac:graphicFrameMkLst>
        </pc:graphicFrameChg>
        <pc:graphicFrameChg chg="mod modGraphic">
          <ac:chgData name="Han - I Wang" userId="4862a0e6-5361-4b2d-ae01-0c058aca75d8" providerId="ADAL" clId="{A78BE8C3-44B4-45B5-AE16-18C7F4D0A979}" dt="2025-01-30T23:28:49.860" v="4669" actId="1036"/>
          <ac:graphicFrameMkLst>
            <pc:docMk/>
            <pc:sldMk cId="2053113064" sldId="256"/>
            <ac:graphicFrameMk id="108" creationId="{F0D918D5-3B5F-3F5B-7A24-7E96C938D281}"/>
          </ac:graphicFrameMkLst>
        </pc:graphicFrameChg>
        <pc:graphicFrameChg chg="mod modGraphic">
          <ac:chgData name="Han - I Wang" userId="4862a0e6-5361-4b2d-ae01-0c058aca75d8" providerId="ADAL" clId="{A78BE8C3-44B4-45B5-AE16-18C7F4D0A979}" dt="2025-01-30T23:28:49.860" v="4669" actId="1036"/>
          <ac:graphicFrameMkLst>
            <pc:docMk/>
            <pc:sldMk cId="2053113064" sldId="256"/>
            <ac:graphicFrameMk id="109" creationId="{4043ED18-66BC-1DE5-1DA2-B9185AD775CC}"/>
          </ac:graphicFrameMkLst>
        </pc:graphicFrameChg>
        <pc:picChg chg="add mod">
          <ac:chgData name="Han - I Wang" userId="4862a0e6-5361-4b2d-ae01-0c058aca75d8" providerId="ADAL" clId="{A78BE8C3-44B4-45B5-AE16-18C7F4D0A979}" dt="2025-01-30T23:29:07.535" v="4675" actId="1036"/>
          <ac:picMkLst>
            <pc:docMk/>
            <pc:sldMk cId="2053113064" sldId="256"/>
            <ac:picMk id="42" creationId="{6102B6B6-3C5A-F58A-9705-948FA77AAFE9}"/>
          </ac:picMkLst>
        </pc:picChg>
        <pc:picChg chg="add mod">
          <ac:chgData name="Han - I Wang" userId="4862a0e6-5361-4b2d-ae01-0c058aca75d8" providerId="ADAL" clId="{A78BE8C3-44B4-45B5-AE16-18C7F4D0A979}" dt="2025-01-30T23:29:07.535" v="4675" actId="1036"/>
          <ac:picMkLst>
            <pc:docMk/>
            <pc:sldMk cId="2053113064" sldId="256"/>
            <ac:picMk id="43" creationId="{96AF1059-B4FC-622B-C340-5AD84B565DFF}"/>
          </ac:picMkLst>
        </pc:picChg>
        <pc:picChg chg="add mod ord">
          <ac:chgData name="Han - I Wang" userId="4862a0e6-5361-4b2d-ae01-0c058aca75d8" providerId="ADAL" clId="{A78BE8C3-44B4-45B5-AE16-18C7F4D0A979}" dt="2025-01-30T23:22:50.354" v="4497" actId="1035"/>
          <ac:picMkLst>
            <pc:docMk/>
            <pc:sldMk cId="2053113064" sldId="256"/>
            <ac:picMk id="48" creationId="{38486B2E-E0B9-DC18-A6C4-DA77B085D357}"/>
          </ac:picMkLst>
        </pc:picChg>
        <pc:picChg chg="add mod">
          <ac:chgData name="Han - I Wang" userId="4862a0e6-5361-4b2d-ae01-0c058aca75d8" providerId="ADAL" clId="{A78BE8C3-44B4-45B5-AE16-18C7F4D0A979}" dt="2025-01-30T23:22:50.354" v="4497" actId="1035"/>
          <ac:picMkLst>
            <pc:docMk/>
            <pc:sldMk cId="2053113064" sldId="256"/>
            <ac:picMk id="49" creationId="{60D8D5C3-B18F-53E5-4F51-05841D9E4EE4}"/>
          </ac:picMkLst>
        </pc:picChg>
        <pc:picChg chg="add mod">
          <ac:chgData name="Han - I Wang" userId="4862a0e6-5361-4b2d-ae01-0c058aca75d8" providerId="ADAL" clId="{A78BE8C3-44B4-45B5-AE16-18C7F4D0A979}" dt="2025-01-30T23:29:07.535" v="4675" actId="1036"/>
          <ac:picMkLst>
            <pc:docMk/>
            <pc:sldMk cId="2053113064" sldId="256"/>
            <ac:picMk id="53" creationId="{C37AFE2F-490D-E37D-57F2-B6AA37F82363}"/>
          </ac:picMkLst>
        </pc:picChg>
        <pc:cxnChg chg="mod">
          <ac:chgData name="Han - I Wang" userId="4862a0e6-5361-4b2d-ae01-0c058aca75d8" providerId="ADAL" clId="{A78BE8C3-44B4-45B5-AE16-18C7F4D0A979}" dt="2025-01-30T18:18:01.183" v="1244" actId="1038"/>
          <ac:cxnSpMkLst>
            <pc:docMk/>
            <pc:sldMk cId="2053113064" sldId="256"/>
            <ac:cxnSpMk id="69" creationId="{332488CE-6C1C-9ADA-82B4-55201C35ACBC}"/>
          </ac:cxnSpMkLst>
        </pc:cxnChg>
        <pc:cxnChg chg="mod">
          <ac:chgData name="Han - I Wang" userId="4862a0e6-5361-4b2d-ae01-0c058aca75d8" providerId="ADAL" clId="{A78BE8C3-44B4-45B5-AE16-18C7F4D0A979}" dt="2025-01-30T18:18:06.479" v="1254" actId="1037"/>
          <ac:cxnSpMkLst>
            <pc:docMk/>
            <pc:sldMk cId="2053113064" sldId="256"/>
            <ac:cxnSpMk id="70" creationId="{B542B0CE-BF67-A52E-A415-910CEC0F0D16}"/>
          </ac:cxnSpMkLst>
        </pc:cxnChg>
        <pc:cxnChg chg="mod">
          <ac:chgData name="Han - I Wang" userId="4862a0e6-5361-4b2d-ae01-0c058aca75d8" providerId="ADAL" clId="{A78BE8C3-44B4-45B5-AE16-18C7F4D0A979}" dt="2025-01-30T23:23:57.728" v="4585" actId="1037"/>
          <ac:cxnSpMkLst>
            <pc:docMk/>
            <pc:sldMk cId="2053113064" sldId="256"/>
            <ac:cxnSpMk id="71" creationId="{647B811C-6CEB-9656-1560-ABD6B388C0A6}"/>
          </ac:cxnSpMkLst>
        </pc:cxnChg>
        <pc:cxnChg chg="mod">
          <ac:chgData name="Han - I Wang" userId="4862a0e6-5361-4b2d-ae01-0c058aca75d8" providerId="ADAL" clId="{A78BE8C3-44B4-45B5-AE16-18C7F4D0A979}" dt="2025-01-30T22:22:50.841" v="2850" actId="208"/>
          <ac:cxnSpMkLst>
            <pc:docMk/>
            <pc:sldMk cId="2053113064" sldId="256"/>
            <ac:cxnSpMk id="72" creationId="{FFBD2D48-0D6B-6CCF-680E-8A2CBEC5352D}"/>
          </ac:cxnSpMkLst>
        </pc:cxnChg>
        <pc:cxnChg chg="mod">
          <ac:chgData name="Han - I Wang" userId="4862a0e6-5361-4b2d-ae01-0c058aca75d8" providerId="ADAL" clId="{A78BE8C3-44B4-45B5-AE16-18C7F4D0A979}" dt="2025-01-30T23:24:20.513" v="4605" actId="1037"/>
          <ac:cxnSpMkLst>
            <pc:docMk/>
            <pc:sldMk cId="2053113064" sldId="256"/>
            <ac:cxnSpMk id="77" creationId="{051D8C3D-4A30-EFD9-A5F5-FDB6AE839DE3}"/>
          </ac:cxnSpMkLst>
        </pc:cxnChg>
        <pc:cxnChg chg="mod">
          <ac:chgData name="Han - I Wang" userId="4862a0e6-5361-4b2d-ae01-0c058aca75d8" providerId="ADAL" clId="{A78BE8C3-44B4-45B5-AE16-18C7F4D0A979}" dt="2025-01-30T21:57:01.013" v="2620" actId="208"/>
          <ac:cxnSpMkLst>
            <pc:docMk/>
            <pc:sldMk cId="2053113064" sldId="256"/>
            <ac:cxnSpMk id="84" creationId="{6E028669-D286-C82A-4263-2D51A21BC9D9}"/>
          </ac:cxnSpMkLst>
        </pc:cxnChg>
        <pc:cxnChg chg="mod">
          <ac:chgData name="Han - I Wang" userId="4862a0e6-5361-4b2d-ae01-0c058aca75d8" providerId="ADAL" clId="{A78BE8C3-44B4-45B5-AE16-18C7F4D0A979}" dt="2025-01-30T16:54:22.023" v="641" actId="1036"/>
          <ac:cxnSpMkLst>
            <pc:docMk/>
            <pc:sldMk cId="2053113064" sldId="256"/>
            <ac:cxnSpMk id="85" creationId="{8897C371-7BBB-7AE8-DA56-E97C4FB82AF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6532-559F-4763-AB38-7B01588690A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60BE-7939-42BC-9E2C-CF210D177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39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6532-559F-4763-AB38-7B01588690A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60BE-7939-42BC-9E2C-CF210D177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03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6532-559F-4763-AB38-7B01588690A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60BE-7939-42BC-9E2C-CF210D177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04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6532-559F-4763-AB38-7B01588690A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60BE-7939-42BC-9E2C-CF210D177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45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6532-559F-4763-AB38-7B01588690A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60BE-7939-42BC-9E2C-CF210D177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56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6532-559F-4763-AB38-7B01588690A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60BE-7939-42BC-9E2C-CF210D177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82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6532-559F-4763-AB38-7B01588690A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60BE-7939-42BC-9E2C-CF210D177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96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6532-559F-4763-AB38-7B01588690A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60BE-7939-42BC-9E2C-CF210D177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59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6532-559F-4763-AB38-7B01588690A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60BE-7939-42BC-9E2C-CF210D177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650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6532-559F-4763-AB38-7B01588690A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60BE-7939-42BC-9E2C-CF210D177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66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6532-559F-4763-AB38-7B01588690A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60BE-7939-42BC-9E2C-CF210D177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638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E6532-559F-4763-AB38-7B01588690A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F60BE-7939-42BC-9E2C-CF210D177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53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>
            <a:extLst>
              <a:ext uri="{FF2B5EF4-FFF2-40B4-BE49-F238E27FC236}">
                <a16:creationId xmlns:a16="http://schemas.microsoft.com/office/drawing/2014/main" id="{38486B2E-E0B9-DC18-A6C4-DA77B085D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58846" y="10562255"/>
            <a:ext cx="11711431" cy="337138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9FBBFCB-FF11-0EC5-B40E-731C20147103}"/>
              </a:ext>
            </a:extLst>
          </p:cNvPr>
          <p:cNvSpPr/>
          <p:nvPr/>
        </p:nvSpPr>
        <p:spPr>
          <a:xfrm>
            <a:off x="-1" y="-1"/>
            <a:ext cx="51206400" cy="4717846"/>
          </a:xfrm>
          <a:prstGeom prst="rect">
            <a:avLst/>
          </a:prstGeom>
          <a:solidFill>
            <a:srgbClr val="3B5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b="1" dirty="0" err="1">
              <a:solidFill>
                <a:schemeClr val="tx1"/>
              </a:solidFill>
            </a:endParaRPr>
          </a:p>
        </p:txBody>
      </p:sp>
      <p:sp>
        <p:nvSpPr>
          <p:cNvPr id="5" name="Text Placeholder 119">
            <a:extLst>
              <a:ext uri="{FF2B5EF4-FFF2-40B4-BE49-F238E27FC236}">
                <a16:creationId xmlns:a16="http://schemas.microsoft.com/office/drawing/2014/main" id="{BD68D886-B4B0-ABD6-84FE-91BDD1E15615}"/>
              </a:ext>
            </a:extLst>
          </p:cNvPr>
          <p:cNvSpPr txBox="1">
            <a:spLocks/>
          </p:cNvSpPr>
          <p:nvPr/>
        </p:nvSpPr>
        <p:spPr>
          <a:xfrm>
            <a:off x="686267" y="2856940"/>
            <a:ext cx="49431282" cy="1156869"/>
          </a:xfrm>
          <a:prstGeom prst="rect">
            <a:avLst/>
          </a:prstGeom>
        </p:spPr>
        <p:txBody>
          <a:bodyPr/>
          <a:lstStyle>
            <a:lvl1pPr marL="720008" indent="-720008" algn="l" defTabSz="2880031" rtl="0" eaLnBrk="1" latinLnBrk="0" hangingPunct="1">
              <a:lnSpc>
                <a:spcPct val="10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2450" kern="120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160023" indent="-720008" algn="l" defTabSz="2880031" rtl="0" eaLnBrk="1" latinLnBrk="0" hangingPunct="1">
              <a:lnSpc>
                <a:spcPct val="100000"/>
              </a:lnSpc>
              <a:spcBef>
                <a:spcPts val="1575"/>
              </a:spcBef>
              <a:buFont typeface="Roboto" panose="02000000000000000000" pitchFamily="2" charset="0"/>
              <a:buChar char="–"/>
              <a:defRPr sz="245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3600039" indent="-720008" algn="l" defTabSz="2880031" rtl="0" eaLnBrk="1" latinLnBrk="0" hangingPunct="1">
              <a:lnSpc>
                <a:spcPct val="10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245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040054" indent="-720008" algn="l" defTabSz="2880031" rtl="0" eaLnBrk="1" latinLnBrk="0" hangingPunct="1">
              <a:lnSpc>
                <a:spcPct val="100000"/>
              </a:lnSpc>
              <a:spcBef>
                <a:spcPts val="1575"/>
              </a:spcBef>
              <a:buFont typeface="Arial" panose="020B0604020202020204" pitchFamily="34" charset="0"/>
              <a:buChar char="‒"/>
              <a:defRPr sz="245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6480069" indent="-720008" algn="l" defTabSz="2880031" rtl="0" eaLnBrk="1" latinLnBrk="0" hangingPunct="1">
              <a:lnSpc>
                <a:spcPct val="10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245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7920085" indent="-720008" algn="l" defTabSz="2880031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100" indent="-720008" algn="l" defTabSz="2880031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116" indent="-720008" algn="l" defTabSz="2880031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131" indent="-720008" algn="l" defTabSz="2880031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500" dirty="0">
                <a:solidFill>
                  <a:schemeClr val="bg1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Han-I Wang</a:t>
            </a:r>
            <a:r>
              <a:rPr lang="en-US" sz="4500" baseline="30000" dirty="0">
                <a:solidFill>
                  <a:schemeClr val="bg1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1</a:t>
            </a:r>
            <a:r>
              <a:rPr lang="en-US" sz="4500" dirty="0">
                <a:solidFill>
                  <a:schemeClr val="bg1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, Ling-Hsiang Chuang</a:t>
            </a:r>
            <a:r>
              <a:rPr lang="en-US" sz="4500" baseline="30000" dirty="0">
                <a:solidFill>
                  <a:schemeClr val="bg1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en-US" sz="4500" dirty="0">
                <a:solidFill>
                  <a:schemeClr val="bg1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, You-Shan Feng</a:t>
            </a:r>
            <a:r>
              <a:rPr lang="en-US" sz="4500" baseline="30000" dirty="0">
                <a:solidFill>
                  <a:schemeClr val="bg1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3</a:t>
            </a:r>
            <a:r>
              <a:rPr lang="en-US" sz="4500" dirty="0">
                <a:solidFill>
                  <a:schemeClr val="bg1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, Paul Kind</a:t>
            </a:r>
            <a:r>
              <a:rPr lang="en-US" sz="4500" baseline="30000" dirty="0">
                <a:solidFill>
                  <a:schemeClr val="bg1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4</a:t>
            </a:r>
          </a:p>
        </p:txBody>
      </p:sp>
      <p:sp>
        <p:nvSpPr>
          <p:cNvPr id="6" name="Text Placeholder 154">
            <a:extLst>
              <a:ext uri="{FF2B5EF4-FFF2-40B4-BE49-F238E27FC236}">
                <a16:creationId xmlns:a16="http://schemas.microsoft.com/office/drawing/2014/main" id="{B42828F7-8A8D-AE44-6A76-D5727F15CB43}"/>
              </a:ext>
            </a:extLst>
          </p:cNvPr>
          <p:cNvSpPr txBox="1">
            <a:spLocks/>
          </p:cNvSpPr>
          <p:nvPr/>
        </p:nvSpPr>
        <p:spPr>
          <a:xfrm>
            <a:off x="686261" y="3670742"/>
            <a:ext cx="49703533" cy="732963"/>
          </a:xfrm>
          <a:prstGeom prst="rect">
            <a:avLst/>
          </a:prstGeom>
        </p:spPr>
        <p:txBody>
          <a:bodyPr/>
          <a:lstStyle>
            <a:lvl1pPr marL="720008" indent="-720008" algn="l" defTabSz="2880031" rtl="0" eaLnBrk="1" latinLnBrk="0" hangingPunct="1">
              <a:lnSpc>
                <a:spcPct val="10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2450" kern="120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160023" indent="-720008" algn="l" defTabSz="2880031" rtl="0" eaLnBrk="1" latinLnBrk="0" hangingPunct="1">
              <a:lnSpc>
                <a:spcPct val="100000"/>
              </a:lnSpc>
              <a:spcBef>
                <a:spcPts val="1575"/>
              </a:spcBef>
              <a:buFont typeface="Roboto" panose="02000000000000000000" pitchFamily="2" charset="0"/>
              <a:buChar char="–"/>
              <a:defRPr sz="245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3600039" indent="-720008" algn="l" defTabSz="2880031" rtl="0" eaLnBrk="1" latinLnBrk="0" hangingPunct="1">
              <a:lnSpc>
                <a:spcPct val="10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245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040054" indent="-720008" algn="l" defTabSz="2880031" rtl="0" eaLnBrk="1" latinLnBrk="0" hangingPunct="1">
              <a:lnSpc>
                <a:spcPct val="100000"/>
              </a:lnSpc>
              <a:spcBef>
                <a:spcPts val="1575"/>
              </a:spcBef>
              <a:buFont typeface="Arial" panose="020B0604020202020204" pitchFamily="34" charset="0"/>
              <a:buChar char="‒"/>
              <a:defRPr sz="245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6480069" indent="-720008" algn="l" defTabSz="2880031" rtl="0" eaLnBrk="1" latinLnBrk="0" hangingPunct="1">
              <a:lnSpc>
                <a:spcPct val="10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245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7920085" indent="-720008" algn="l" defTabSz="2880031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100" indent="-720008" algn="l" defTabSz="2880031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116" indent="-720008" algn="l" defTabSz="2880031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131" indent="-720008" algn="l" defTabSz="2880031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500" baseline="30000" dirty="0">
                <a:solidFill>
                  <a:schemeClr val="bg1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1</a:t>
            </a:r>
            <a:r>
              <a:rPr lang="en-US" sz="2500" dirty="0">
                <a:solidFill>
                  <a:schemeClr val="bg1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University of York, UK; </a:t>
            </a:r>
            <a:r>
              <a:rPr lang="en-US" sz="2500" baseline="30000" dirty="0">
                <a:solidFill>
                  <a:schemeClr val="bg1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en-US" sz="2500" dirty="0">
                <a:solidFill>
                  <a:schemeClr val="bg1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Umea University, Sweden; </a:t>
            </a:r>
            <a:r>
              <a:rPr lang="en-US" sz="2500" baseline="30000" dirty="0">
                <a:solidFill>
                  <a:schemeClr val="bg1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3</a:t>
            </a:r>
            <a:r>
              <a:rPr lang="en-US" sz="2500" dirty="0">
                <a:solidFill>
                  <a:schemeClr val="bg1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University of Tübingen, Germany; </a:t>
            </a:r>
            <a:r>
              <a:rPr lang="en-US" sz="2500" baseline="30000" dirty="0">
                <a:solidFill>
                  <a:schemeClr val="bg1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4</a:t>
            </a:r>
            <a:r>
              <a:rPr lang="en-US" sz="2500" dirty="0">
                <a:solidFill>
                  <a:schemeClr val="bg1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University colleague of London, UK</a:t>
            </a:r>
          </a:p>
        </p:txBody>
      </p:sp>
      <p:sp>
        <p:nvSpPr>
          <p:cNvPr id="7" name="Title 291">
            <a:extLst>
              <a:ext uri="{FF2B5EF4-FFF2-40B4-BE49-F238E27FC236}">
                <a16:creationId xmlns:a16="http://schemas.microsoft.com/office/drawing/2014/main" id="{B4E3EC6E-EA87-BC6F-E759-B5FC52129552}"/>
              </a:ext>
            </a:extLst>
          </p:cNvPr>
          <p:cNvSpPr txBox="1">
            <a:spLocks/>
          </p:cNvSpPr>
          <p:nvPr/>
        </p:nvSpPr>
        <p:spPr>
          <a:xfrm>
            <a:off x="689263" y="46253"/>
            <a:ext cx="49703533" cy="2578817"/>
          </a:xfrm>
        </p:spPr>
        <p:txBody>
          <a:bodyPr anchor="b"/>
          <a:lstStyle>
            <a:lvl1pPr algn="ctr" defTabSz="288003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197" b="1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6500" dirty="0">
                <a:solidFill>
                  <a:schemeClr val="bg1"/>
                </a:solidFill>
              </a:rPr>
              <a:t>COMPARING INTERNAL STRUCTURE, PSYCHOMETRIC PROPERTIES, AND EXPLANATORY POWER OF SELF-COMPLETED EQ-5D-Y AND CHU-9D IN CHILDREN WITH MENTAL HEALTH CONDITIONS – INSIGHTS FROM A SPECIFIC PHOBIAS STUDY</a:t>
            </a:r>
            <a:endParaRPr lang="en-US" sz="6500" dirty="0">
              <a:solidFill>
                <a:schemeClr val="bg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376A60A-C8C9-269F-EACD-67347F5AEAC7}"/>
              </a:ext>
            </a:extLst>
          </p:cNvPr>
          <p:cNvGrpSpPr/>
          <p:nvPr/>
        </p:nvGrpSpPr>
        <p:grpSpPr>
          <a:xfrm>
            <a:off x="32510129" y="26835830"/>
            <a:ext cx="17882668" cy="1752086"/>
            <a:chOff x="28092879" y="27045061"/>
            <a:chExt cx="17882668" cy="1752086"/>
          </a:xfrm>
        </p:grpSpPr>
        <p:pic>
          <p:nvPicPr>
            <p:cNvPr id="9" name="Grafik 69">
              <a:extLst>
                <a:ext uri="{FF2B5EF4-FFF2-40B4-BE49-F238E27FC236}">
                  <a16:creationId xmlns:a16="http://schemas.microsoft.com/office/drawing/2014/main" id="{32D102A4-5A7B-BA15-083E-535C056A2AB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204" b="23310"/>
            <a:stretch/>
          </p:blipFill>
          <p:spPr>
            <a:xfrm>
              <a:off x="37992058" y="27290139"/>
              <a:ext cx="4321356" cy="1284060"/>
            </a:xfrm>
            <a:prstGeom prst="rect">
              <a:avLst/>
            </a:prstGeom>
          </p:spPr>
        </p:pic>
        <p:pic>
          <p:nvPicPr>
            <p:cNvPr id="10" name="Picture 9" descr="Text&#10;&#10;Description automatically generated">
              <a:extLst>
                <a:ext uri="{FF2B5EF4-FFF2-40B4-BE49-F238E27FC236}">
                  <a16:creationId xmlns:a16="http://schemas.microsoft.com/office/drawing/2014/main" id="{FE00825E-33B8-9D1F-1491-331445C2F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801171" y="27384202"/>
              <a:ext cx="4613683" cy="1093583"/>
            </a:xfrm>
            <a:prstGeom prst="rect">
              <a:avLst/>
            </a:prstGeom>
          </p:spPr>
        </p:pic>
        <p:pic>
          <p:nvPicPr>
            <p:cNvPr id="11" name="Picture 10" descr="A black background with text and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731B6AAC-4665-60A4-D8E4-592BBF1A617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92879" y="27072438"/>
              <a:ext cx="3739206" cy="1724709"/>
            </a:xfrm>
            <a:prstGeom prst="rect">
              <a:avLst/>
            </a:prstGeom>
          </p:spPr>
        </p:pic>
        <p:pic>
          <p:nvPicPr>
            <p:cNvPr id="12" name="Picture 11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3B51D1A5-E1B3-7478-08B5-BB0C33288A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90618" y="27045061"/>
              <a:ext cx="3084929" cy="1482591"/>
            </a:xfrm>
            <a:prstGeom prst="rect">
              <a:avLst/>
            </a:prstGeom>
          </p:spPr>
        </p:pic>
      </p:grpSp>
      <p:cxnSp>
        <p:nvCxnSpPr>
          <p:cNvPr id="69" name="Horizontal Section Divider" descr="Horizontal Divider">
            <a:extLst>
              <a:ext uri="{FF2B5EF4-FFF2-40B4-BE49-F238E27FC236}">
                <a16:creationId xmlns:a16="http://schemas.microsoft.com/office/drawing/2014/main" id="{332488CE-6C1C-9ADA-82B4-55201C35ACBC}"/>
              </a:ext>
            </a:extLst>
          </p:cNvPr>
          <p:cNvCxnSpPr>
            <a:cxnSpLocks/>
          </p:cNvCxnSpPr>
          <p:nvPr/>
        </p:nvCxnSpPr>
        <p:spPr bwMode="auto">
          <a:xfrm>
            <a:off x="25747578" y="5535405"/>
            <a:ext cx="0" cy="20682022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Horizontal Section Divider" descr="Horizontal Divider">
            <a:extLst>
              <a:ext uri="{FF2B5EF4-FFF2-40B4-BE49-F238E27FC236}">
                <a16:creationId xmlns:a16="http://schemas.microsoft.com/office/drawing/2014/main" id="{B542B0CE-BF67-A52E-A415-910CEC0F0D16}"/>
              </a:ext>
            </a:extLst>
          </p:cNvPr>
          <p:cNvCxnSpPr>
            <a:cxnSpLocks/>
          </p:cNvCxnSpPr>
          <p:nvPr/>
        </p:nvCxnSpPr>
        <p:spPr bwMode="auto">
          <a:xfrm>
            <a:off x="12630867" y="5535405"/>
            <a:ext cx="0" cy="21226308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Horizontal Section Divider" descr="Horizontal Divider">
            <a:extLst>
              <a:ext uri="{FF2B5EF4-FFF2-40B4-BE49-F238E27FC236}">
                <a16:creationId xmlns:a16="http://schemas.microsoft.com/office/drawing/2014/main" id="{647B811C-6CEB-9656-1560-ABD6B388C0A6}"/>
              </a:ext>
            </a:extLst>
          </p:cNvPr>
          <p:cNvCxnSpPr>
            <a:cxnSpLocks/>
          </p:cNvCxnSpPr>
          <p:nvPr/>
        </p:nvCxnSpPr>
        <p:spPr bwMode="auto">
          <a:xfrm>
            <a:off x="38623665" y="5535405"/>
            <a:ext cx="0" cy="21072521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FBD2D48-0D6B-6CCF-680E-8A2CBEC53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3725469" y="5833220"/>
            <a:ext cx="2268273" cy="0"/>
          </a:xfrm>
          <a:prstGeom prst="line">
            <a:avLst/>
          </a:prstGeom>
          <a:ln w="254000">
            <a:solidFill>
              <a:srgbClr val="5376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 Placeholder 14">
            <a:extLst>
              <a:ext uri="{FF2B5EF4-FFF2-40B4-BE49-F238E27FC236}">
                <a16:creationId xmlns:a16="http://schemas.microsoft.com/office/drawing/2014/main" id="{5CDB449A-8059-C20B-DCE2-7B79F19A003E}"/>
              </a:ext>
            </a:extLst>
          </p:cNvPr>
          <p:cNvSpPr txBox="1">
            <a:spLocks/>
          </p:cNvSpPr>
          <p:nvPr/>
        </p:nvSpPr>
        <p:spPr>
          <a:xfrm>
            <a:off x="13725469" y="6199890"/>
            <a:ext cx="9144000" cy="1150222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>
                <a:solidFill>
                  <a:srgbClr val="537692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RESULTS</a:t>
            </a:r>
          </a:p>
        </p:txBody>
      </p:sp>
      <p:sp>
        <p:nvSpPr>
          <p:cNvPr id="76" name="Text Placeholder 14">
            <a:extLst>
              <a:ext uri="{FF2B5EF4-FFF2-40B4-BE49-F238E27FC236}">
                <a16:creationId xmlns:a16="http://schemas.microsoft.com/office/drawing/2014/main" id="{7E759980-B3B3-5EAB-CB5A-0FB98525D739}"/>
              </a:ext>
            </a:extLst>
          </p:cNvPr>
          <p:cNvSpPr txBox="1">
            <a:spLocks/>
          </p:cNvSpPr>
          <p:nvPr/>
        </p:nvSpPr>
        <p:spPr>
          <a:xfrm>
            <a:off x="13771688" y="7376097"/>
            <a:ext cx="11364623" cy="5139388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800" dirty="0">
                <a:latin typeface="Roboto" panose="02000000000000000000" pitchFamily="2" charset="0"/>
                <a:cs typeface="Roboto" panose="02000000000000000000" pitchFamily="2" charset="0"/>
              </a:rPr>
              <a:t>        </a:t>
            </a:r>
            <a:r>
              <a:rPr lang="en-US" altLang="en-US" sz="2800" b="1" dirty="0">
                <a:latin typeface="Roboto" panose="02000000000000000000" pitchFamily="2" charset="0"/>
                <a:cs typeface="Roboto" panose="02000000000000000000" pitchFamily="2" charset="0"/>
              </a:rPr>
              <a:t>INTERNAL STRUCTURE</a:t>
            </a:r>
          </a:p>
          <a:p>
            <a:pPr marL="360000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altLang="en-US" sz="2800" b="1" dirty="0">
                <a:latin typeface="Roboto" panose="02000000000000000000" pitchFamily="2" charset="0"/>
                <a:cs typeface="Roboto" panose="02000000000000000000" pitchFamily="2" charset="0"/>
              </a:rPr>
              <a:t>Model 1</a:t>
            </a:r>
            <a:r>
              <a:rPr lang="en-GB" altLang="en-US" sz="2800" dirty="0">
                <a:latin typeface="Roboto" panose="02000000000000000000" pitchFamily="2" charset="0"/>
                <a:cs typeface="Roboto" panose="02000000000000000000" pitchFamily="2" charset="0"/>
              </a:rPr>
              <a:t>: CFA – </a:t>
            </a:r>
            <a:r>
              <a:rPr lang="en-US" altLang="en-US" sz="2800" dirty="0">
                <a:latin typeface="Roboto" panose="02000000000000000000" pitchFamily="2" charset="0"/>
                <a:cs typeface="Roboto" panose="02000000000000000000" pitchFamily="2" charset="0"/>
              </a:rPr>
              <a:t>The model demonstrated good fit. All dimensions showed strong loadings (&gt; 0.30), with ‘worried/sad/unhappy’ having the highest (0.79) and ‘looking after myself’ the lowest (0.40).</a:t>
            </a:r>
            <a:endParaRPr lang="en-GB" altLang="en-US" sz="2800" dirty="0">
              <a:latin typeface="Roboto" panose="02000000000000000000" pitchFamily="2" charset="0"/>
              <a:cs typeface="Roboto" panose="02000000000000000000" pitchFamily="2" charset="0"/>
            </a:endParaRPr>
          </a:p>
          <a:p>
            <a:pPr marL="360000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altLang="en-US" sz="2800" b="1" dirty="0">
                <a:latin typeface="Roboto" panose="02000000000000000000" pitchFamily="2" charset="0"/>
                <a:cs typeface="Roboto" panose="02000000000000000000" pitchFamily="2" charset="0"/>
              </a:rPr>
              <a:t>Model 2</a:t>
            </a:r>
            <a:r>
              <a:rPr lang="en-GB" altLang="en-US" sz="2800" dirty="0">
                <a:latin typeface="Roboto" panose="02000000000000000000" pitchFamily="2" charset="0"/>
                <a:cs typeface="Roboto" panose="02000000000000000000" pitchFamily="2" charset="0"/>
              </a:rPr>
              <a:t>: External MIMIC– Model fit statistics were suboptimal.</a:t>
            </a:r>
          </a:p>
          <a:p>
            <a:pPr marL="360000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altLang="en-US" sz="2800" b="1" dirty="0">
                <a:latin typeface="Roboto" panose="02000000000000000000" pitchFamily="2" charset="0"/>
                <a:cs typeface="Roboto" panose="02000000000000000000" pitchFamily="2" charset="0"/>
              </a:rPr>
              <a:t>Model 3</a:t>
            </a:r>
            <a:r>
              <a:rPr lang="en-GB" altLang="en-US" sz="2800" dirty="0">
                <a:latin typeface="Roboto" panose="02000000000000000000" pitchFamily="2" charset="0"/>
                <a:cs typeface="Roboto" panose="02000000000000000000" pitchFamily="2" charset="0"/>
              </a:rPr>
              <a:t>: Internal MIMIC – After exploring various model structures, model with ‘mobility’ and ‘looking after myself’ as formative indicators and the rest as reflective indicators fits best.</a:t>
            </a:r>
            <a:endParaRPr lang="en-US" altLang="en-US" sz="2800" dirty="0">
              <a:latin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051D8C3D-4A30-EFD9-A5F5-FDB6AE839D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9040521" y="10244346"/>
            <a:ext cx="2268273" cy="0"/>
          </a:xfrm>
          <a:prstGeom prst="line">
            <a:avLst/>
          </a:prstGeom>
          <a:ln w="254000">
            <a:solidFill>
              <a:srgbClr val="5376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Acknowledgments">
            <a:extLst>
              <a:ext uri="{FF2B5EF4-FFF2-40B4-BE49-F238E27FC236}">
                <a16:creationId xmlns:a16="http://schemas.microsoft.com/office/drawing/2014/main" id="{E7811B9F-0F7D-D922-8792-0492F7200702}"/>
              </a:ext>
            </a:extLst>
          </p:cNvPr>
          <p:cNvSpPr txBox="1">
            <a:spLocks/>
          </p:cNvSpPr>
          <p:nvPr/>
        </p:nvSpPr>
        <p:spPr>
          <a:xfrm>
            <a:off x="39040518" y="10614611"/>
            <a:ext cx="10878726" cy="15642673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>
                <a:solidFill>
                  <a:srgbClr val="537692"/>
                </a:solidFill>
                <a:latin typeface="Roboto" panose="02000000000000000000" pitchFamily="2" charset="0"/>
                <a:cs typeface="Roboto" panose="02000000000000000000" pitchFamily="2" charset="0"/>
              </a:rPr>
              <a:t>DISCUSSION</a:t>
            </a:r>
            <a:endParaRPr lang="en-US" sz="2800" b="1" dirty="0">
              <a:solidFill>
                <a:srgbClr val="537692"/>
              </a:solidFill>
              <a:latin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Roboto" panose="02000000000000000000" pitchFamily="2" charset="0"/>
                <a:cs typeface="Roboto" panose="02000000000000000000" pitchFamily="2" charset="0"/>
              </a:rPr>
              <a:t>First comprehensive study examining the internal structure and psychometric properties of EQ-5D-Y-3L in CYP with a full range of specific phobias.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Roboto" panose="02000000000000000000" pitchFamily="2" charset="0"/>
                <a:cs typeface="Roboto" panose="02000000000000000000" pitchFamily="2" charset="0"/>
              </a:rPr>
              <a:t>For EQ-5D-Y-3L internal structure, the most fitting model involves all 5 items as reflective factors, differing from the findings observed from adult general population study (internal MIMIC model) </a:t>
            </a:r>
            <a:r>
              <a:rPr lang="en-GB" sz="2800">
                <a:latin typeface="Roboto" panose="02000000000000000000" pitchFamily="2" charset="0"/>
                <a:cs typeface="Roboto" panose="02000000000000000000" pitchFamily="2" charset="0"/>
              </a:rPr>
              <a:t>and proxy youth </a:t>
            </a:r>
            <a:r>
              <a:rPr lang="en-GB" sz="2800" dirty="0">
                <a:latin typeface="Roboto" panose="02000000000000000000" pitchFamily="2" charset="0"/>
                <a:cs typeface="Roboto" panose="02000000000000000000" pitchFamily="2" charset="0"/>
              </a:rPr>
              <a:t>autism study (external MIMIC model).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Roboto" panose="02000000000000000000" pitchFamily="2" charset="0"/>
                <a:cs typeface="Roboto" panose="02000000000000000000" pitchFamily="2" charset="0"/>
              </a:rPr>
              <a:t>This study highlights the self- vs proxy-reported issue: </a:t>
            </a:r>
            <a:r>
              <a:rPr lang="en-US" sz="2800" dirty="0">
                <a:latin typeface="Roboto" panose="02000000000000000000" pitchFamily="2" charset="0"/>
                <a:cs typeface="Roboto" panose="02000000000000000000" pitchFamily="2" charset="0"/>
              </a:rPr>
              <a:t>EQ-5D-Y and CHU-9D utility scores correlate more strongly with RCADS-C (self-reported) than RCADS-P (parents/guidance completed).</a:t>
            </a:r>
            <a:endParaRPr lang="en-GB" sz="2800" dirty="0">
              <a:latin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Roboto" panose="02000000000000000000" pitchFamily="2" charset="0"/>
                <a:cs typeface="Roboto" panose="02000000000000000000" pitchFamily="2" charset="0"/>
              </a:rPr>
              <a:t>RCADS-C was selected as the primary clinical measure due to the lack of a gold standard, though its representation of quality of life may be debated.</a:t>
            </a:r>
            <a:endParaRPr lang="en-GB" sz="2800" dirty="0">
              <a:latin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Roboto" panose="02000000000000000000" pitchFamily="2" charset="0"/>
                <a:cs typeface="Roboto" panose="02000000000000000000" pitchFamily="2" charset="0"/>
              </a:rPr>
              <a:t>The study used the NL Y value set in the absence of a UK Y value set; sensitivity analysis with the German Y value set produced consistent results.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Roboto" panose="02000000000000000000" pitchFamily="2" charset="0"/>
                <a:cs typeface="Roboto" panose="02000000000000000000" pitchFamily="2" charset="0"/>
              </a:rPr>
              <a:t>EQ-5D-Y-3L and CHU-9D demonstrate comparable performance in CYP with specific phobias. While EQ-5D-Y has superior acceptability, both instruments show strong convergent validity, good ability to distinguish severity groups (defined by RCADS-C) and moderate responsiveness and explanatory power on RCADS-C, with CHU-9D performing slightly better</a:t>
            </a:r>
            <a:r>
              <a:rPr lang="en-GB" sz="2800" dirty="0">
                <a:latin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Roboto" panose="02000000000000000000" pitchFamily="2" charset="0"/>
                <a:cs typeface="Roboto" panose="02000000000000000000" pitchFamily="2" charset="0"/>
              </a:rPr>
              <a:t>Future research is recommended to compare the internal structure and psychometrics of both self- and proxy-report EQ-5D-Y in other mental health conditions.</a:t>
            </a:r>
          </a:p>
        </p:txBody>
      </p:sp>
      <p:sp>
        <p:nvSpPr>
          <p:cNvPr id="79" name="Text Placeholder 14">
            <a:extLst>
              <a:ext uri="{FF2B5EF4-FFF2-40B4-BE49-F238E27FC236}">
                <a16:creationId xmlns:a16="http://schemas.microsoft.com/office/drawing/2014/main" id="{BC368119-4209-784D-81CC-283110FC3CF8}"/>
              </a:ext>
            </a:extLst>
          </p:cNvPr>
          <p:cNvSpPr txBox="1">
            <a:spLocks/>
          </p:cNvSpPr>
          <p:nvPr/>
        </p:nvSpPr>
        <p:spPr>
          <a:xfrm>
            <a:off x="13433180" y="20090732"/>
            <a:ext cx="11903464" cy="5991328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800" dirty="0">
                <a:latin typeface="Roboto" panose="02000000000000000000" pitchFamily="2" charset="0"/>
                <a:cs typeface="Roboto" panose="02000000000000000000" pitchFamily="2" charset="0"/>
              </a:rPr>
              <a:t>        </a:t>
            </a:r>
            <a:r>
              <a:rPr lang="en-US" altLang="en-US" sz="2800" b="1" dirty="0">
                <a:latin typeface="Roboto" panose="02000000000000000000" pitchFamily="2" charset="0"/>
                <a:cs typeface="Roboto" panose="02000000000000000000" pitchFamily="2" charset="0"/>
              </a:rPr>
              <a:t>PSYCHOMETRIC PERFORMANCE</a:t>
            </a:r>
          </a:p>
          <a:p>
            <a:pPr marL="360000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altLang="en-US" sz="2800" b="1" dirty="0">
                <a:latin typeface="Roboto" panose="02000000000000000000" pitchFamily="2" charset="0"/>
                <a:cs typeface="Roboto" panose="02000000000000000000" pitchFamily="2" charset="0"/>
              </a:rPr>
              <a:t>Acceptability</a:t>
            </a:r>
            <a:r>
              <a:rPr lang="en-GB" altLang="en-US" sz="2800" dirty="0">
                <a:latin typeface="Roboto" panose="02000000000000000000" pitchFamily="2" charset="0"/>
                <a:cs typeface="Roboto" panose="02000000000000000000" pitchFamily="2" charset="0"/>
              </a:rPr>
              <a:t>: EQ-5D-Y-3L had a 0.4% non-complete rate with 27.4% reporting full health (ceiling effect), while CHU-9D had a 0.8% non-complete rate with 7.2% reporting full health.</a:t>
            </a:r>
          </a:p>
          <a:p>
            <a:pPr marL="360000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GB" altLang="en-US" sz="1000" dirty="0">
              <a:latin typeface="Roboto" panose="02000000000000000000" pitchFamily="2" charset="0"/>
              <a:cs typeface="Roboto" panose="02000000000000000000" pitchFamily="2" charset="0"/>
            </a:endParaRPr>
          </a:p>
          <a:p>
            <a:pPr marL="360000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altLang="en-US" sz="2800" b="1" dirty="0">
                <a:latin typeface="Roboto" panose="02000000000000000000" pitchFamily="2" charset="0"/>
                <a:cs typeface="Roboto" panose="02000000000000000000" pitchFamily="2" charset="0"/>
              </a:rPr>
              <a:t>Convergent validity</a:t>
            </a:r>
            <a:r>
              <a:rPr lang="en-GB" altLang="en-US" sz="2800" dirty="0">
                <a:latin typeface="Roboto" panose="02000000000000000000" pitchFamily="2" charset="0"/>
                <a:cs typeface="Roboto" panose="02000000000000000000" pitchFamily="2" charset="0"/>
              </a:rPr>
              <a:t>: Correlations between EQ-5D-Y-3L and CHU-9D domains are moderate to weak. However, </a:t>
            </a:r>
            <a:r>
              <a:rPr lang="en-US" altLang="en-US" sz="2800" dirty="0">
                <a:latin typeface="Roboto" panose="02000000000000000000" pitchFamily="2" charset="0"/>
                <a:cs typeface="Roboto" panose="02000000000000000000" pitchFamily="2" charset="0"/>
              </a:rPr>
              <a:t>stronger correlations were observed between EQ-5D-Y’s "worried/sad/unhappy" and CHU-9D’s "worried" (0.59) and "sad" (0.57), "pain/discomfort" and "pain" (0.56), and "doing usual activities" and "daily routine" (0.41).</a:t>
            </a:r>
            <a:endParaRPr lang="en-GB" altLang="en-US" sz="2800" dirty="0">
              <a:latin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268409C-F2C5-800C-44DF-F837616A5B33}"/>
              </a:ext>
            </a:extLst>
          </p:cNvPr>
          <p:cNvGrpSpPr/>
          <p:nvPr/>
        </p:nvGrpSpPr>
        <p:grpSpPr>
          <a:xfrm>
            <a:off x="1287156" y="5751345"/>
            <a:ext cx="10953627" cy="21305497"/>
            <a:chOff x="1287156" y="5225396"/>
            <a:chExt cx="10953627" cy="21305497"/>
          </a:xfrm>
        </p:grpSpPr>
        <p:sp>
          <p:nvSpPr>
            <p:cNvPr id="83" name="Text Placeholder 14">
              <a:extLst>
                <a:ext uri="{FF2B5EF4-FFF2-40B4-BE49-F238E27FC236}">
                  <a16:creationId xmlns:a16="http://schemas.microsoft.com/office/drawing/2014/main" id="{8BBAE89C-961A-5726-80BE-749951887CAC}"/>
                </a:ext>
              </a:extLst>
            </p:cNvPr>
            <p:cNvSpPr txBox="1">
              <a:spLocks/>
            </p:cNvSpPr>
            <p:nvPr/>
          </p:nvSpPr>
          <p:spPr>
            <a:xfrm>
              <a:off x="1287156" y="5681109"/>
              <a:ext cx="10953627" cy="5508897"/>
            </a:xfrm>
            <a:prstGeom prst="rect">
              <a:avLst/>
            </a:prstGeom>
          </p:spPr>
          <p:txBody>
            <a:bodyPr/>
            <a:lstStyle>
              <a:lvl1pPr marL="0" indent="0" algn="l" defTabSz="3291840" rtl="0" eaLnBrk="1" latinLnBrk="0" hangingPunct="1">
                <a:lnSpc>
                  <a:spcPct val="100000"/>
                </a:lnSpc>
                <a:spcBef>
                  <a:spcPts val="3600"/>
                </a:spcBef>
                <a:buFont typeface="Arial" panose="020B0604020202020204" pitchFamily="34" charset="0"/>
                <a:buNone/>
                <a:defRPr sz="5400" kern="1200">
                  <a:solidFill>
                    <a:schemeClr val="tx1"/>
                  </a:solidFill>
                  <a:latin typeface="+mj-lt"/>
                  <a:ea typeface="Roboto" panose="02000000000000000000" pitchFamily="2" charset="0"/>
                  <a:cs typeface="Arial" panose="020B0604020202020204" pitchFamily="34" charset="0"/>
                </a:defRPr>
              </a:lvl1pPr>
              <a:lvl2pPr marL="246888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Roboto" panose="02000000000000000000" pitchFamily="2" charset="0"/>
                <a:buChar char="–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2pPr>
              <a:lvl3pPr marL="411480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3pPr>
              <a:lvl4pPr marL="576072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‒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4pPr>
              <a:lvl5pPr marL="740664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5pPr>
              <a:lvl6pPr marL="905256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069848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234440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399032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  <a:spcAft>
                  <a:spcPts val="1800"/>
                </a:spcAft>
              </a:pPr>
              <a:r>
                <a:rPr lang="en-US" b="1" dirty="0">
                  <a:solidFill>
                    <a:srgbClr val="537692"/>
                  </a:solidFill>
                  <a:latin typeface="Roboto" panose="02000000000000000000" pitchFamily="2" charset="0"/>
                  <a:cs typeface="Roboto" panose="02000000000000000000" pitchFamily="2" charset="0"/>
                </a:rPr>
                <a:t>OBJECTIVES</a:t>
              </a:r>
            </a:p>
            <a:p>
              <a:pPr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</a:pPr>
              <a:r>
                <a:rPr lang="en-GB" sz="2800" dirty="0">
                  <a:latin typeface="Roboto" panose="02000000000000000000" pitchFamily="2" charset="0"/>
                  <a:cs typeface="Roboto" panose="02000000000000000000" pitchFamily="2" charset="0"/>
                </a:rPr>
                <a:t>Address the research gap in evaluating the performance of EQ-5D-Y in children and young people (CYP) with mental health conditions, using specific phobias as a case study</a:t>
              </a:r>
              <a:r>
                <a:rPr lang="en-US" altLang="en-US" sz="2800" dirty="0">
                  <a:latin typeface="Roboto" panose="02000000000000000000" pitchFamily="2" charset="0"/>
                  <a:cs typeface="Roboto" panose="02000000000000000000" pitchFamily="2" charset="0"/>
                </a:rPr>
                <a:t>. </a:t>
              </a:r>
              <a:endParaRPr lang="en-US" altLang="en-US" sz="800" dirty="0">
                <a:latin typeface="Roboto" panose="02000000000000000000" pitchFamily="2" charset="0"/>
                <a:cs typeface="Roboto" panose="02000000000000000000" pitchFamily="2" charset="0"/>
              </a:endParaRPr>
            </a:p>
            <a:p>
              <a:pPr>
                <a:lnSpc>
                  <a:spcPct val="130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b="1" dirty="0">
                  <a:latin typeface="Roboto" panose="02000000000000000000" pitchFamily="2" charset="0"/>
                  <a:cs typeface="Roboto" panose="02000000000000000000" pitchFamily="2" charset="0"/>
                </a:rPr>
                <a:t>AIMS</a:t>
              </a:r>
              <a:r>
                <a:rPr lang="en-GB" sz="2800" b="1" dirty="0">
                  <a:latin typeface="Roboto" panose="02000000000000000000" pitchFamily="2" charset="0"/>
                  <a:cs typeface="Roboto" panose="02000000000000000000" pitchFamily="2" charset="0"/>
                </a:rPr>
                <a:t>:</a:t>
              </a:r>
              <a:endParaRPr lang="en-GB" sz="2800" dirty="0">
                <a:cs typeface="Roboto" panose="02000000000000000000" pitchFamily="2" charset="0"/>
              </a:endParaRPr>
            </a:p>
            <a:p>
              <a:pPr>
                <a:lnSpc>
                  <a:spcPct val="130000"/>
                </a:lnSpc>
                <a:spcBef>
                  <a:spcPts val="0"/>
                </a:spcBef>
                <a:spcAft>
                  <a:spcPts val="1000"/>
                </a:spcAft>
              </a:pPr>
              <a:endParaRPr lang="en-GB" sz="2800" dirty="0">
                <a:cs typeface="Roboto" panose="02000000000000000000" pitchFamily="2" charset="0"/>
              </a:endParaRPr>
            </a:p>
          </p:txBody>
        </p: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6E028669-D286-C82A-4263-2D51A21BC9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474783" y="5225396"/>
              <a:ext cx="2268273" cy="0"/>
            </a:xfrm>
            <a:prstGeom prst="line">
              <a:avLst/>
            </a:prstGeom>
            <a:ln w="254000">
              <a:solidFill>
                <a:srgbClr val="5376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8897C371-7BBB-7AE8-DA56-E97C4FB82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474783" y="11273510"/>
              <a:ext cx="2268273" cy="0"/>
            </a:xfrm>
            <a:prstGeom prst="line">
              <a:avLst/>
            </a:prstGeom>
            <a:ln w="254000">
              <a:solidFill>
                <a:srgbClr val="3B586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Graphic Elements">
              <a:extLst>
                <a:ext uri="{FF2B5EF4-FFF2-40B4-BE49-F238E27FC236}">
                  <a16:creationId xmlns:a16="http://schemas.microsoft.com/office/drawing/2014/main" id="{713D4BFF-96D0-ECAB-11A8-221A1571C2F0}"/>
                </a:ext>
              </a:extLst>
            </p:cNvPr>
            <p:cNvSpPr txBox="1">
              <a:spLocks/>
            </p:cNvSpPr>
            <p:nvPr/>
          </p:nvSpPr>
          <p:spPr>
            <a:xfrm>
              <a:off x="1287156" y="11653192"/>
              <a:ext cx="10606197" cy="6930991"/>
            </a:xfrm>
            <a:prstGeom prst="rect">
              <a:avLst/>
            </a:prstGeom>
          </p:spPr>
          <p:txBody>
            <a:bodyPr/>
            <a:lstStyle>
              <a:lvl1pPr marL="0" indent="0" algn="l" defTabSz="3291840" rtl="0" eaLnBrk="1" latinLnBrk="0" hangingPunct="1">
                <a:lnSpc>
                  <a:spcPct val="100000"/>
                </a:lnSpc>
                <a:spcBef>
                  <a:spcPts val="3600"/>
                </a:spcBef>
                <a:buFont typeface="Arial" panose="020B0604020202020204" pitchFamily="34" charset="0"/>
                <a:buNone/>
                <a:defRPr sz="5400" kern="1200">
                  <a:solidFill>
                    <a:schemeClr val="tx1"/>
                  </a:solidFill>
                  <a:latin typeface="+mj-lt"/>
                  <a:ea typeface="Roboto" panose="02000000000000000000" pitchFamily="2" charset="0"/>
                  <a:cs typeface="Arial" panose="020B0604020202020204" pitchFamily="34" charset="0"/>
                </a:defRPr>
              </a:lvl1pPr>
              <a:lvl2pPr marL="246888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Roboto" panose="02000000000000000000" pitchFamily="2" charset="0"/>
                <a:buChar char="–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2pPr>
              <a:lvl3pPr marL="411480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3pPr>
              <a:lvl4pPr marL="576072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‒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4pPr>
              <a:lvl5pPr marL="740664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5pPr>
              <a:lvl6pPr marL="905256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069848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234440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399032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  <a:spcAft>
                  <a:spcPts val="1800"/>
                </a:spcAft>
              </a:pPr>
              <a:r>
                <a:rPr lang="en-US" b="1" dirty="0">
                  <a:solidFill>
                    <a:srgbClr val="537692"/>
                  </a:solidFill>
                  <a:latin typeface="Roboto" panose="02000000000000000000" pitchFamily="2" charset="0"/>
                  <a:cs typeface="Roboto" panose="02000000000000000000" pitchFamily="2" charset="0"/>
                </a:rPr>
                <a:t>METHODS</a:t>
              </a:r>
            </a:p>
            <a:p>
              <a:pPr>
                <a:lnSpc>
                  <a:spcPct val="120000"/>
                </a:lnSpc>
                <a:spcBef>
                  <a:spcPts val="0"/>
                </a:spcBef>
              </a:pPr>
              <a:r>
                <a:rPr lang="en-GB" sz="2800" b="1" dirty="0">
                  <a:latin typeface="Roboto" panose="02000000000000000000" pitchFamily="2" charset="0"/>
                  <a:cs typeface="Roboto" panose="02000000000000000000" pitchFamily="2" charset="0"/>
                </a:rPr>
                <a:t>DATA SOURCE</a:t>
              </a:r>
            </a:p>
            <a:p>
              <a:pPr>
                <a:lnSpc>
                  <a:spcPct val="120000"/>
                </a:lnSpc>
                <a:spcBef>
                  <a:spcPts val="0"/>
                </a:spcBef>
              </a:pPr>
              <a:r>
                <a:rPr lang="en-GB" sz="2800" dirty="0">
                  <a:latin typeface="Roboto" panose="02000000000000000000" pitchFamily="2" charset="0"/>
                  <a:cs typeface="Roboto" panose="02000000000000000000" pitchFamily="2" charset="0"/>
                </a:rPr>
                <a:t>Data were obtained from the </a:t>
              </a:r>
              <a:r>
                <a:rPr lang="en-US" sz="2800" dirty="0">
                  <a:latin typeface="Roboto" panose="02000000000000000000" pitchFamily="2" charset="0"/>
                  <a:cs typeface="Roboto" panose="02000000000000000000" pitchFamily="2" charset="0"/>
                </a:rPr>
                <a:t>Alleviating Specific Phobias Experienced by Children Trial </a:t>
              </a:r>
              <a:r>
                <a:rPr lang="en-GB" sz="2800" dirty="0">
                  <a:latin typeface="Roboto" panose="02000000000000000000" pitchFamily="2" charset="0"/>
                  <a:cs typeface="Roboto" panose="02000000000000000000" pitchFamily="2" charset="0"/>
                </a:rPr>
                <a:t>(ASPECT, n=267), the first trial for CYP </a:t>
              </a:r>
              <a:r>
                <a:rPr lang="en-US" sz="2800" dirty="0">
                  <a:latin typeface="Roboto" panose="02000000000000000000" pitchFamily="2" charset="0"/>
                  <a:cs typeface="Roboto" panose="02000000000000000000" pitchFamily="2" charset="0"/>
                </a:rPr>
                <a:t>aged seven to 16 years and diagnosed </a:t>
              </a:r>
              <a:r>
                <a:rPr lang="en-GB" sz="2800" dirty="0">
                  <a:latin typeface="Roboto" panose="02000000000000000000" pitchFamily="2" charset="0"/>
                  <a:cs typeface="Roboto" panose="02000000000000000000" pitchFamily="2" charset="0"/>
                </a:rPr>
                <a:t>with a full range of specific phobias.</a:t>
              </a:r>
            </a:p>
            <a:p>
              <a:pPr>
                <a:lnSpc>
                  <a:spcPct val="120000"/>
                </a:lnSpc>
                <a:spcBef>
                  <a:spcPts val="0"/>
                </a:spcBef>
              </a:pPr>
              <a:endParaRPr lang="en-GB" sz="2000" dirty="0">
                <a:latin typeface="Roboto" panose="02000000000000000000" pitchFamily="2" charset="0"/>
                <a:cs typeface="Roboto" panose="02000000000000000000" pitchFamily="2" charset="0"/>
              </a:endParaRPr>
            </a:p>
            <a:p>
              <a:pPr>
                <a:lnSpc>
                  <a:spcPct val="120000"/>
                </a:lnSpc>
                <a:spcBef>
                  <a:spcPts val="0"/>
                </a:spcBef>
              </a:pPr>
              <a:r>
                <a:rPr lang="en-GB" sz="2800" b="1" dirty="0">
                  <a:latin typeface="Roboto" panose="02000000000000000000" pitchFamily="2" charset="0"/>
                  <a:cs typeface="Roboto" panose="02000000000000000000" pitchFamily="2" charset="0"/>
                </a:rPr>
                <a:t>OUTCOME MEASUREMENTS:</a:t>
              </a:r>
            </a:p>
            <a:p>
              <a:pPr marL="457200" indent="-457200">
                <a:lnSpc>
                  <a:spcPct val="120000"/>
                </a:lnSpc>
                <a:spcBef>
                  <a:spcPts val="0"/>
                </a:spcBef>
                <a:buClr>
                  <a:srgbClr val="537692"/>
                </a:buClr>
                <a:buFont typeface="Arial" panose="020B0604020202020204" pitchFamily="34" charset="0"/>
                <a:buChar char="•"/>
              </a:pPr>
              <a:r>
                <a:rPr lang="en-GB" sz="2800" b="1" dirty="0" err="1">
                  <a:latin typeface="Roboto" panose="02000000000000000000" pitchFamily="2" charset="0"/>
                  <a:cs typeface="Roboto" panose="02000000000000000000" pitchFamily="2" charset="0"/>
                </a:rPr>
                <a:t>HRQoL</a:t>
              </a:r>
              <a:r>
                <a:rPr lang="en-GB" sz="2800" b="1" dirty="0">
                  <a:latin typeface="Roboto" panose="02000000000000000000" pitchFamily="2" charset="0"/>
                  <a:cs typeface="Roboto" panose="02000000000000000000" pitchFamily="2" charset="0"/>
                </a:rPr>
                <a:t> outcomes</a:t>
              </a:r>
              <a:r>
                <a:rPr lang="en-GB" sz="2800" dirty="0">
                  <a:latin typeface="Roboto" panose="02000000000000000000" pitchFamily="2" charset="0"/>
                  <a:cs typeface="Roboto" panose="02000000000000000000" pitchFamily="2" charset="0"/>
                </a:rPr>
                <a:t>: EQ-5D-Y-3L (self-report; Netherland value set), CHU-9D (self-report; UK value set)</a:t>
              </a:r>
            </a:p>
            <a:p>
              <a:pPr marL="457200" indent="-457200">
                <a:lnSpc>
                  <a:spcPct val="120000"/>
                </a:lnSpc>
                <a:spcBef>
                  <a:spcPts val="0"/>
                </a:spcBef>
                <a:buClr>
                  <a:srgbClr val="537692"/>
                </a:buClr>
                <a:buFont typeface="Arial" panose="020B0604020202020204" pitchFamily="34" charset="0"/>
                <a:buChar char="•"/>
              </a:pPr>
              <a:r>
                <a:rPr lang="en-US" sz="2800" b="1" dirty="0">
                  <a:latin typeface="Roboto" panose="02000000000000000000" pitchFamily="2" charset="0"/>
                  <a:cs typeface="Roboto" panose="02000000000000000000" pitchFamily="2" charset="0"/>
                </a:rPr>
                <a:t>Clinical outcomes</a:t>
              </a:r>
              <a:r>
                <a:rPr lang="en-US" sz="2800" dirty="0">
                  <a:latin typeface="Roboto" panose="02000000000000000000" pitchFamily="2" charset="0"/>
                  <a:cs typeface="Roboto" panose="02000000000000000000" pitchFamily="2" charset="0"/>
                </a:rPr>
                <a:t>: Revised Children’s Anxiety and Depression Scale for Children/Parents (RCADS-C/P) and the Anxiety Disorder Interview Schedule (ADIS)</a:t>
              </a:r>
            </a:p>
            <a:p>
              <a:pPr>
                <a:lnSpc>
                  <a:spcPct val="120000"/>
                </a:lnSpc>
                <a:spcBef>
                  <a:spcPts val="0"/>
                </a:spcBef>
              </a:pPr>
              <a:endParaRPr lang="en-US" sz="2000" dirty="0">
                <a:latin typeface="Roboto" panose="02000000000000000000" pitchFamily="2" charset="0"/>
                <a:cs typeface="Roboto" panose="02000000000000000000" pitchFamily="2" charset="0"/>
              </a:endParaRPr>
            </a:p>
            <a:p>
              <a:pPr>
                <a:lnSpc>
                  <a:spcPct val="120000"/>
                </a:lnSpc>
                <a:spcBef>
                  <a:spcPts val="0"/>
                </a:spcBef>
              </a:pPr>
              <a:r>
                <a:rPr lang="en-US" sz="2800" b="1" dirty="0">
                  <a:latin typeface="Roboto" panose="02000000000000000000" pitchFamily="2" charset="0"/>
                  <a:cs typeface="Roboto" panose="02000000000000000000" pitchFamily="2" charset="0"/>
                </a:rPr>
                <a:t>ANALYSES:</a:t>
              </a:r>
            </a:p>
          </p:txBody>
        </p:sp>
        <p:sp>
          <p:nvSpPr>
            <p:cNvPr id="88" name="Graphic Elements">
              <a:extLst>
                <a:ext uri="{FF2B5EF4-FFF2-40B4-BE49-F238E27FC236}">
                  <a16:creationId xmlns:a16="http://schemas.microsoft.com/office/drawing/2014/main" id="{E71E806E-0A8D-DADD-E8D4-306F8503B8DD}"/>
                </a:ext>
              </a:extLst>
            </p:cNvPr>
            <p:cNvSpPr txBox="1">
              <a:spLocks/>
            </p:cNvSpPr>
            <p:nvPr/>
          </p:nvSpPr>
          <p:spPr>
            <a:xfrm>
              <a:off x="2023404" y="19767605"/>
              <a:ext cx="9869946" cy="1158984"/>
            </a:xfrm>
            <a:prstGeom prst="rect">
              <a:avLst/>
            </a:prstGeom>
          </p:spPr>
          <p:txBody>
            <a:bodyPr/>
            <a:lstStyle>
              <a:lvl1pPr marL="0" indent="0" algn="l" defTabSz="3291840" rtl="0" eaLnBrk="1" latinLnBrk="0" hangingPunct="1">
                <a:lnSpc>
                  <a:spcPct val="100000"/>
                </a:lnSpc>
                <a:spcBef>
                  <a:spcPts val="3600"/>
                </a:spcBef>
                <a:buFont typeface="Arial" panose="020B0604020202020204" pitchFamily="34" charset="0"/>
                <a:buNone/>
                <a:defRPr sz="5400" kern="1200">
                  <a:solidFill>
                    <a:schemeClr val="tx1"/>
                  </a:solidFill>
                  <a:latin typeface="+mj-lt"/>
                  <a:ea typeface="Roboto" panose="02000000000000000000" pitchFamily="2" charset="0"/>
                  <a:cs typeface="Arial" panose="020B0604020202020204" pitchFamily="34" charset="0"/>
                </a:defRPr>
              </a:lvl1pPr>
              <a:lvl2pPr marL="246888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Roboto" panose="02000000000000000000" pitchFamily="2" charset="0"/>
                <a:buChar char="–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2pPr>
              <a:lvl3pPr marL="411480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3pPr>
              <a:lvl4pPr marL="576072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‒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4pPr>
              <a:lvl5pPr marL="740664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5pPr>
              <a:lvl6pPr marL="905256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069848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234440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399032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en-US" sz="2800" dirty="0">
                  <a:latin typeface="Roboto" panose="02000000000000000000" pitchFamily="2" charset="0"/>
                  <a:cs typeface="Roboto" panose="02000000000000000000" pitchFamily="2" charset="0"/>
                </a:rPr>
                <a:t>Factor analyses: confirmatory factor analysis (CFA), external MIMIC, and internal MIMIC.</a:t>
              </a:r>
            </a:p>
          </p:txBody>
        </p:sp>
        <p:sp>
          <p:nvSpPr>
            <p:cNvPr id="89" name="Graphic Elements">
              <a:extLst>
                <a:ext uri="{FF2B5EF4-FFF2-40B4-BE49-F238E27FC236}">
                  <a16:creationId xmlns:a16="http://schemas.microsoft.com/office/drawing/2014/main" id="{91593A46-EEB3-2F8B-FECD-440BFC91FB8F}"/>
                </a:ext>
              </a:extLst>
            </p:cNvPr>
            <p:cNvSpPr txBox="1">
              <a:spLocks/>
            </p:cNvSpPr>
            <p:nvPr/>
          </p:nvSpPr>
          <p:spPr>
            <a:xfrm>
              <a:off x="2023404" y="20758145"/>
              <a:ext cx="9727115" cy="524639"/>
            </a:xfrm>
            <a:prstGeom prst="rect">
              <a:avLst/>
            </a:prstGeom>
          </p:spPr>
          <p:txBody>
            <a:bodyPr/>
            <a:lstStyle>
              <a:lvl1pPr marL="0" indent="0" algn="l" defTabSz="3291840" rtl="0" eaLnBrk="1" latinLnBrk="0" hangingPunct="1">
                <a:lnSpc>
                  <a:spcPct val="100000"/>
                </a:lnSpc>
                <a:spcBef>
                  <a:spcPts val="3600"/>
                </a:spcBef>
                <a:buFont typeface="Arial" panose="020B0604020202020204" pitchFamily="34" charset="0"/>
                <a:buNone/>
                <a:defRPr sz="5400" kern="1200">
                  <a:solidFill>
                    <a:schemeClr val="tx1"/>
                  </a:solidFill>
                  <a:latin typeface="+mj-lt"/>
                  <a:ea typeface="Roboto" panose="02000000000000000000" pitchFamily="2" charset="0"/>
                  <a:cs typeface="Arial" panose="020B0604020202020204" pitchFamily="34" charset="0"/>
                </a:defRPr>
              </a:lvl1pPr>
              <a:lvl2pPr marL="246888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Roboto" panose="02000000000000000000" pitchFamily="2" charset="0"/>
                <a:buChar char="–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2pPr>
              <a:lvl3pPr marL="411480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3pPr>
              <a:lvl4pPr marL="576072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‒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4pPr>
              <a:lvl5pPr marL="740664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5pPr>
              <a:lvl6pPr marL="905256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069848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234440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399032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en-US" sz="2800" dirty="0">
                  <a:latin typeface="Roboto" panose="02000000000000000000" pitchFamily="2" charset="0"/>
                  <a:cs typeface="Roboto" panose="02000000000000000000" pitchFamily="2" charset="0"/>
                </a:rPr>
                <a:t>Psychometric performances</a:t>
              </a:r>
            </a:p>
          </p:txBody>
        </p:sp>
        <p:sp>
          <p:nvSpPr>
            <p:cNvPr id="93" name="Graphic Elements">
              <a:extLst>
                <a:ext uri="{FF2B5EF4-FFF2-40B4-BE49-F238E27FC236}">
                  <a16:creationId xmlns:a16="http://schemas.microsoft.com/office/drawing/2014/main" id="{87F11CE2-7334-F3EE-FD9E-C27014857272}"/>
                </a:ext>
              </a:extLst>
            </p:cNvPr>
            <p:cNvSpPr txBox="1">
              <a:spLocks/>
            </p:cNvSpPr>
            <p:nvPr/>
          </p:nvSpPr>
          <p:spPr>
            <a:xfrm>
              <a:off x="1417784" y="21368031"/>
              <a:ext cx="10796227" cy="5162862"/>
            </a:xfrm>
            <a:prstGeom prst="rect">
              <a:avLst/>
            </a:prstGeom>
          </p:spPr>
          <p:txBody>
            <a:bodyPr/>
            <a:lstStyle>
              <a:lvl1pPr marL="0" indent="0" algn="l" defTabSz="3291840" rtl="0" eaLnBrk="1" latinLnBrk="0" hangingPunct="1">
                <a:lnSpc>
                  <a:spcPct val="100000"/>
                </a:lnSpc>
                <a:spcBef>
                  <a:spcPts val="3600"/>
                </a:spcBef>
                <a:buFont typeface="Arial" panose="020B0604020202020204" pitchFamily="34" charset="0"/>
                <a:buNone/>
                <a:defRPr sz="5400" kern="1200">
                  <a:solidFill>
                    <a:schemeClr val="tx1"/>
                  </a:solidFill>
                  <a:latin typeface="+mj-lt"/>
                  <a:ea typeface="Roboto" panose="02000000000000000000" pitchFamily="2" charset="0"/>
                  <a:cs typeface="Arial" panose="020B0604020202020204" pitchFamily="34" charset="0"/>
                </a:defRPr>
              </a:lvl1pPr>
              <a:lvl2pPr marL="246888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Roboto" panose="02000000000000000000" pitchFamily="2" charset="0"/>
                <a:buChar char="–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2pPr>
              <a:lvl3pPr marL="411480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3pPr>
              <a:lvl4pPr marL="576072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‒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4pPr>
              <a:lvl5pPr marL="7406640" indent="-822960" algn="l" defTabSz="3291840" rtl="0" eaLnBrk="1" latinLnBrk="0" hangingPunct="1">
                <a:lnSpc>
                  <a:spcPct val="10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5400" kern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 panose="020B0604020202020204" pitchFamily="34" charset="0"/>
                </a:defRPr>
              </a:lvl5pPr>
              <a:lvl6pPr marL="905256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069848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234440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3990320" indent="-822960" algn="l" defTabSz="3291840" rtl="0" eaLnBrk="1" latinLnBrk="0" hangingPunct="1">
                <a:lnSpc>
                  <a:spcPct val="90000"/>
                </a:lnSpc>
                <a:spcBef>
                  <a:spcPts val="1800"/>
                </a:spcBef>
                <a:buFont typeface="Arial" panose="020B0604020202020204" pitchFamily="34" charset="0"/>
                <a:buChar char="•"/>
                <a:defRPr sz="64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indent="-457200">
                <a:lnSpc>
                  <a:spcPct val="12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en-GB" sz="2800" b="1" dirty="0">
                  <a:latin typeface="Roboto" panose="02000000000000000000" pitchFamily="2" charset="0"/>
                  <a:cs typeface="Roboto" panose="02000000000000000000" pitchFamily="2" charset="0"/>
                </a:rPr>
                <a:t>Acceptability</a:t>
              </a:r>
              <a:r>
                <a:rPr lang="en-GB" sz="2800" dirty="0">
                  <a:latin typeface="Roboto" panose="02000000000000000000" pitchFamily="2" charset="0"/>
                  <a:cs typeface="Roboto" panose="02000000000000000000" pitchFamily="2" charset="0"/>
                </a:rPr>
                <a:t> –Missing utility scores (%), celling and floor effects, and response distribution (%)</a:t>
              </a:r>
            </a:p>
            <a:p>
              <a:pPr marL="457200" indent="-457200">
                <a:lnSpc>
                  <a:spcPct val="12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en-GB" sz="2800" b="1" dirty="0">
                  <a:latin typeface="Roboto" panose="02000000000000000000" pitchFamily="2" charset="0"/>
                  <a:cs typeface="Roboto" panose="02000000000000000000" pitchFamily="2" charset="0"/>
                </a:rPr>
                <a:t>Convergent validity </a:t>
              </a:r>
              <a:r>
                <a:rPr lang="en-GB" sz="2800" dirty="0">
                  <a:latin typeface="Roboto" panose="02000000000000000000" pitchFamily="2" charset="0"/>
                  <a:cs typeface="Roboto" panose="02000000000000000000" pitchFamily="2" charset="0"/>
                </a:rPr>
                <a:t>– Correlation between EQ-5D-Y-3L and CHU-9D items, and versus RCADS-C/P</a:t>
              </a:r>
            </a:p>
            <a:p>
              <a:pPr marL="457200" indent="-457200">
                <a:lnSpc>
                  <a:spcPct val="12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en-GB" sz="2800" b="1" dirty="0">
                  <a:latin typeface="Roboto" panose="02000000000000000000" pitchFamily="2" charset="0"/>
                  <a:cs typeface="Roboto" panose="02000000000000000000" pitchFamily="2" charset="0"/>
                </a:rPr>
                <a:t>Known group validity </a:t>
              </a:r>
              <a:r>
                <a:rPr lang="en-GB" sz="2800" dirty="0">
                  <a:latin typeface="Roboto" panose="02000000000000000000" pitchFamily="2" charset="0"/>
                  <a:cs typeface="Roboto" panose="02000000000000000000" pitchFamily="2" charset="0"/>
                </a:rPr>
                <a:t>– Groups were defined by RCADS-C/P score ( &gt;65 more vs. ≤65 less severe) and ADIS score (&gt; vs ≤4)</a:t>
              </a:r>
            </a:p>
            <a:p>
              <a:pPr marL="457200" indent="-457200">
                <a:lnSpc>
                  <a:spcPct val="12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en-GB" sz="2800" b="1" dirty="0">
                  <a:latin typeface="Roboto" panose="02000000000000000000" pitchFamily="2" charset="0"/>
                  <a:cs typeface="Roboto" panose="02000000000000000000" pitchFamily="2" charset="0"/>
                </a:rPr>
                <a:t>Responsiveness</a:t>
              </a:r>
              <a:r>
                <a:rPr lang="en-GB" sz="2800" dirty="0">
                  <a:latin typeface="Roboto" panose="02000000000000000000" pitchFamily="2" charset="0"/>
                  <a:cs typeface="Roboto" panose="02000000000000000000" pitchFamily="2" charset="0"/>
                </a:rPr>
                <a:t> – Change assessed via RCADS-C/P and ADIS.</a:t>
              </a:r>
            </a:p>
            <a:p>
              <a:pPr marL="457200" indent="-457200">
                <a:lnSpc>
                  <a:spcPct val="12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en-GB" sz="2800" b="1" dirty="0">
                  <a:latin typeface="Roboto" panose="02000000000000000000" pitchFamily="2" charset="0"/>
                  <a:cs typeface="Roboto" panose="02000000000000000000" pitchFamily="2" charset="0"/>
                </a:rPr>
                <a:t>Explanatory power </a:t>
              </a:r>
              <a:r>
                <a:rPr lang="en-GB" sz="2800" dirty="0">
                  <a:latin typeface="Roboto" panose="02000000000000000000" pitchFamily="2" charset="0"/>
                  <a:cs typeface="Roboto" panose="02000000000000000000" pitchFamily="2" charset="0"/>
                </a:rPr>
                <a:t>– Variance of RCADS-C/P and ADIS explained by EQ-5D-Y-3L and CHU-9D items</a:t>
              </a:r>
              <a:endParaRPr lang="en-US" sz="2800" dirty="0">
                <a:latin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sp>
        <p:nvSpPr>
          <p:cNvPr id="94" name="Text Placeholder 14">
            <a:extLst>
              <a:ext uri="{FF2B5EF4-FFF2-40B4-BE49-F238E27FC236}">
                <a16:creationId xmlns:a16="http://schemas.microsoft.com/office/drawing/2014/main" id="{FA9D72B6-B23A-0496-386B-4F76E50EF581}"/>
              </a:ext>
            </a:extLst>
          </p:cNvPr>
          <p:cNvSpPr txBox="1">
            <a:spLocks/>
          </p:cNvSpPr>
          <p:nvPr/>
        </p:nvSpPr>
        <p:spPr>
          <a:xfrm>
            <a:off x="38927120" y="5741532"/>
            <a:ext cx="10420412" cy="1165474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altLang="en-US" sz="2800" b="1" dirty="0">
                <a:latin typeface="Roboto" panose="02000000000000000000" pitchFamily="2" charset="0"/>
                <a:cs typeface="Roboto" panose="02000000000000000000" pitchFamily="2" charset="0"/>
              </a:rPr>
              <a:t>Explanatory power</a:t>
            </a:r>
            <a:r>
              <a:rPr lang="en-GB" altLang="en-US" sz="2800" dirty="0">
                <a:latin typeface="Roboto" panose="02000000000000000000" pitchFamily="2" charset="0"/>
                <a:cs typeface="Roboto" panose="02000000000000000000" pitchFamily="2" charset="0"/>
              </a:rPr>
              <a:t>: EQ-5D-Y-3L explained 18-34% of the variance in the RCADS-C score, while CHU-9D accounted for higher variance (45-54%).</a:t>
            </a:r>
          </a:p>
        </p:txBody>
      </p:sp>
      <p:graphicFrame>
        <p:nvGraphicFramePr>
          <p:cNvPr id="95" name="Table 94">
            <a:extLst>
              <a:ext uri="{FF2B5EF4-FFF2-40B4-BE49-F238E27FC236}">
                <a16:creationId xmlns:a16="http://schemas.microsoft.com/office/drawing/2014/main" id="{D8F2E2FE-56D5-D152-21CD-1A4B50332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628622"/>
              </p:ext>
            </p:extLst>
          </p:nvPr>
        </p:nvGraphicFramePr>
        <p:xfrm>
          <a:off x="39312537" y="7719228"/>
          <a:ext cx="9776307" cy="19397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55757">
                  <a:extLst>
                    <a:ext uri="{9D8B030D-6E8A-4147-A177-3AD203B41FA5}">
                      <a16:colId xmlns:a16="http://schemas.microsoft.com/office/drawing/2014/main" val="3898230565"/>
                    </a:ext>
                  </a:extLst>
                </a:gridCol>
                <a:gridCol w="1724110">
                  <a:extLst>
                    <a:ext uri="{9D8B030D-6E8A-4147-A177-3AD203B41FA5}">
                      <a16:colId xmlns:a16="http://schemas.microsoft.com/office/drawing/2014/main" val="3245827733"/>
                    </a:ext>
                  </a:extLst>
                </a:gridCol>
                <a:gridCol w="1724110">
                  <a:extLst>
                    <a:ext uri="{9D8B030D-6E8A-4147-A177-3AD203B41FA5}">
                      <a16:colId xmlns:a16="http://schemas.microsoft.com/office/drawing/2014/main" val="2255229551"/>
                    </a:ext>
                  </a:extLst>
                </a:gridCol>
                <a:gridCol w="1724110">
                  <a:extLst>
                    <a:ext uri="{9D8B030D-6E8A-4147-A177-3AD203B41FA5}">
                      <a16:colId xmlns:a16="http://schemas.microsoft.com/office/drawing/2014/main" val="1017581002"/>
                    </a:ext>
                  </a:extLst>
                </a:gridCol>
                <a:gridCol w="1724110">
                  <a:extLst>
                    <a:ext uri="{9D8B030D-6E8A-4147-A177-3AD203B41FA5}">
                      <a16:colId xmlns:a16="http://schemas.microsoft.com/office/drawing/2014/main" val="3963700003"/>
                    </a:ext>
                  </a:extLst>
                </a:gridCol>
                <a:gridCol w="1724110">
                  <a:extLst>
                    <a:ext uri="{9D8B030D-6E8A-4147-A177-3AD203B41FA5}">
                      <a16:colId xmlns:a16="http://schemas.microsoft.com/office/drawing/2014/main" val="2202959361"/>
                    </a:ext>
                  </a:extLst>
                </a:gridCol>
              </a:tblGrid>
              <a:tr h="593162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EQ-5D-Y index (NL)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EQ VAS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EQ-5D-Y </a:t>
                      </a:r>
                    </a:p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5 dimensions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CHU-9D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CHU-9D </a:t>
                      </a:r>
                    </a:p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9 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828050"/>
                  </a:ext>
                </a:extLst>
              </a:tr>
              <a:tr h="412896">
                <a:tc>
                  <a:txBody>
                    <a:bodyPr/>
                    <a:lstStyle/>
                    <a:p>
                      <a:r>
                        <a:rPr lang="en-US" sz="2000" dirty="0"/>
                        <a:t>R</a:t>
                      </a:r>
                      <a:r>
                        <a:rPr lang="en-GB" sz="2000" dirty="0"/>
                        <a:t>CADS-C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/>
                        <a:t>0.54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56181"/>
                  </a:ext>
                </a:extLst>
              </a:tr>
              <a:tr h="412896">
                <a:tc>
                  <a:txBody>
                    <a:bodyPr/>
                    <a:lstStyle/>
                    <a:p>
                      <a:r>
                        <a:rPr lang="en-US" sz="2000" dirty="0"/>
                        <a:t>R</a:t>
                      </a:r>
                      <a:r>
                        <a:rPr lang="en-GB" sz="2000" dirty="0"/>
                        <a:t>CADS-P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/>
                        <a:t>0.22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963034"/>
                  </a:ext>
                </a:extLst>
              </a:tr>
              <a:tr h="412896">
                <a:tc>
                  <a:txBody>
                    <a:bodyPr/>
                    <a:lstStyle/>
                    <a:p>
                      <a:r>
                        <a:rPr lang="en-US" sz="2000" dirty="0"/>
                        <a:t>ADIS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0.01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0.00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0.00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0.00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-0.01</a:t>
                      </a:r>
                      <a:endParaRPr lang="en-GB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540247"/>
                  </a:ext>
                </a:extLst>
              </a:tr>
            </a:tbl>
          </a:graphicData>
        </a:graphic>
      </p:graphicFrame>
      <p:sp>
        <p:nvSpPr>
          <p:cNvPr id="96" name="TextBox 95">
            <a:extLst>
              <a:ext uri="{FF2B5EF4-FFF2-40B4-BE49-F238E27FC236}">
                <a16:creationId xmlns:a16="http://schemas.microsoft.com/office/drawing/2014/main" id="{2F816309-49E6-B855-73DB-F8C78334E623}"/>
              </a:ext>
            </a:extLst>
          </p:cNvPr>
          <p:cNvSpPr txBox="1"/>
          <p:nvPr/>
        </p:nvSpPr>
        <p:spPr>
          <a:xfrm>
            <a:off x="13393551" y="18505445"/>
            <a:ext cx="11953095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l">
              <a:spcBef>
                <a:spcPts val="1800"/>
              </a:spcBef>
              <a:spcAft>
                <a:spcPts val="1400"/>
              </a:spcAft>
            </a:pPr>
            <a:r>
              <a:rPr lang="en-GB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 (Mobility); SC (Looking after myself); UA (Usual activity); PD (Pain / discomfort); AD (Worried / sad / unhappy) </a:t>
            </a:r>
          </a:p>
        </p:txBody>
      </p:sp>
      <p:sp>
        <p:nvSpPr>
          <p:cNvPr id="97" name="Text Placeholder 14">
            <a:extLst>
              <a:ext uri="{FF2B5EF4-FFF2-40B4-BE49-F238E27FC236}">
                <a16:creationId xmlns:a16="http://schemas.microsoft.com/office/drawing/2014/main" id="{93B8624C-4C83-3E3F-BF4B-C71A820F2FBF}"/>
              </a:ext>
            </a:extLst>
          </p:cNvPr>
          <p:cNvSpPr txBox="1">
            <a:spLocks/>
          </p:cNvSpPr>
          <p:nvPr/>
        </p:nvSpPr>
        <p:spPr>
          <a:xfrm>
            <a:off x="26196193" y="8718020"/>
            <a:ext cx="12354095" cy="1809596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altLang="en-US" sz="2800" b="1" dirty="0">
                <a:latin typeface="Roboto" panose="02000000000000000000" pitchFamily="2" charset="0"/>
                <a:cs typeface="Roboto" panose="02000000000000000000" pitchFamily="2" charset="0"/>
              </a:rPr>
              <a:t>Known-group validity</a:t>
            </a:r>
            <a:r>
              <a:rPr lang="en-GB" altLang="en-US" sz="2800" dirty="0">
                <a:latin typeface="Roboto" panose="02000000000000000000" pitchFamily="2" charset="0"/>
                <a:cs typeface="Roboto" panose="02000000000000000000" pitchFamily="2" charset="0"/>
              </a:rPr>
              <a:t>: Significant disparities in reporting any problem in each domain between the two groups were prominent based on the RCADS-C score, but less so based on the ADIS score (data not shown).</a:t>
            </a:r>
            <a:endParaRPr lang="en-US" altLang="en-US" sz="2800" dirty="0">
              <a:latin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8" name="Text Placeholder 14">
            <a:extLst>
              <a:ext uri="{FF2B5EF4-FFF2-40B4-BE49-F238E27FC236}">
                <a16:creationId xmlns:a16="http://schemas.microsoft.com/office/drawing/2014/main" id="{D4451A43-573E-41D3-F359-7BC6F634DDBD}"/>
              </a:ext>
            </a:extLst>
          </p:cNvPr>
          <p:cNvSpPr txBox="1">
            <a:spLocks/>
          </p:cNvSpPr>
          <p:nvPr/>
        </p:nvSpPr>
        <p:spPr>
          <a:xfrm>
            <a:off x="26196194" y="21682397"/>
            <a:ext cx="12087812" cy="1864524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altLang="en-US" sz="2800" b="1" dirty="0">
                <a:latin typeface="Roboto" panose="02000000000000000000" pitchFamily="2" charset="0"/>
                <a:cs typeface="Roboto" panose="02000000000000000000" pitchFamily="2" charset="0"/>
              </a:rPr>
              <a:t>Responsiveness</a:t>
            </a:r>
            <a:r>
              <a:rPr lang="en-GB" altLang="en-US" sz="2800" dirty="0">
                <a:latin typeface="Roboto" panose="02000000000000000000" pitchFamily="2" charset="0"/>
                <a:cs typeface="Roboto" panose="02000000000000000000" pitchFamily="2" charset="0"/>
              </a:rPr>
              <a:t>: Both EQ-5D-Y-3L and CHU-9D utility scores demonstrated responsiveness to RCADS-C (total anxiety score)  with </a:t>
            </a:r>
            <a:r>
              <a:rPr lang="en-US" altLang="en-US" sz="2800" dirty="0">
                <a:latin typeface="Roboto" panose="02000000000000000000" pitchFamily="2" charset="0"/>
                <a:cs typeface="Roboto" panose="02000000000000000000" pitchFamily="2" charset="0"/>
              </a:rPr>
              <a:t>moderate to large effect size; but small effect size with the ADIS score</a:t>
            </a:r>
            <a:endParaRPr lang="en-GB" altLang="en-US" sz="2800" dirty="0">
              <a:latin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E00BF21B-AFBB-F324-39F8-5CB8757E9087}"/>
              </a:ext>
            </a:extLst>
          </p:cNvPr>
          <p:cNvGrpSpPr/>
          <p:nvPr/>
        </p:nvGrpSpPr>
        <p:grpSpPr>
          <a:xfrm>
            <a:off x="13624256" y="12820038"/>
            <a:ext cx="11407999" cy="4914475"/>
            <a:chOff x="13592172" y="22290872"/>
            <a:chExt cx="11407999" cy="4914475"/>
          </a:xfrm>
        </p:grpSpPr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9DED0A89-C0A6-E647-190C-8615BB0C8416}"/>
                </a:ext>
              </a:extLst>
            </p:cNvPr>
            <p:cNvCxnSpPr>
              <a:cxnSpLocks/>
            </p:cNvCxnSpPr>
            <p:nvPr/>
          </p:nvCxnSpPr>
          <p:spPr>
            <a:xfrm>
              <a:off x="16448065" y="22290872"/>
              <a:ext cx="0" cy="491447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DB0D1129-5595-76B7-6926-70E25C7966A6}"/>
                </a:ext>
              </a:extLst>
            </p:cNvPr>
            <p:cNvCxnSpPr>
              <a:cxnSpLocks/>
            </p:cNvCxnSpPr>
            <p:nvPr/>
          </p:nvCxnSpPr>
          <p:spPr>
            <a:xfrm>
              <a:off x="21044878" y="22290872"/>
              <a:ext cx="0" cy="4892454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AA0AC6A7-182D-B66A-56FD-C947B7C8D2A0}"/>
                </a:ext>
              </a:extLst>
            </p:cNvPr>
            <p:cNvGrpSpPr/>
            <p:nvPr/>
          </p:nvGrpSpPr>
          <p:grpSpPr>
            <a:xfrm>
              <a:off x="13592172" y="22314381"/>
              <a:ext cx="11407999" cy="553130"/>
              <a:chOff x="13592172" y="22314381"/>
              <a:chExt cx="11407999" cy="553130"/>
            </a:xfrm>
          </p:grpSpPr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7F31293D-F327-931B-F191-11039DDDAB84}"/>
                  </a:ext>
                </a:extLst>
              </p:cNvPr>
              <p:cNvSpPr txBox="1"/>
              <p:nvPr/>
            </p:nvSpPr>
            <p:spPr>
              <a:xfrm>
                <a:off x="13592172" y="22332101"/>
                <a:ext cx="2042547" cy="529376"/>
              </a:xfrm>
              <a:prstGeom prst="rect">
                <a:avLst/>
              </a:prstGeom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130000"/>
                  </a:lnSpc>
                  <a:spcBef>
                    <a:spcPts val="1800"/>
                  </a:spcBef>
                  <a:spcAft>
                    <a:spcPts val="1400"/>
                  </a:spcAft>
                </a:pPr>
                <a:r>
                  <a:rPr lang="en-GB" sz="2400" b="1" dirty="0">
                    <a:cs typeface="Georgia" charset="0"/>
                  </a:rPr>
                  <a:t>Model 1: CFA</a:t>
                </a: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066CF826-68EC-1A06-3EBB-C5F028B06A68}"/>
                  </a:ext>
                </a:extLst>
              </p:cNvPr>
              <p:cNvSpPr txBox="1"/>
              <p:nvPr/>
            </p:nvSpPr>
            <p:spPr>
              <a:xfrm>
                <a:off x="17113557" y="22338135"/>
                <a:ext cx="3595856" cy="529376"/>
              </a:xfrm>
              <a:prstGeom prst="rect">
                <a:avLst/>
              </a:prstGeom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130000"/>
                  </a:lnSpc>
                  <a:spcBef>
                    <a:spcPts val="1800"/>
                  </a:spcBef>
                  <a:spcAft>
                    <a:spcPts val="1400"/>
                  </a:spcAft>
                </a:pPr>
                <a:r>
                  <a:rPr lang="en-GB" sz="2400" b="1" dirty="0">
                    <a:cs typeface="Georgia" charset="0"/>
                  </a:rPr>
                  <a:t>Model 2: External MIMIC</a:t>
                </a: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C4B2181-1695-C86F-F6D0-1E775CE7DB0A}"/>
                  </a:ext>
                </a:extLst>
              </p:cNvPr>
              <p:cNvSpPr txBox="1"/>
              <p:nvPr/>
            </p:nvSpPr>
            <p:spPr>
              <a:xfrm>
                <a:off x="21561409" y="22314381"/>
                <a:ext cx="3438762" cy="529376"/>
              </a:xfrm>
              <a:prstGeom prst="rect">
                <a:avLst/>
              </a:prstGeom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130000"/>
                  </a:lnSpc>
                  <a:spcBef>
                    <a:spcPts val="1800"/>
                  </a:spcBef>
                  <a:spcAft>
                    <a:spcPts val="1400"/>
                  </a:spcAft>
                </a:pPr>
                <a:r>
                  <a:rPr lang="en-GB" sz="2400" b="1" dirty="0">
                    <a:cs typeface="Georgia" charset="0"/>
                  </a:rPr>
                  <a:t>Model 3: Internal MIMC</a:t>
                </a:r>
              </a:p>
            </p:txBody>
          </p:sp>
        </p:grpSp>
      </p:grpSp>
      <p:graphicFrame>
        <p:nvGraphicFramePr>
          <p:cNvPr id="106" name="Table 105">
            <a:extLst>
              <a:ext uri="{FF2B5EF4-FFF2-40B4-BE49-F238E27FC236}">
                <a16:creationId xmlns:a16="http://schemas.microsoft.com/office/drawing/2014/main" id="{4AA1D2F4-561B-8E2C-ED5F-140CE792D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61283"/>
              </p:ext>
            </p:extLst>
          </p:nvPr>
        </p:nvGraphicFramePr>
        <p:xfrm>
          <a:off x="26484317" y="18980652"/>
          <a:ext cx="11679373" cy="18269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27762">
                  <a:extLst>
                    <a:ext uri="{9D8B030D-6E8A-4147-A177-3AD203B41FA5}">
                      <a16:colId xmlns:a16="http://schemas.microsoft.com/office/drawing/2014/main" val="356659002"/>
                    </a:ext>
                  </a:extLst>
                </a:gridCol>
                <a:gridCol w="2611925">
                  <a:extLst>
                    <a:ext uri="{9D8B030D-6E8A-4147-A177-3AD203B41FA5}">
                      <a16:colId xmlns:a16="http://schemas.microsoft.com/office/drawing/2014/main" val="3174931965"/>
                    </a:ext>
                  </a:extLst>
                </a:gridCol>
                <a:gridCol w="2919843">
                  <a:extLst>
                    <a:ext uri="{9D8B030D-6E8A-4147-A177-3AD203B41FA5}">
                      <a16:colId xmlns:a16="http://schemas.microsoft.com/office/drawing/2014/main" val="1550708757"/>
                    </a:ext>
                  </a:extLst>
                </a:gridCol>
                <a:gridCol w="2919843">
                  <a:extLst>
                    <a:ext uri="{9D8B030D-6E8A-4147-A177-3AD203B41FA5}">
                      <a16:colId xmlns:a16="http://schemas.microsoft.com/office/drawing/2014/main" val="3442476461"/>
                    </a:ext>
                  </a:extLst>
                </a:gridCol>
              </a:tblGrid>
              <a:tr h="454071">
                <a:tc>
                  <a:txBody>
                    <a:bodyPr/>
                    <a:lstStyle/>
                    <a:p>
                      <a:r>
                        <a:rPr lang="en-US" sz="2000" dirty="0"/>
                        <a:t>Effect size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EQ VAS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EQ-5D-Y utility (NL)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CHU-9D utility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956257"/>
                  </a:ext>
                </a:extLst>
              </a:tr>
              <a:tr h="464750">
                <a:tc>
                  <a:txBody>
                    <a:bodyPr/>
                    <a:lstStyle/>
                    <a:p>
                      <a:r>
                        <a:rPr lang="en-GB" sz="2000" dirty="0"/>
                        <a:t>ADIS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143615"/>
                  </a:ext>
                </a:extLst>
              </a:tr>
              <a:tr h="454071">
                <a:tc>
                  <a:txBody>
                    <a:bodyPr/>
                    <a:lstStyle/>
                    <a:p>
                      <a:r>
                        <a:rPr lang="en-GB" sz="2000" dirty="0"/>
                        <a:t>RCADS-C (total anxiety score)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r>
                        <a:rPr lang="en-GB" sz="2000" dirty="0"/>
                        <a:t>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1.66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821666"/>
                  </a:ext>
                </a:extLst>
              </a:tr>
              <a:tr h="454071">
                <a:tc>
                  <a:txBody>
                    <a:bodyPr/>
                    <a:lstStyle/>
                    <a:p>
                      <a:r>
                        <a:rPr lang="en-US" sz="2000" dirty="0"/>
                        <a:t>R</a:t>
                      </a:r>
                      <a:r>
                        <a:rPr lang="en-GB" sz="2000" dirty="0"/>
                        <a:t>CADS-P (total anxiety score)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462960"/>
                  </a:ext>
                </a:extLst>
              </a:tr>
            </a:tbl>
          </a:graphicData>
        </a:graphic>
      </p:graphicFrame>
      <p:graphicFrame>
        <p:nvGraphicFramePr>
          <p:cNvPr id="107" name="Table 106">
            <a:extLst>
              <a:ext uri="{FF2B5EF4-FFF2-40B4-BE49-F238E27FC236}">
                <a16:creationId xmlns:a16="http://schemas.microsoft.com/office/drawing/2014/main" id="{21F237A9-68F3-2B76-26C3-FF58657B74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739371"/>
              </p:ext>
            </p:extLst>
          </p:nvPr>
        </p:nvGraphicFramePr>
        <p:xfrm>
          <a:off x="13462971" y="16476585"/>
          <a:ext cx="3093418" cy="181628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41245">
                  <a:extLst>
                    <a:ext uri="{9D8B030D-6E8A-4147-A177-3AD203B41FA5}">
                      <a16:colId xmlns:a16="http://schemas.microsoft.com/office/drawing/2014/main" val="356659002"/>
                    </a:ext>
                  </a:extLst>
                </a:gridCol>
                <a:gridCol w="2052173">
                  <a:extLst>
                    <a:ext uri="{9D8B030D-6E8A-4147-A177-3AD203B41FA5}">
                      <a16:colId xmlns:a16="http://schemas.microsoft.com/office/drawing/2014/main" val="3174931965"/>
                    </a:ext>
                  </a:extLst>
                </a:gridCol>
              </a:tblGrid>
              <a:tr h="454071">
                <a:tc>
                  <a:txBody>
                    <a:bodyPr/>
                    <a:lstStyle/>
                    <a:p>
                      <a:r>
                        <a:rPr lang="el-GR" sz="2000" dirty="0"/>
                        <a:t>χ</a:t>
                      </a:r>
                      <a:r>
                        <a:rPr lang="en-GB" sz="2000" baseline="30000" dirty="0"/>
                        <a:t>2</a:t>
                      </a:r>
                      <a:r>
                        <a:rPr lang="en-GB" sz="2000" dirty="0"/>
                        <a:t> (</a:t>
                      </a:r>
                      <a:r>
                        <a:rPr lang="en-GB" sz="2000" dirty="0" err="1"/>
                        <a:t>df</a:t>
                      </a:r>
                      <a:r>
                        <a:rPr lang="en-GB" sz="2000" dirty="0"/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16.97  (</a:t>
                      </a:r>
                      <a:r>
                        <a:rPr lang="en-GB" sz="2000" dirty="0" err="1"/>
                        <a:t>df</a:t>
                      </a:r>
                      <a:r>
                        <a:rPr lang="en-GB" sz="2000" dirty="0"/>
                        <a:t>=5)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8143615"/>
                  </a:ext>
                </a:extLst>
              </a:tr>
              <a:tr h="454071">
                <a:tc>
                  <a:txBody>
                    <a:bodyPr/>
                    <a:lstStyle/>
                    <a:p>
                      <a:r>
                        <a:rPr lang="en-GB" sz="2000" dirty="0"/>
                        <a:t>RMSEA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0.06 (reasonable)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821666"/>
                  </a:ext>
                </a:extLst>
              </a:tr>
              <a:tr h="454071">
                <a:tc>
                  <a:txBody>
                    <a:bodyPr/>
                    <a:lstStyle/>
                    <a:p>
                      <a:r>
                        <a:rPr lang="en-GB" sz="2000" dirty="0"/>
                        <a:t>CFI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  <a:r>
                        <a:rPr lang="en-GB" sz="2000" dirty="0"/>
                        <a:t>.98 (good fit)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804739"/>
                  </a:ext>
                </a:extLst>
              </a:tr>
              <a:tr h="454071">
                <a:tc>
                  <a:txBody>
                    <a:bodyPr/>
                    <a:lstStyle/>
                    <a:p>
                      <a:r>
                        <a:rPr lang="en-GB" sz="2000" dirty="0"/>
                        <a:t>TLI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0.96 (good fit)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5462960"/>
                  </a:ext>
                </a:extLst>
              </a:tr>
            </a:tbl>
          </a:graphicData>
        </a:graphic>
      </p:graphicFrame>
      <p:graphicFrame>
        <p:nvGraphicFramePr>
          <p:cNvPr id="108" name="Table 107">
            <a:extLst>
              <a:ext uri="{FF2B5EF4-FFF2-40B4-BE49-F238E27FC236}">
                <a16:creationId xmlns:a16="http://schemas.microsoft.com/office/drawing/2014/main" id="{F0D918D5-3B5F-3F5B-7A24-7E96C938D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234347"/>
              </p:ext>
            </p:extLst>
          </p:nvPr>
        </p:nvGraphicFramePr>
        <p:xfrm>
          <a:off x="17448863" y="16476585"/>
          <a:ext cx="3183003" cy="181628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41245">
                  <a:extLst>
                    <a:ext uri="{9D8B030D-6E8A-4147-A177-3AD203B41FA5}">
                      <a16:colId xmlns:a16="http://schemas.microsoft.com/office/drawing/2014/main" val="356659002"/>
                    </a:ext>
                  </a:extLst>
                </a:gridCol>
                <a:gridCol w="2141758">
                  <a:extLst>
                    <a:ext uri="{9D8B030D-6E8A-4147-A177-3AD203B41FA5}">
                      <a16:colId xmlns:a16="http://schemas.microsoft.com/office/drawing/2014/main" val="3174931965"/>
                    </a:ext>
                  </a:extLst>
                </a:gridCol>
              </a:tblGrid>
              <a:tr h="454071">
                <a:tc>
                  <a:txBody>
                    <a:bodyPr/>
                    <a:lstStyle/>
                    <a:p>
                      <a:r>
                        <a:rPr lang="el-GR" sz="2000" dirty="0"/>
                        <a:t>χ</a:t>
                      </a:r>
                      <a:r>
                        <a:rPr lang="en-GB" sz="2000" baseline="30000" dirty="0"/>
                        <a:t>2</a:t>
                      </a:r>
                      <a:r>
                        <a:rPr lang="en-GB" sz="2000" dirty="0"/>
                        <a:t> (</a:t>
                      </a:r>
                      <a:r>
                        <a:rPr lang="en-GB" sz="2000" dirty="0" err="1"/>
                        <a:t>df</a:t>
                      </a:r>
                      <a:r>
                        <a:rPr lang="en-GB" sz="2000" dirty="0"/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63.75 (</a:t>
                      </a:r>
                      <a:r>
                        <a:rPr lang="en-GB" sz="2000" dirty="0" err="1"/>
                        <a:t>df</a:t>
                      </a:r>
                      <a:r>
                        <a:rPr lang="en-GB" sz="2000" dirty="0"/>
                        <a:t>=10)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8143615"/>
                  </a:ext>
                </a:extLst>
              </a:tr>
              <a:tr h="454071">
                <a:tc>
                  <a:txBody>
                    <a:bodyPr/>
                    <a:lstStyle/>
                    <a:p>
                      <a:r>
                        <a:rPr lang="en-GB" sz="2000" dirty="0"/>
                        <a:t>RMSEA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0.14 (poor fit)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821666"/>
                  </a:ext>
                </a:extLst>
              </a:tr>
              <a:tr h="454071">
                <a:tc>
                  <a:txBody>
                    <a:bodyPr/>
                    <a:lstStyle/>
                    <a:p>
                      <a:r>
                        <a:rPr lang="en-GB" sz="2000" dirty="0"/>
                        <a:t>CFI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0.80 (poor fit)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804739"/>
                  </a:ext>
                </a:extLst>
              </a:tr>
              <a:tr h="454071">
                <a:tc>
                  <a:txBody>
                    <a:bodyPr/>
                    <a:lstStyle/>
                    <a:p>
                      <a:r>
                        <a:rPr lang="en-GB" sz="2000" dirty="0"/>
                        <a:t>TLI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0.58 (poor fit)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5462960"/>
                  </a:ext>
                </a:extLst>
              </a:tr>
            </a:tbl>
          </a:graphicData>
        </a:graphic>
      </p:graphicFrame>
      <p:graphicFrame>
        <p:nvGraphicFramePr>
          <p:cNvPr id="109" name="Table 108">
            <a:extLst>
              <a:ext uri="{FF2B5EF4-FFF2-40B4-BE49-F238E27FC236}">
                <a16:creationId xmlns:a16="http://schemas.microsoft.com/office/drawing/2014/main" id="{4043ED18-66BC-1DE5-1DA2-B9185AD775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751540"/>
              </p:ext>
            </p:extLst>
          </p:nvPr>
        </p:nvGraphicFramePr>
        <p:xfrm>
          <a:off x="21914311" y="16476585"/>
          <a:ext cx="3388099" cy="181628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41245">
                  <a:extLst>
                    <a:ext uri="{9D8B030D-6E8A-4147-A177-3AD203B41FA5}">
                      <a16:colId xmlns:a16="http://schemas.microsoft.com/office/drawing/2014/main" val="356659002"/>
                    </a:ext>
                  </a:extLst>
                </a:gridCol>
                <a:gridCol w="2346854">
                  <a:extLst>
                    <a:ext uri="{9D8B030D-6E8A-4147-A177-3AD203B41FA5}">
                      <a16:colId xmlns:a16="http://schemas.microsoft.com/office/drawing/2014/main" val="3174931965"/>
                    </a:ext>
                  </a:extLst>
                </a:gridCol>
              </a:tblGrid>
              <a:tr h="454071">
                <a:tc>
                  <a:txBody>
                    <a:bodyPr/>
                    <a:lstStyle/>
                    <a:p>
                      <a:r>
                        <a:rPr lang="el-GR" sz="2000" dirty="0"/>
                        <a:t>χ</a:t>
                      </a:r>
                      <a:r>
                        <a:rPr lang="en-GB" sz="2000" baseline="30000" dirty="0"/>
                        <a:t>2</a:t>
                      </a:r>
                      <a:r>
                        <a:rPr lang="en-GB" sz="2000" dirty="0"/>
                        <a:t> (</a:t>
                      </a:r>
                      <a:r>
                        <a:rPr lang="en-GB" sz="2000" dirty="0" err="1"/>
                        <a:t>df</a:t>
                      </a:r>
                      <a:r>
                        <a:rPr lang="en-GB" sz="2000" dirty="0"/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17.04  (</a:t>
                      </a:r>
                      <a:r>
                        <a:rPr lang="en-GB" sz="2000" dirty="0" err="1"/>
                        <a:t>df</a:t>
                      </a:r>
                      <a:r>
                        <a:rPr lang="en-GB" sz="2000" dirty="0"/>
                        <a:t>=9)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8143615"/>
                  </a:ext>
                </a:extLst>
              </a:tr>
              <a:tr h="454071">
                <a:tc>
                  <a:txBody>
                    <a:bodyPr/>
                    <a:lstStyle/>
                    <a:p>
                      <a:r>
                        <a:rPr lang="en-GB" sz="2000" dirty="0"/>
                        <a:t>RMSEA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0.06 (reasonable)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821666"/>
                  </a:ext>
                </a:extLst>
              </a:tr>
              <a:tr h="454071">
                <a:tc>
                  <a:txBody>
                    <a:bodyPr/>
                    <a:lstStyle/>
                    <a:p>
                      <a:r>
                        <a:rPr lang="en-GB" sz="2000" dirty="0"/>
                        <a:t>CFI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0.93 (reasonable)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804739"/>
                  </a:ext>
                </a:extLst>
              </a:tr>
              <a:tr h="454071">
                <a:tc>
                  <a:txBody>
                    <a:bodyPr/>
                    <a:lstStyle/>
                    <a:p>
                      <a:r>
                        <a:rPr lang="en-GB" sz="2000" dirty="0"/>
                        <a:t>TLI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0.98 (good fit)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5462960"/>
                  </a:ext>
                </a:extLst>
              </a:tr>
            </a:tbl>
          </a:graphicData>
        </a:graphic>
      </p:graphicFrame>
      <p:sp>
        <p:nvSpPr>
          <p:cNvPr id="115" name="TextBox 114">
            <a:extLst>
              <a:ext uri="{FF2B5EF4-FFF2-40B4-BE49-F238E27FC236}">
                <a16:creationId xmlns:a16="http://schemas.microsoft.com/office/drawing/2014/main" id="{828D223B-87FC-8A99-F089-867B92CA375C}"/>
              </a:ext>
            </a:extLst>
          </p:cNvPr>
          <p:cNvSpPr txBox="1"/>
          <p:nvPr/>
        </p:nvSpPr>
        <p:spPr>
          <a:xfrm>
            <a:off x="26790321" y="18003604"/>
            <a:ext cx="29976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Note: *p-value&lt;0.05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FD89475-8AD9-08A4-846A-3F9BDEAA1972}"/>
              </a:ext>
            </a:extLst>
          </p:cNvPr>
          <p:cNvSpPr/>
          <p:nvPr/>
        </p:nvSpPr>
        <p:spPr>
          <a:xfrm>
            <a:off x="1271529" y="20264756"/>
            <a:ext cx="739359" cy="739359"/>
          </a:xfrm>
          <a:prstGeom prst="ellipse">
            <a:avLst/>
          </a:prstGeom>
          <a:solidFill>
            <a:srgbClr val="53769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</a:t>
            </a:r>
            <a:endParaRPr lang="en-GB" sz="35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EA43ED9-FCF9-BAAA-644C-7464B7C19B04}"/>
              </a:ext>
            </a:extLst>
          </p:cNvPr>
          <p:cNvSpPr/>
          <p:nvPr/>
        </p:nvSpPr>
        <p:spPr>
          <a:xfrm>
            <a:off x="1271529" y="21154126"/>
            <a:ext cx="739359" cy="739359"/>
          </a:xfrm>
          <a:prstGeom prst="ellipse">
            <a:avLst/>
          </a:prstGeom>
          <a:solidFill>
            <a:srgbClr val="53769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endParaRPr lang="en-GB" sz="35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573087E-048D-90CE-EA26-15C2B6395446}"/>
              </a:ext>
            </a:extLst>
          </p:cNvPr>
          <p:cNvSpPr/>
          <p:nvPr/>
        </p:nvSpPr>
        <p:spPr>
          <a:xfrm>
            <a:off x="13625988" y="7361185"/>
            <a:ext cx="739359" cy="739359"/>
          </a:xfrm>
          <a:prstGeom prst="ellipse">
            <a:avLst/>
          </a:prstGeom>
          <a:solidFill>
            <a:srgbClr val="53769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18093C8-4798-61DA-4C89-6D996EDE36C0}"/>
              </a:ext>
            </a:extLst>
          </p:cNvPr>
          <p:cNvSpPr/>
          <p:nvPr/>
        </p:nvSpPr>
        <p:spPr>
          <a:xfrm>
            <a:off x="13345491" y="19825248"/>
            <a:ext cx="739359" cy="739359"/>
          </a:xfrm>
          <a:prstGeom prst="ellipse">
            <a:avLst/>
          </a:prstGeom>
          <a:solidFill>
            <a:srgbClr val="53769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endParaRPr lang="en-GB" sz="35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6102B6B6-3C5A-F58A-9705-948FA77AAF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866132" y="13719804"/>
            <a:ext cx="4023480" cy="249325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6AF1059-B4FC-622B-C340-5AD84B565DF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282485" y="14242405"/>
            <a:ext cx="4104779" cy="1538532"/>
          </a:xfrm>
          <a:prstGeom prst="rect">
            <a:avLst/>
          </a:prstGeom>
        </p:spPr>
      </p:pic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274223DF-909F-664F-FA60-B2C83C81FA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832002"/>
              </p:ext>
            </p:extLst>
          </p:nvPr>
        </p:nvGraphicFramePr>
        <p:xfrm>
          <a:off x="26516402" y="23945678"/>
          <a:ext cx="11647287" cy="13728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1112">
                  <a:extLst>
                    <a:ext uri="{9D8B030D-6E8A-4147-A177-3AD203B41FA5}">
                      <a16:colId xmlns:a16="http://schemas.microsoft.com/office/drawing/2014/main" val="356659002"/>
                    </a:ext>
                  </a:extLst>
                </a:gridCol>
                <a:gridCol w="2612531">
                  <a:extLst>
                    <a:ext uri="{9D8B030D-6E8A-4147-A177-3AD203B41FA5}">
                      <a16:colId xmlns:a16="http://schemas.microsoft.com/office/drawing/2014/main" val="3174931965"/>
                    </a:ext>
                  </a:extLst>
                </a:gridCol>
                <a:gridCol w="2911822">
                  <a:extLst>
                    <a:ext uri="{9D8B030D-6E8A-4147-A177-3AD203B41FA5}">
                      <a16:colId xmlns:a16="http://schemas.microsoft.com/office/drawing/2014/main" val="1550708757"/>
                    </a:ext>
                  </a:extLst>
                </a:gridCol>
                <a:gridCol w="2911822">
                  <a:extLst>
                    <a:ext uri="{9D8B030D-6E8A-4147-A177-3AD203B41FA5}">
                      <a16:colId xmlns:a16="http://schemas.microsoft.com/office/drawing/2014/main" val="3442476461"/>
                    </a:ext>
                  </a:extLst>
                </a:gridCol>
              </a:tblGrid>
              <a:tr h="454071">
                <a:tc>
                  <a:txBody>
                    <a:bodyPr/>
                    <a:lstStyle/>
                    <a:p>
                      <a:r>
                        <a:rPr lang="en-US" sz="2000" dirty="0"/>
                        <a:t>Effect size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EQ VAS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EQ-5D-Y utility (NL)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CHU-9D utility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956257"/>
                  </a:ext>
                </a:extLst>
              </a:tr>
              <a:tr h="464750">
                <a:tc>
                  <a:txBody>
                    <a:bodyPr/>
                    <a:lstStyle/>
                    <a:p>
                      <a:r>
                        <a:rPr lang="en-GB" sz="2000" dirty="0"/>
                        <a:t>RCADS-C (total anxiety score)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r>
                        <a:rPr lang="en-GB" sz="2000" dirty="0"/>
                        <a:t>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143615"/>
                  </a:ext>
                </a:extLst>
              </a:tr>
              <a:tr h="454071">
                <a:tc>
                  <a:txBody>
                    <a:bodyPr/>
                    <a:lstStyle/>
                    <a:p>
                      <a:r>
                        <a:rPr lang="en-US" sz="2000" dirty="0"/>
                        <a:t>A</a:t>
                      </a:r>
                      <a:r>
                        <a:rPr lang="en-GB" sz="2000" dirty="0"/>
                        <a:t>DIS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462960"/>
                  </a:ext>
                </a:extLst>
              </a:tr>
            </a:tbl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0168AF63-8620-16B6-6A1D-5C289E275CF2}"/>
              </a:ext>
            </a:extLst>
          </p:cNvPr>
          <p:cNvSpPr txBox="1"/>
          <p:nvPr/>
        </p:nvSpPr>
        <p:spPr>
          <a:xfrm>
            <a:off x="26608901" y="13859075"/>
            <a:ext cx="1186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537692"/>
                </a:solidFill>
              </a:rPr>
              <a:t>CHU-9D</a:t>
            </a:r>
            <a:endParaRPr lang="en-GB" sz="2400" b="1" dirty="0">
              <a:solidFill>
                <a:srgbClr val="537692"/>
              </a:solidFill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60D8D5C3-B18F-53E5-4F51-05841D9E4E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682311" y="14424043"/>
            <a:ext cx="11601694" cy="3377477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2C875EA0-B296-1DAC-E87E-CC4BDF28FCF1}"/>
              </a:ext>
            </a:extLst>
          </p:cNvPr>
          <p:cNvSpPr txBox="1"/>
          <p:nvPr/>
        </p:nvSpPr>
        <p:spPr>
          <a:xfrm>
            <a:off x="26617721" y="10801855"/>
            <a:ext cx="1620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537692"/>
                </a:solidFill>
              </a:rPr>
              <a:t>EQ-5D-Y-3L</a:t>
            </a:r>
            <a:endParaRPr lang="en-GB" sz="2400" b="1" dirty="0">
              <a:solidFill>
                <a:srgbClr val="537692"/>
              </a:solidFill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C37AFE2F-490D-E37D-57F2-B6AA37F8236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393853" y="13750163"/>
            <a:ext cx="2844244" cy="2543584"/>
          </a:xfrm>
          <a:prstGeom prst="rect">
            <a:avLst/>
          </a:prstGeom>
        </p:spPr>
      </p:pic>
      <p:sp>
        <p:nvSpPr>
          <p:cNvPr id="122" name="Text Placeholder 14">
            <a:extLst>
              <a:ext uri="{FF2B5EF4-FFF2-40B4-BE49-F238E27FC236}">
                <a16:creationId xmlns:a16="http://schemas.microsoft.com/office/drawing/2014/main" id="{BD333A7C-6F73-BA5C-430B-F706838D79B6}"/>
              </a:ext>
            </a:extLst>
          </p:cNvPr>
          <p:cNvSpPr txBox="1">
            <a:spLocks/>
          </p:cNvSpPr>
          <p:nvPr/>
        </p:nvSpPr>
        <p:spPr>
          <a:xfrm>
            <a:off x="1686058" y="9577521"/>
            <a:ext cx="10953627" cy="1580064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90" lvl="1" indent="0">
              <a:spcBef>
                <a:spcPts val="0"/>
              </a:spcBef>
              <a:spcAft>
                <a:spcPts val="1200"/>
              </a:spcAft>
              <a:buSzPct val="125000"/>
              <a:buNone/>
              <a:defRPr/>
            </a:pPr>
            <a:r>
              <a:rPr lang="en-US" sz="2800" dirty="0">
                <a:cs typeface="Roboto" panose="02000000000000000000" pitchFamily="2" charset="0"/>
              </a:rPr>
              <a:t>Exploring the internal structure of self-completed EQ-5D-Y-3L.</a:t>
            </a:r>
          </a:p>
          <a:p>
            <a:pPr marL="457190" lvl="1" indent="0">
              <a:spcBef>
                <a:spcPts val="0"/>
              </a:spcBef>
              <a:spcAft>
                <a:spcPts val="1200"/>
              </a:spcAft>
              <a:buSzPct val="125000"/>
              <a:buNone/>
              <a:defRPr/>
            </a:pPr>
            <a:r>
              <a:rPr lang="en-GB" sz="2800" dirty="0">
                <a:cs typeface="Roboto" panose="02000000000000000000" pitchFamily="2" charset="0"/>
              </a:rPr>
              <a:t>Comparing the psychometric performance and explanatory power of EQ-5D-Y-3L with CHU-9D</a:t>
            </a:r>
            <a:r>
              <a:rPr lang="en-US" sz="2800" dirty="0">
                <a:cs typeface="Roboto" panose="02000000000000000000" pitchFamily="2" charset="0"/>
              </a:rPr>
              <a:t>.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84804974-5E4D-4906-DFA9-852594369719}"/>
              </a:ext>
            </a:extLst>
          </p:cNvPr>
          <p:cNvSpPr/>
          <p:nvPr/>
        </p:nvSpPr>
        <p:spPr>
          <a:xfrm>
            <a:off x="1301317" y="9457335"/>
            <a:ext cx="739359" cy="739359"/>
          </a:xfrm>
          <a:prstGeom prst="ellipse">
            <a:avLst/>
          </a:prstGeom>
          <a:solidFill>
            <a:srgbClr val="53769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</a:t>
            </a:r>
            <a:endParaRPr lang="en-GB" sz="35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C9839A54-EE55-6D5B-42DF-C15DC91234B0}"/>
              </a:ext>
            </a:extLst>
          </p:cNvPr>
          <p:cNvSpPr/>
          <p:nvPr/>
        </p:nvSpPr>
        <p:spPr>
          <a:xfrm>
            <a:off x="1317374" y="10306022"/>
            <a:ext cx="739359" cy="739359"/>
          </a:xfrm>
          <a:prstGeom prst="ellipse">
            <a:avLst/>
          </a:prstGeom>
          <a:solidFill>
            <a:srgbClr val="53769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endParaRPr lang="en-GB" sz="35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5" name="Text Placeholder 14">
            <a:extLst>
              <a:ext uri="{FF2B5EF4-FFF2-40B4-BE49-F238E27FC236}">
                <a16:creationId xmlns:a16="http://schemas.microsoft.com/office/drawing/2014/main" id="{DBD7619F-861D-41AB-0928-6ADD0EA91666}"/>
              </a:ext>
            </a:extLst>
          </p:cNvPr>
          <p:cNvSpPr txBox="1">
            <a:spLocks/>
          </p:cNvSpPr>
          <p:nvPr/>
        </p:nvSpPr>
        <p:spPr>
          <a:xfrm>
            <a:off x="26573048" y="6134025"/>
            <a:ext cx="11903464" cy="2702989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>
                <a:latin typeface="Roboto" panose="02000000000000000000" pitchFamily="2" charset="0"/>
                <a:cs typeface="Roboto" panose="02000000000000000000" pitchFamily="2" charset="0"/>
              </a:rPr>
              <a:t>Both EQ-5D-Y-3L and CHU-9D utility scores showed strong correlations with RCADS-C item scores (&gt;0.5), with CHU-9D slightly higher. Correlations with RCADS-P items were moderate, and both instruments had weak correlations with ADIS.</a:t>
            </a:r>
            <a:r>
              <a:rPr lang="en-GB" altLang="en-US" sz="2800" dirty="0">
                <a:latin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en-US" altLang="en-US" sz="2800" dirty="0">
              <a:highlight>
                <a:srgbClr val="FFFF00"/>
              </a:highlight>
              <a:latin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113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Props1.xml><?xml version="1.0" encoding="utf-8"?>
<ds:datastoreItem xmlns:ds="http://schemas.openxmlformats.org/officeDocument/2006/customXml" ds:itemID="{3437649E-E84F-444D-9566-72FF6E37B2AF}"/>
</file>

<file path=customXml/itemProps2.xml><?xml version="1.0" encoding="utf-8"?>
<ds:datastoreItem xmlns:ds="http://schemas.openxmlformats.org/officeDocument/2006/customXml" ds:itemID="{13DBD024-95CB-46FD-A2C2-8D062A1AD419}"/>
</file>

<file path=customXml/itemProps3.xml><?xml version="1.0" encoding="utf-8"?>
<ds:datastoreItem xmlns:ds="http://schemas.openxmlformats.org/officeDocument/2006/customXml" ds:itemID="{B6B5ABFF-2898-49D9-97CB-593058F16570}"/>
</file>

<file path=docProps/app.xml><?xml version="1.0" encoding="utf-8"?>
<Properties xmlns="http://schemas.openxmlformats.org/officeDocument/2006/extended-properties" xmlns:vt="http://schemas.openxmlformats.org/officeDocument/2006/docPropsVTypes">
  <Template>Yellow Theme</Template>
  <TotalTime>0</TotalTime>
  <Words>1115</Words>
  <Application>Microsoft Office PowerPoint</Application>
  <PresentationFormat>Custom</PresentationFormat>
  <Paragraphs>135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Roboto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 - I Wang</dc:creator>
  <cp:lastModifiedBy>Han - I Wang</cp:lastModifiedBy>
  <cp:revision>3</cp:revision>
  <dcterms:created xsi:type="dcterms:W3CDTF">2024-02-12T00:15:41Z</dcterms:created>
  <dcterms:modified xsi:type="dcterms:W3CDTF">2025-02-09T22:37:25Z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0x0101004E296E15BAF57041A774F4D5316366FF</vt:lpwstr>
  </property>
</Properties>
</file>