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sldIdLst>
    <p:sldId id="256" r:id="rId5"/>
  </p:sldIdLst>
  <p:sldSz cx="51206400" cy="2880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3093"/>
    <a:srgbClr val="0560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38"/>
    <p:restoredTop sz="94004"/>
  </p:normalViewPr>
  <p:slideViewPr>
    <p:cSldViewPr snapToGrid="0" snapToObjects="1">
      <p:cViewPr varScale="1">
        <p:scale>
          <a:sx n="15" d="100"/>
          <a:sy n="15" d="100"/>
        </p:scale>
        <p:origin x="1000" y="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slide" Target="slides/slide1.xml"/><Relationship Id="rId4" Type="http://schemas.openxmlformats.org/officeDocument/2006/relationships/slideMaster" Target="slideMasters/slideMaster1.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713925"/>
            <a:ext cx="38404800" cy="10027920"/>
          </a:xfrm>
        </p:spPr>
        <p:txBody>
          <a:bodyPr anchor="b"/>
          <a:lstStyle>
            <a:lvl1pPr algn="ctr">
              <a:defRPr sz="25200"/>
            </a:lvl1pPr>
          </a:lstStyle>
          <a:p>
            <a:r>
              <a:rPr lang="en-GB"/>
              <a:t>Click to edit Master title style</a:t>
            </a:r>
            <a:endParaRPr lang="en-US" dirty="0"/>
          </a:p>
        </p:txBody>
      </p:sp>
      <p:sp>
        <p:nvSpPr>
          <p:cNvPr id="3" name="Subtitle 2"/>
          <p:cNvSpPr>
            <a:spLocks noGrp="1"/>
          </p:cNvSpPr>
          <p:nvPr>
            <p:ph type="subTitle" idx="1"/>
          </p:nvPr>
        </p:nvSpPr>
        <p:spPr>
          <a:xfrm>
            <a:off x="6400800" y="15128560"/>
            <a:ext cx="38404800" cy="6954200"/>
          </a:xfrm>
        </p:spPr>
        <p:txBody>
          <a:bodyPr/>
          <a:lstStyle>
            <a:lvl1pPr marL="0" indent="0" algn="ctr">
              <a:buNone/>
              <a:defRPr sz="10080"/>
            </a:lvl1pPr>
            <a:lvl2pPr marL="1920240" indent="0" algn="ctr">
              <a:buNone/>
              <a:defRPr sz="8400"/>
            </a:lvl2pPr>
            <a:lvl3pPr marL="3840480" indent="0" algn="ctr">
              <a:buNone/>
              <a:defRPr sz="7560"/>
            </a:lvl3pPr>
            <a:lvl4pPr marL="5760720" indent="0" algn="ctr">
              <a:buNone/>
              <a:defRPr sz="6720"/>
            </a:lvl4pPr>
            <a:lvl5pPr marL="7680960" indent="0" algn="ctr">
              <a:buNone/>
              <a:defRPr sz="6720"/>
            </a:lvl5pPr>
            <a:lvl6pPr marL="9601200" indent="0" algn="ctr">
              <a:buNone/>
              <a:defRPr sz="6720"/>
            </a:lvl6pPr>
            <a:lvl7pPr marL="11521440" indent="0" algn="ctr">
              <a:buNone/>
              <a:defRPr sz="6720"/>
            </a:lvl7pPr>
            <a:lvl8pPr marL="13441680" indent="0" algn="ctr">
              <a:buNone/>
              <a:defRPr sz="6720"/>
            </a:lvl8pPr>
            <a:lvl9pPr marL="15361920" indent="0" algn="ctr">
              <a:buNone/>
              <a:defRPr sz="672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B1AFFA0-9E01-454E-94EA-F4FC63FF9188}"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3381171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B1AFFA0-9E01-454E-94EA-F4FC63FF9188}"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4200955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644580" y="1533525"/>
            <a:ext cx="11041380" cy="2440972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3520440" y="1533525"/>
            <a:ext cx="32484060" cy="244097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B1AFFA0-9E01-454E-94EA-F4FC63FF9188}"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268761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B1AFFA0-9E01-454E-94EA-F4FC63FF9188}"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223292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3770" y="7180902"/>
            <a:ext cx="44165520" cy="11981495"/>
          </a:xfrm>
        </p:spPr>
        <p:txBody>
          <a:bodyPr anchor="b"/>
          <a:lstStyle>
            <a:lvl1pPr>
              <a:defRPr sz="25200"/>
            </a:lvl1pPr>
          </a:lstStyle>
          <a:p>
            <a:r>
              <a:rPr lang="en-GB"/>
              <a:t>Click to edit Master title style</a:t>
            </a:r>
            <a:endParaRPr lang="en-US" dirty="0"/>
          </a:p>
        </p:txBody>
      </p:sp>
      <p:sp>
        <p:nvSpPr>
          <p:cNvPr id="3" name="Text Placeholder 2"/>
          <p:cNvSpPr>
            <a:spLocks noGrp="1"/>
          </p:cNvSpPr>
          <p:nvPr>
            <p:ph type="body" idx="1"/>
          </p:nvPr>
        </p:nvSpPr>
        <p:spPr>
          <a:xfrm>
            <a:off x="3493770" y="19275747"/>
            <a:ext cx="44165520" cy="6300785"/>
          </a:xfrm>
        </p:spPr>
        <p:txBody>
          <a:bodyPr/>
          <a:lstStyle>
            <a:lvl1pPr marL="0" indent="0">
              <a:buNone/>
              <a:defRPr sz="10080">
                <a:solidFill>
                  <a:schemeClr val="tx1">
                    <a:tint val="75000"/>
                  </a:schemeClr>
                </a:solidFill>
              </a:defRPr>
            </a:lvl1pPr>
            <a:lvl2pPr marL="1920240" indent="0">
              <a:buNone/>
              <a:defRPr sz="8400">
                <a:solidFill>
                  <a:schemeClr val="tx1">
                    <a:tint val="75000"/>
                  </a:schemeClr>
                </a:solidFill>
              </a:defRPr>
            </a:lvl2pPr>
            <a:lvl3pPr marL="3840480" indent="0">
              <a:buNone/>
              <a:defRPr sz="7560">
                <a:solidFill>
                  <a:schemeClr val="tx1">
                    <a:tint val="75000"/>
                  </a:schemeClr>
                </a:solidFill>
              </a:defRPr>
            </a:lvl3pPr>
            <a:lvl4pPr marL="5760720" indent="0">
              <a:buNone/>
              <a:defRPr sz="6720">
                <a:solidFill>
                  <a:schemeClr val="tx1">
                    <a:tint val="75000"/>
                  </a:schemeClr>
                </a:solidFill>
              </a:defRPr>
            </a:lvl4pPr>
            <a:lvl5pPr marL="7680960" indent="0">
              <a:buNone/>
              <a:defRPr sz="6720">
                <a:solidFill>
                  <a:schemeClr val="tx1">
                    <a:tint val="75000"/>
                  </a:schemeClr>
                </a:solidFill>
              </a:defRPr>
            </a:lvl5pPr>
            <a:lvl6pPr marL="9601200" indent="0">
              <a:buNone/>
              <a:defRPr sz="6720">
                <a:solidFill>
                  <a:schemeClr val="tx1">
                    <a:tint val="75000"/>
                  </a:schemeClr>
                </a:solidFill>
              </a:defRPr>
            </a:lvl6pPr>
            <a:lvl7pPr marL="11521440" indent="0">
              <a:buNone/>
              <a:defRPr sz="6720">
                <a:solidFill>
                  <a:schemeClr val="tx1">
                    <a:tint val="75000"/>
                  </a:schemeClr>
                </a:solidFill>
              </a:defRPr>
            </a:lvl7pPr>
            <a:lvl8pPr marL="13441680" indent="0">
              <a:buNone/>
              <a:defRPr sz="6720">
                <a:solidFill>
                  <a:schemeClr val="tx1">
                    <a:tint val="75000"/>
                  </a:schemeClr>
                </a:solidFill>
              </a:defRPr>
            </a:lvl8pPr>
            <a:lvl9pPr marL="15361920" indent="0">
              <a:buNone/>
              <a:defRPr sz="672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B1AFFA0-9E01-454E-94EA-F4FC63FF9188}" type="datetimeFigureOut">
              <a:rPr lang="en-GB" smtClean="0"/>
              <a:t>10/02/2025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374726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3520440" y="7667625"/>
            <a:ext cx="21762720" cy="182756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25923240" y="7667625"/>
            <a:ext cx="21762720" cy="182756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B1AFFA0-9E01-454E-94EA-F4FC63FF9188}" type="datetimeFigureOut">
              <a:rPr lang="en-GB" smtClean="0"/>
              <a:t>10/02/2025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992341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7110" y="1533527"/>
            <a:ext cx="44165520" cy="5567365"/>
          </a:xfrm>
        </p:spPr>
        <p:txBody>
          <a:bodyPr/>
          <a:lstStyle/>
          <a:p>
            <a:r>
              <a:rPr lang="en-GB"/>
              <a:t>Click to edit Master title style</a:t>
            </a:r>
            <a:endParaRPr lang="en-US" dirty="0"/>
          </a:p>
        </p:txBody>
      </p:sp>
      <p:sp>
        <p:nvSpPr>
          <p:cNvPr id="3" name="Text Placeholder 2"/>
          <p:cNvSpPr>
            <a:spLocks noGrp="1"/>
          </p:cNvSpPr>
          <p:nvPr>
            <p:ph type="body" idx="1"/>
          </p:nvPr>
        </p:nvSpPr>
        <p:spPr>
          <a:xfrm>
            <a:off x="3527112" y="7060885"/>
            <a:ext cx="21662705"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GB"/>
              <a:t>Click to edit Master text styles</a:t>
            </a:r>
          </a:p>
        </p:txBody>
      </p:sp>
      <p:sp>
        <p:nvSpPr>
          <p:cNvPr id="4" name="Content Placeholder 3"/>
          <p:cNvSpPr>
            <a:spLocks noGrp="1"/>
          </p:cNvSpPr>
          <p:nvPr>
            <p:ph sz="half" idx="2"/>
          </p:nvPr>
        </p:nvSpPr>
        <p:spPr>
          <a:xfrm>
            <a:off x="3527112" y="10521315"/>
            <a:ext cx="21662705" cy="154752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25923240" y="7060885"/>
            <a:ext cx="21769390" cy="3460430"/>
          </a:xfrm>
        </p:spPr>
        <p:txBody>
          <a:bodyPr anchor="b"/>
          <a:lstStyle>
            <a:lvl1pPr marL="0" indent="0">
              <a:buNone/>
              <a:defRPr sz="10080" b="1"/>
            </a:lvl1pPr>
            <a:lvl2pPr marL="1920240" indent="0">
              <a:buNone/>
              <a:defRPr sz="8400" b="1"/>
            </a:lvl2pPr>
            <a:lvl3pPr marL="3840480" indent="0">
              <a:buNone/>
              <a:defRPr sz="7560" b="1"/>
            </a:lvl3pPr>
            <a:lvl4pPr marL="5760720" indent="0">
              <a:buNone/>
              <a:defRPr sz="6720" b="1"/>
            </a:lvl4pPr>
            <a:lvl5pPr marL="7680960" indent="0">
              <a:buNone/>
              <a:defRPr sz="6720" b="1"/>
            </a:lvl5pPr>
            <a:lvl6pPr marL="9601200" indent="0">
              <a:buNone/>
              <a:defRPr sz="6720" b="1"/>
            </a:lvl6pPr>
            <a:lvl7pPr marL="11521440" indent="0">
              <a:buNone/>
              <a:defRPr sz="6720" b="1"/>
            </a:lvl7pPr>
            <a:lvl8pPr marL="13441680" indent="0">
              <a:buNone/>
              <a:defRPr sz="6720" b="1"/>
            </a:lvl8pPr>
            <a:lvl9pPr marL="15361920" indent="0">
              <a:buNone/>
              <a:defRPr sz="6720" b="1"/>
            </a:lvl9pPr>
          </a:lstStyle>
          <a:p>
            <a:pPr lvl="0"/>
            <a:r>
              <a:rPr lang="en-GB"/>
              <a:t>Click to edit Master text styles</a:t>
            </a:r>
          </a:p>
        </p:txBody>
      </p:sp>
      <p:sp>
        <p:nvSpPr>
          <p:cNvPr id="6" name="Content Placeholder 5"/>
          <p:cNvSpPr>
            <a:spLocks noGrp="1"/>
          </p:cNvSpPr>
          <p:nvPr>
            <p:ph sz="quarter" idx="4"/>
          </p:nvPr>
        </p:nvSpPr>
        <p:spPr>
          <a:xfrm>
            <a:off x="25923240" y="10521315"/>
            <a:ext cx="21769390" cy="1547527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B1AFFA0-9E01-454E-94EA-F4FC63FF9188}" type="datetimeFigureOut">
              <a:rPr lang="en-GB" smtClean="0"/>
              <a:t>10/02/2025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118277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B1AFFA0-9E01-454E-94EA-F4FC63FF9188}" type="datetimeFigureOut">
              <a:rPr lang="en-GB" smtClean="0"/>
              <a:t>10/02/2025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2162190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AFFA0-9E01-454E-94EA-F4FC63FF9188}" type="datetimeFigureOut">
              <a:rPr lang="en-GB" smtClean="0"/>
              <a:t>10/02/2025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171578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GB"/>
              <a:t>Click to edit Master title style</a:t>
            </a:r>
            <a:endParaRPr lang="en-US" dirty="0"/>
          </a:p>
        </p:txBody>
      </p:sp>
      <p:sp>
        <p:nvSpPr>
          <p:cNvPr id="3" name="Content Placeholder 2"/>
          <p:cNvSpPr>
            <a:spLocks noGrp="1"/>
          </p:cNvSpPr>
          <p:nvPr>
            <p:ph idx="1"/>
          </p:nvPr>
        </p:nvSpPr>
        <p:spPr>
          <a:xfrm>
            <a:off x="21769390" y="4147187"/>
            <a:ext cx="25923240" cy="20469225"/>
          </a:xfrm>
        </p:spPr>
        <p:txBody>
          <a:bodyPr/>
          <a:lstStyle>
            <a:lvl1pPr>
              <a:defRPr sz="13440"/>
            </a:lvl1pPr>
            <a:lvl2pPr>
              <a:defRPr sz="11760"/>
            </a:lvl2pPr>
            <a:lvl3pPr>
              <a:defRPr sz="10080"/>
            </a:lvl3pPr>
            <a:lvl4pPr>
              <a:defRPr sz="8400"/>
            </a:lvl4pPr>
            <a:lvl5pPr>
              <a:defRPr sz="8400"/>
            </a:lvl5pPr>
            <a:lvl6pPr>
              <a:defRPr sz="8400"/>
            </a:lvl6pPr>
            <a:lvl7pPr>
              <a:defRPr sz="8400"/>
            </a:lvl7pPr>
            <a:lvl8pPr>
              <a:defRPr sz="8400"/>
            </a:lvl8pPr>
            <a:lvl9pPr>
              <a:defRPr sz="8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GB"/>
              <a:t>Click to edit Master text styles</a:t>
            </a:r>
          </a:p>
        </p:txBody>
      </p:sp>
      <p:sp>
        <p:nvSpPr>
          <p:cNvPr id="5" name="Date Placeholder 4"/>
          <p:cNvSpPr>
            <a:spLocks noGrp="1"/>
          </p:cNvSpPr>
          <p:nvPr>
            <p:ph type="dt" sz="half" idx="10"/>
          </p:nvPr>
        </p:nvSpPr>
        <p:spPr/>
        <p:txBody>
          <a:bodyPr/>
          <a:lstStyle/>
          <a:p>
            <a:fld id="{7B1AFFA0-9E01-454E-94EA-F4FC63FF9188}" type="datetimeFigureOut">
              <a:rPr lang="en-GB" smtClean="0"/>
              <a:t>10/02/2025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1514473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7112" y="1920240"/>
            <a:ext cx="16515395" cy="6720840"/>
          </a:xfrm>
        </p:spPr>
        <p:txBody>
          <a:bodyPr anchor="b"/>
          <a:lstStyle>
            <a:lvl1pPr>
              <a:defRPr sz="13440"/>
            </a:lvl1pPr>
          </a:lstStyle>
          <a:p>
            <a:r>
              <a:rPr lang="en-GB"/>
              <a:t>Click to edit Master title style</a:t>
            </a:r>
            <a:endParaRPr lang="en-US" dirty="0"/>
          </a:p>
        </p:txBody>
      </p:sp>
      <p:sp>
        <p:nvSpPr>
          <p:cNvPr id="3" name="Picture Placeholder 2"/>
          <p:cNvSpPr>
            <a:spLocks noGrp="1" noChangeAspect="1"/>
          </p:cNvSpPr>
          <p:nvPr>
            <p:ph type="pic" idx="1"/>
          </p:nvPr>
        </p:nvSpPr>
        <p:spPr>
          <a:xfrm>
            <a:off x="21769390" y="4147187"/>
            <a:ext cx="25923240" cy="20469225"/>
          </a:xfrm>
        </p:spPr>
        <p:txBody>
          <a:bodyPr anchor="t"/>
          <a:lstStyle>
            <a:lvl1pPr marL="0" indent="0">
              <a:buNone/>
              <a:defRPr sz="13440"/>
            </a:lvl1pPr>
            <a:lvl2pPr marL="1920240" indent="0">
              <a:buNone/>
              <a:defRPr sz="11760"/>
            </a:lvl2pPr>
            <a:lvl3pPr marL="3840480" indent="0">
              <a:buNone/>
              <a:defRPr sz="10080"/>
            </a:lvl3pPr>
            <a:lvl4pPr marL="5760720" indent="0">
              <a:buNone/>
              <a:defRPr sz="8400"/>
            </a:lvl4pPr>
            <a:lvl5pPr marL="7680960" indent="0">
              <a:buNone/>
              <a:defRPr sz="8400"/>
            </a:lvl5pPr>
            <a:lvl6pPr marL="9601200" indent="0">
              <a:buNone/>
              <a:defRPr sz="8400"/>
            </a:lvl6pPr>
            <a:lvl7pPr marL="11521440" indent="0">
              <a:buNone/>
              <a:defRPr sz="8400"/>
            </a:lvl7pPr>
            <a:lvl8pPr marL="13441680" indent="0">
              <a:buNone/>
              <a:defRPr sz="8400"/>
            </a:lvl8pPr>
            <a:lvl9pPr marL="15361920" indent="0">
              <a:buNone/>
              <a:defRPr sz="8400"/>
            </a:lvl9pPr>
          </a:lstStyle>
          <a:p>
            <a:r>
              <a:rPr lang="en-GB"/>
              <a:t>Click icon to add picture</a:t>
            </a:r>
            <a:endParaRPr lang="en-US"/>
          </a:p>
        </p:txBody>
      </p:sp>
      <p:sp>
        <p:nvSpPr>
          <p:cNvPr id="4" name="Text Placeholder 3"/>
          <p:cNvSpPr>
            <a:spLocks noGrp="1"/>
          </p:cNvSpPr>
          <p:nvPr>
            <p:ph type="body" sz="half" idx="2"/>
          </p:nvPr>
        </p:nvSpPr>
        <p:spPr>
          <a:xfrm>
            <a:off x="3527112" y="8641080"/>
            <a:ext cx="16515395" cy="16008670"/>
          </a:xfrm>
        </p:spPr>
        <p:txBody>
          <a:bodyPr/>
          <a:lstStyle>
            <a:lvl1pPr marL="0" indent="0">
              <a:buNone/>
              <a:defRPr sz="6720"/>
            </a:lvl1pPr>
            <a:lvl2pPr marL="1920240" indent="0">
              <a:buNone/>
              <a:defRPr sz="5880"/>
            </a:lvl2pPr>
            <a:lvl3pPr marL="3840480" indent="0">
              <a:buNone/>
              <a:defRPr sz="5040"/>
            </a:lvl3pPr>
            <a:lvl4pPr marL="5760720" indent="0">
              <a:buNone/>
              <a:defRPr sz="4200"/>
            </a:lvl4pPr>
            <a:lvl5pPr marL="7680960" indent="0">
              <a:buNone/>
              <a:defRPr sz="4200"/>
            </a:lvl5pPr>
            <a:lvl6pPr marL="9601200" indent="0">
              <a:buNone/>
              <a:defRPr sz="4200"/>
            </a:lvl6pPr>
            <a:lvl7pPr marL="11521440" indent="0">
              <a:buNone/>
              <a:defRPr sz="4200"/>
            </a:lvl7pPr>
            <a:lvl8pPr marL="13441680" indent="0">
              <a:buNone/>
              <a:defRPr sz="4200"/>
            </a:lvl8pPr>
            <a:lvl9pPr marL="15361920" indent="0">
              <a:buNone/>
              <a:defRPr sz="4200"/>
            </a:lvl9pPr>
          </a:lstStyle>
          <a:p>
            <a:pPr lvl="0"/>
            <a:r>
              <a:rPr lang="en-GB"/>
              <a:t>Click to edit Master text styles</a:t>
            </a:r>
          </a:p>
        </p:txBody>
      </p:sp>
      <p:sp>
        <p:nvSpPr>
          <p:cNvPr id="5" name="Date Placeholder 4"/>
          <p:cNvSpPr>
            <a:spLocks noGrp="1"/>
          </p:cNvSpPr>
          <p:nvPr>
            <p:ph type="dt" sz="half" idx="10"/>
          </p:nvPr>
        </p:nvSpPr>
        <p:spPr/>
        <p:txBody>
          <a:bodyPr/>
          <a:lstStyle/>
          <a:p>
            <a:fld id="{7B1AFFA0-9E01-454E-94EA-F4FC63FF9188}" type="datetimeFigureOut">
              <a:rPr lang="en-GB" smtClean="0"/>
              <a:t>10/02/2025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45F558-03DD-E947-85F0-569BD03A08E7}" type="slidenum">
              <a:rPr lang="en-GB" smtClean="0"/>
              <a:t>‹#›</a:t>
            </a:fld>
            <a:endParaRPr lang="en-GB"/>
          </a:p>
        </p:txBody>
      </p:sp>
    </p:spTree>
    <p:extLst>
      <p:ext uri="{BB962C8B-B14F-4D97-AF65-F5344CB8AC3E}">
        <p14:creationId xmlns:p14="http://schemas.microsoft.com/office/powerpoint/2010/main" val="87898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0440" y="1533527"/>
            <a:ext cx="44165520" cy="5567365"/>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3520440" y="7667625"/>
            <a:ext cx="44165520" cy="182756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3520440" y="26696672"/>
            <a:ext cx="11521440" cy="1533525"/>
          </a:xfrm>
          <a:prstGeom prst="rect">
            <a:avLst/>
          </a:prstGeom>
        </p:spPr>
        <p:txBody>
          <a:bodyPr vert="horz" lIns="91440" tIns="45720" rIns="91440" bIns="45720" rtlCol="0" anchor="ctr"/>
          <a:lstStyle>
            <a:lvl1pPr algn="l">
              <a:defRPr sz="5040">
                <a:solidFill>
                  <a:schemeClr val="tx1">
                    <a:tint val="75000"/>
                  </a:schemeClr>
                </a:solidFill>
              </a:defRPr>
            </a:lvl1pPr>
          </a:lstStyle>
          <a:p>
            <a:fld id="{7B1AFFA0-9E01-454E-94EA-F4FC63FF9188}" type="datetimeFigureOut">
              <a:rPr lang="en-GB" smtClean="0"/>
              <a:t>10/02/2025</a:t>
            </a:fld>
            <a:endParaRPr lang="en-GB"/>
          </a:p>
        </p:txBody>
      </p:sp>
      <p:sp>
        <p:nvSpPr>
          <p:cNvPr id="5" name="Footer Placeholder 4"/>
          <p:cNvSpPr>
            <a:spLocks noGrp="1"/>
          </p:cNvSpPr>
          <p:nvPr>
            <p:ph type="ftr" sz="quarter" idx="3"/>
          </p:nvPr>
        </p:nvSpPr>
        <p:spPr>
          <a:xfrm>
            <a:off x="16962120" y="26696672"/>
            <a:ext cx="17282160" cy="1533525"/>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36164520" y="26696672"/>
            <a:ext cx="11521440" cy="1533525"/>
          </a:xfrm>
          <a:prstGeom prst="rect">
            <a:avLst/>
          </a:prstGeom>
        </p:spPr>
        <p:txBody>
          <a:bodyPr vert="horz" lIns="91440" tIns="45720" rIns="91440" bIns="45720" rtlCol="0" anchor="ctr"/>
          <a:lstStyle>
            <a:lvl1pPr algn="r">
              <a:defRPr sz="5040">
                <a:solidFill>
                  <a:schemeClr val="tx1">
                    <a:tint val="75000"/>
                  </a:schemeClr>
                </a:solidFill>
              </a:defRPr>
            </a:lvl1pPr>
          </a:lstStyle>
          <a:p>
            <a:fld id="{9B45F558-03DD-E947-85F0-569BD03A08E7}" type="slidenum">
              <a:rPr lang="en-GB" smtClean="0"/>
              <a:t>‹#›</a:t>
            </a:fld>
            <a:endParaRPr lang="en-GB"/>
          </a:p>
        </p:txBody>
      </p:sp>
    </p:spTree>
    <p:extLst>
      <p:ext uri="{BB962C8B-B14F-4D97-AF65-F5344CB8AC3E}">
        <p14:creationId xmlns:p14="http://schemas.microsoft.com/office/powerpoint/2010/main" val="851796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840480" rtl="0" eaLnBrk="1" latinLnBrk="0" hangingPunct="1">
        <a:lnSpc>
          <a:spcPct val="90000"/>
        </a:lnSpc>
        <a:spcBef>
          <a:spcPct val="0"/>
        </a:spcBef>
        <a:buNone/>
        <a:defRPr sz="18480" kern="1200">
          <a:solidFill>
            <a:schemeClr val="tx1"/>
          </a:solidFill>
          <a:latin typeface="+mj-lt"/>
          <a:ea typeface="+mj-ea"/>
          <a:cs typeface="+mj-cs"/>
        </a:defRPr>
      </a:lvl1pPr>
    </p:titleStyle>
    <p:bodyStyle>
      <a:lvl1pPr marL="960120" indent="-960120" algn="l" defTabSz="3840480" rtl="0" eaLnBrk="1" latinLnBrk="0" hangingPunct="1">
        <a:lnSpc>
          <a:spcPct val="90000"/>
        </a:lnSpc>
        <a:spcBef>
          <a:spcPts val="4200"/>
        </a:spcBef>
        <a:buFont typeface="Arial" panose="020B0604020202020204" pitchFamily="34" charset="0"/>
        <a:buChar char="•"/>
        <a:defRPr sz="11760" kern="1200">
          <a:solidFill>
            <a:schemeClr val="tx1"/>
          </a:solidFill>
          <a:latin typeface="+mn-lt"/>
          <a:ea typeface="+mn-ea"/>
          <a:cs typeface="+mn-cs"/>
        </a:defRPr>
      </a:lvl1pPr>
      <a:lvl2pPr marL="2880360" indent="-960120" algn="l" defTabSz="3840480"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600" indent="-960120" algn="l" defTabSz="3840480"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08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08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32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156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180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040" indent="-960120" algn="l" defTabSz="3840480"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480" rtl="0" eaLnBrk="1" latinLnBrk="0" hangingPunct="1">
        <a:defRPr sz="7560" kern="1200">
          <a:solidFill>
            <a:schemeClr val="tx1"/>
          </a:solidFill>
          <a:latin typeface="+mn-lt"/>
          <a:ea typeface="+mn-ea"/>
          <a:cs typeface="+mn-cs"/>
        </a:defRPr>
      </a:lvl1pPr>
      <a:lvl2pPr marL="1920240" algn="l" defTabSz="3840480" rtl="0" eaLnBrk="1" latinLnBrk="0" hangingPunct="1">
        <a:defRPr sz="7560" kern="1200">
          <a:solidFill>
            <a:schemeClr val="tx1"/>
          </a:solidFill>
          <a:latin typeface="+mn-lt"/>
          <a:ea typeface="+mn-ea"/>
          <a:cs typeface="+mn-cs"/>
        </a:defRPr>
      </a:lvl2pPr>
      <a:lvl3pPr marL="3840480" algn="l" defTabSz="3840480" rtl="0" eaLnBrk="1" latinLnBrk="0" hangingPunct="1">
        <a:defRPr sz="7560" kern="1200">
          <a:solidFill>
            <a:schemeClr val="tx1"/>
          </a:solidFill>
          <a:latin typeface="+mn-lt"/>
          <a:ea typeface="+mn-ea"/>
          <a:cs typeface="+mn-cs"/>
        </a:defRPr>
      </a:lvl3pPr>
      <a:lvl4pPr marL="5760720" algn="l" defTabSz="3840480" rtl="0" eaLnBrk="1" latinLnBrk="0" hangingPunct="1">
        <a:defRPr sz="7560" kern="1200">
          <a:solidFill>
            <a:schemeClr val="tx1"/>
          </a:solidFill>
          <a:latin typeface="+mn-lt"/>
          <a:ea typeface="+mn-ea"/>
          <a:cs typeface="+mn-cs"/>
        </a:defRPr>
      </a:lvl4pPr>
      <a:lvl5pPr marL="7680960" algn="l" defTabSz="3840480" rtl="0" eaLnBrk="1" latinLnBrk="0" hangingPunct="1">
        <a:defRPr sz="7560" kern="1200">
          <a:solidFill>
            <a:schemeClr val="tx1"/>
          </a:solidFill>
          <a:latin typeface="+mn-lt"/>
          <a:ea typeface="+mn-ea"/>
          <a:cs typeface="+mn-cs"/>
        </a:defRPr>
      </a:lvl5pPr>
      <a:lvl6pPr marL="9601200" algn="l" defTabSz="3840480" rtl="0" eaLnBrk="1" latinLnBrk="0" hangingPunct="1">
        <a:defRPr sz="7560" kern="1200">
          <a:solidFill>
            <a:schemeClr val="tx1"/>
          </a:solidFill>
          <a:latin typeface="+mn-lt"/>
          <a:ea typeface="+mn-ea"/>
          <a:cs typeface="+mn-cs"/>
        </a:defRPr>
      </a:lvl6pPr>
      <a:lvl7pPr marL="11521440" algn="l" defTabSz="3840480" rtl="0" eaLnBrk="1" latinLnBrk="0" hangingPunct="1">
        <a:defRPr sz="7560" kern="1200">
          <a:solidFill>
            <a:schemeClr val="tx1"/>
          </a:solidFill>
          <a:latin typeface="+mn-lt"/>
          <a:ea typeface="+mn-ea"/>
          <a:cs typeface="+mn-cs"/>
        </a:defRPr>
      </a:lvl7pPr>
      <a:lvl8pPr marL="13441680" algn="l" defTabSz="3840480" rtl="0" eaLnBrk="1" latinLnBrk="0" hangingPunct="1">
        <a:defRPr sz="7560" kern="1200">
          <a:solidFill>
            <a:schemeClr val="tx1"/>
          </a:solidFill>
          <a:latin typeface="+mn-lt"/>
          <a:ea typeface="+mn-ea"/>
          <a:cs typeface="+mn-cs"/>
        </a:defRPr>
      </a:lvl8pPr>
      <a:lvl9pPr marL="15361920" algn="l" defTabSz="3840480"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812BB08-4170-E564-BCC1-DF1F17F6CDDC}"/>
              </a:ext>
            </a:extLst>
          </p:cNvPr>
          <p:cNvPicPr>
            <a:picLocks noChangeAspect="1"/>
          </p:cNvPicPr>
          <p:nvPr/>
        </p:nvPicPr>
        <p:blipFill>
          <a:blip r:embed="rId2"/>
          <a:stretch>
            <a:fillRect/>
          </a:stretch>
        </p:blipFill>
        <p:spPr>
          <a:xfrm>
            <a:off x="23571882" y="5592730"/>
            <a:ext cx="15584286" cy="12303384"/>
          </a:xfrm>
          <a:prstGeom prst="rect">
            <a:avLst/>
          </a:prstGeom>
        </p:spPr>
      </p:pic>
      <p:sp>
        <p:nvSpPr>
          <p:cNvPr id="2" name="Rectangle 1">
            <a:extLst>
              <a:ext uri="{FF2B5EF4-FFF2-40B4-BE49-F238E27FC236}">
                <a16:creationId xmlns:a16="http://schemas.microsoft.com/office/drawing/2014/main" id="{9EFEFA8B-F39D-424C-BF15-F1F9188BA692}"/>
              </a:ext>
            </a:extLst>
          </p:cNvPr>
          <p:cNvSpPr/>
          <p:nvPr/>
        </p:nvSpPr>
        <p:spPr>
          <a:xfrm>
            <a:off x="0" y="-34754"/>
            <a:ext cx="51206400" cy="59845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100" dirty="0">
              <a:solidFill>
                <a:schemeClr val="tx1"/>
              </a:solidFill>
            </a:endParaRPr>
          </a:p>
        </p:txBody>
      </p:sp>
      <p:sp>
        <p:nvSpPr>
          <p:cNvPr id="53" name="Text Placeholder 49">
            <a:extLst>
              <a:ext uri="{FF2B5EF4-FFF2-40B4-BE49-F238E27FC236}">
                <a16:creationId xmlns:a16="http://schemas.microsoft.com/office/drawing/2014/main" id="{BCAA8AA9-586A-C944-B988-A06D9E965C47}"/>
              </a:ext>
            </a:extLst>
          </p:cNvPr>
          <p:cNvSpPr txBox="1">
            <a:spLocks/>
          </p:cNvSpPr>
          <p:nvPr/>
        </p:nvSpPr>
        <p:spPr>
          <a:xfrm>
            <a:off x="6865214" y="3273128"/>
            <a:ext cx="37332129" cy="2772761"/>
          </a:xfrm>
          <a:prstGeom prst="rect">
            <a:avLst/>
          </a:prstGeom>
        </p:spPr>
        <p:txBody>
          <a:bodyPr>
            <a:normAutofit lnSpcReduction="10000"/>
          </a:bodyPr>
          <a:lstStyle>
            <a:lvl1pPr marL="0" indent="0" algn="ctr" defTabSz="4388900" rtl="0" eaLnBrk="1" latinLnBrk="0" hangingPunct="1">
              <a:spcBef>
                <a:spcPct val="20000"/>
              </a:spcBef>
              <a:buFontTx/>
              <a:buNone/>
              <a:defRPr sz="5400" kern="1200">
                <a:solidFill>
                  <a:schemeClr val="accent5">
                    <a:lumMod val="50000"/>
                  </a:schemeClr>
                </a:solidFill>
                <a:latin typeface="+mj-lt"/>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lvl="0"/>
            <a:r>
              <a:rPr lang="en-US" sz="5250" i="1" dirty="0">
                <a:solidFill>
                  <a:schemeClr val="tx1"/>
                </a:solidFill>
                <a:latin typeface="Arial" panose="020B0604020202020204" pitchFamily="34" charset="0"/>
                <a:cs typeface="Arial" panose="020B0604020202020204" pitchFamily="34" charset="0"/>
              </a:rPr>
              <a:t>1. York University, Toronto, Canada.</a:t>
            </a:r>
          </a:p>
          <a:p>
            <a:pPr lvl="0"/>
            <a:r>
              <a:rPr lang="en-US" sz="5250" i="1" dirty="0">
                <a:solidFill>
                  <a:schemeClr val="tx1"/>
                </a:solidFill>
                <a:latin typeface="Arial" panose="020B0604020202020204" pitchFamily="34" charset="0"/>
                <a:cs typeface="Arial" panose="020B0604020202020204" pitchFamily="34" charset="0"/>
              </a:rPr>
              <a:t>2. The University of the West Indies, St Augustine Campus, Trinidad and Tobago</a:t>
            </a:r>
          </a:p>
          <a:p>
            <a:pPr lvl="0"/>
            <a:r>
              <a:rPr lang="en-US" sz="5250" i="1" dirty="0">
                <a:solidFill>
                  <a:schemeClr val="tx1"/>
                </a:solidFill>
                <a:latin typeface="Arial" panose="020B0604020202020204" pitchFamily="34" charset="0"/>
                <a:cs typeface="Arial" panose="020B0604020202020204" pitchFamily="34" charset="0"/>
              </a:rPr>
              <a:t>3. EuroQol Research Foundation</a:t>
            </a:r>
          </a:p>
          <a:p>
            <a:pPr lvl="0"/>
            <a:endParaRPr lang="en-US" sz="5250" i="1" dirty="0">
              <a:solidFill>
                <a:schemeClr val="tx1"/>
              </a:solidFill>
              <a:latin typeface="Arial" panose="020B0604020202020204" pitchFamily="34" charset="0"/>
              <a:cs typeface="Arial" panose="020B0604020202020204" pitchFamily="34" charset="0"/>
            </a:endParaRPr>
          </a:p>
          <a:p>
            <a:pPr lvl="0"/>
            <a:endParaRPr lang="en-US" sz="5250" i="1" dirty="0">
              <a:solidFill>
                <a:schemeClr val="tx1"/>
              </a:solidFill>
              <a:latin typeface="Arial" panose="020B0604020202020204" pitchFamily="34" charset="0"/>
              <a:cs typeface="Arial" panose="020B0604020202020204" pitchFamily="34" charset="0"/>
            </a:endParaRPr>
          </a:p>
        </p:txBody>
      </p:sp>
      <p:sp>
        <p:nvSpPr>
          <p:cNvPr id="54" name="Text Placeholder 50">
            <a:extLst>
              <a:ext uri="{FF2B5EF4-FFF2-40B4-BE49-F238E27FC236}">
                <a16:creationId xmlns:a16="http://schemas.microsoft.com/office/drawing/2014/main" id="{F3C1B265-5255-C441-96F7-ADA07012C169}"/>
              </a:ext>
            </a:extLst>
          </p:cNvPr>
          <p:cNvSpPr txBox="1">
            <a:spLocks/>
          </p:cNvSpPr>
          <p:nvPr/>
        </p:nvSpPr>
        <p:spPr>
          <a:xfrm>
            <a:off x="6729317" y="1619461"/>
            <a:ext cx="37332129" cy="1301439"/>
          </a:xfrm>
          <a:prstGeom prst="rect">
            <a:avLst/>
          </a:prstGeom>
        </p:spPr>
        <p:txBody>
          <a:bodyPr anchor="t" anchorCtr="1">
            <a:normAutofit/>
          </a:bodyPr>
          <a:lstStyle>
            <a:lvl1pPr marL="0" indent="0" algn="ctr" defTabSz="4388900" rtl="0" eaLnBrk="1" latinLnBrk="0" hangingPunct="1">
              <a:spcBef>
                <a:spcPct val="20000"/>
              </a:spcBef>
              <a:buFontTx/>
              <a:buNone/>
              <a:defRPr sz="8000" kern="1200">
                <a:solidFill>
                  <a:schemeClr val="accent5">
                    <a:lumMod val="50000"/>
                  </a:schemeClr>
                </a:solidFill>
                <a:latin typeface="+mj-lt"/>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7200" dirty="0">
                <a:solidFill>
                  <a:schemeClr val="tx1"/>
                </a:solidFill>
                <a:latin typeface="Arial" panose="020B0604020202020204" pitchFamily="34" charset="0"/>
                <a:cs typeface="Arial" panose="020B0604020202020204" pitchFamily="34" charset="0"/>
              </a:rPr>
              <a:t>N. Aminnejad</a:t>
            </a:r>
            <a:r>
              <a:rPr lang="en-US" sz="7200" baseline="30000" dirty="0">
                <a:solidFill>
                  <a:schemeClr val="tx1"/>
                </a:solidFill>
                <a:latin typeface="Arial" panose="020B0604020202020204" pitchFamily="34" charset="0"/>
                <a:cs typeface="Arial" panose="020B0604020202020204" pitchFamily="34" charset="0"/>
              </a:rPr>
              <a:t>1</a:t>
            </a:r>
            <a:r>
              <a:rPr lang="en-US" sz="7200" dirty="0">
                <a:solidFill>
                  <a:schemeClr val="tx1"/>
                </a:solidFill>
                <a:latin typeface="Arial" panose="020B0604020202020204" pitchFamily="34" charset="0"/>
                <a:cs typeface="Arial" panose="020B0604020202020204" pitchFamily="34" charset="0"/>
              </a:rPr>
              <a:t>, H. Bailey</a:t>
            </a:r>
            <a:r>
              <a:rPr lang="en-US" sz="7200" baseline="30000" dirty="0">
                <a:solidFill>
                  <a:schemeClr val="tx1"/>
                </a:solidFill>
                <a:latin typeface="Arial" panose="020B0604020202020204" pitchFamily="34" charset="0"/>
                <a:cs typeface="Arial" panose="020B0604020202020204" pitchFamily="34" charset="0"/>
              </a:rPr>
              <a:t>2</a:t>
            </a:r>
            <a:r>
              <a:rPr lang="en-US" sz="7200" dirty="0">
                <a:solidFill>
                  <a:schemeClr val="tx1"/>
                </a:solidFill>
                <a:latin typeface="Arial" panose="020B0604020202020204" pitchFamily="34" charset="0"/>
                <a:cs typeface="Arial" panose="020B0604020202020204" pitchFamily="34" charset="0"/>
              </a:rPr>
              <a:t>, M. Janssen</a:t>
            </a:r>
            <a:r>
              <a:rPr lang="en-US" sz="7200" baseline="30000" dirty="0">
                <a:solidFill>
                  <a:schemeClr val="tx1"/>
                </a:solidFill>
                <a:latin typeface="Arial" panose="020B0604020202020204" pitchFamily="34" charset="0"/>
                <a:cs typeface="Arial" panose="020B0604020202020204" pitchFamily="34" charset="0"/>
              </a:rPr>
              <a:t>3</a:t>
            </a:r>
            <a:r>
              <a:rPr lang="en-US" sz="7200" dirty="0">
                <a:solidFill>
                  <a:schemeClr val="tx1"/>
                </a:solidFill>
                <a:latin typeface="Arial" panose="020B0604020202020204" pitchFamily="34" charset="0"/>
                <a:cs typeface="Arial" panose="020B0604020202020204" pitchFamily="34" charset="0"/>
              </a:rPr>
              <a:t> </a:t>
            </a:r>
          </a:p>
        </p:txBody>
      </p:sp>
      <p:sp>
        <p:nvSpPr>
          <p:cNvPr id="55" name="Text Placeholder 51">
            <a:extLst>
              <a:ext uri="{FF2B5EF4-FFF2-40B4-BE49-F238E27FC236}">
                <a16:creationId xmlns:a16="http://schemas.microsoft.com/office/drawing/2014/main" id="{FCE3F3AE-B1DA-BB40-A437-742E09B4D03A}"/>
              </a:ext>
            </a:extLst>
          </p:cNvPr>
          <p:cNvSpPr txBox="1">
            <a:spLocks/>
          </p:cNvSpPr>
          <p:nvPr/>
        </p:nvSpPr>
        <p:spPr>
          <a:xfrm>
            <a:off x="0" y="16872"/>
            <a:ext cx="50790765" cy="1770531"/>
          </a:xfrm>
          <a:prstGeom prst="rect">
            <a:avLst/>
          </a:prstGeom>
        </p:spPr>
        <p:txBody>
          <a:bodyPr anchor="t" anchorCtr="1">
            <a:noAutofit/>
          </a:bodyPr>
          <a:lstStyle>
            <a:lvl1pPr marL="0" indent="0" algn="ctr" defTabSz="4388900" rtl="0" eaLnBrk="1" latinLnBrk="0" hangingPunct="1">
              <a:spcBef>
                <a:spcPct val="20000"/>
              </a:spcBef>
              <a:buFontTx/>
              <a:buNone/>
              <a:defRPr sz="9600" b="1" kern="1200">
                <a:solidFill>
                  <a:schemeClr val="accent5">
                    <a:lumMod val="50000"/>
                  </a:schemeClr>
                </a:solidFill>
                <a:latin typeface="+mj-lt"/>
                <a:ea typeface="+mn-ea"/>
                <a:cs typeface="+mn-cs"/>
              </a:defRPr>
            </a:lvl1pPr>
            <a:lvl2pPr marL="3565982" indent="-1371531" algn="l" defTabSz="4388900" rtl="0" eaLnBrk="1" latinLnBrk="0" hangingPunct="1">
              <a:spcBef>
                <a:spcPct val="20000"/>
              </a:spcBef>
              <a:buFontTx/>
              <a:buNone/>
              <a:defRPr sz="7200" kern="1200">
                <a:solidFill>
                  <a:schemeClr val="tx1"/>
                </a:solidFill>
                <a:latin typeface="+mn-lt"/>
                <a:ea typeface="+mn-ea"/>
                <a:cs typeface="+mn-cs"/>
              </a:defRPr>
            </a:lvl2pPr>
            <a:lvl3pPr marL="5486126" indent="-1097226" algn="l" defTabSz="4388900" rtl="0" eaLnBrk="1" latinLnBrk="0" hangingPunct="1">
              <a:spcBef>
                <a:spcPct val="20000"/>
              </a:spcBef>
              <a:buFontTx/>
              <a:buNone/>
              <a:defRPr sz="7200" kern="1200">
                <a:solidFill>
                  <a:schemeClr val="tx1"/>
                </a:solidFill>
                <a:latin typeface="+mn-lt"/>
                <a:ea typeface="+mn-ea"/>
                <a:cs typeface="+mn-cs"/>
              </a:defRPr>
            </a:lvl3pPr>
            <a:lvl4pPr marL="7680577" indent="-1097226" algn="l" defTabSz="4388900" rtl="0" eaLnBrk="1" latinLnBrk="0" hangingPunct="1">
              <a:spcBef>
                <a:spcPct val="20000"/>
              </a:spcBef>
              <a:buFontTx/>
              <a:buNone/>
              <a:defRPr sz="7200" kern="1200">
                <a:solidFill>
                  <a:schemeClr val="tx1"/>
                </a:solidFill>
                <a:latin typeface="+mn-lt"/>
                <a:ea typeface="+mn-ea"/>
                <a:cs typeface="+mn-cs"/>
              </a:defRPr>
            </a:lvl4pPr>
            <a:lvl5pPr marL="9875026" indent="-1097226" algn="l" defTabSz="4388900" rtl="0" eaLnBrk="1" latinLnBrk="0" hangingPunct="1">
              <a:spcBef>
                <a:spcPct val="20000"/>
              </a:spcBef>
              <a:buFontTx/>
              <a:buNone/>
              <a:defRPr sz="72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defTabSz="5120530">
              <a:defRPr/>
            </a:pPr>
            <a:r>
              <a:rPr lang="en-US" sz="8800" dirty="0">
                <a:solidFill>
                  <a:schemeClr val="tx1"/>
                </a:solidFill>
                <a:latin typeface="Arial" panose="020B0604020202020204" pitchFamily="34" charset="0"/>
                <a:cs typeface="Arial" panose="020B0604020202020204" pitchFamily="34" charset="0"/>
              </a:rPr>
              <a:t>Applying Advanced Data Visualization to Explore Health Inequality Using EQ-5D Measures.</a:t>
            </a:r>
          </a:p>
        </p:txBody>
      </p:sp>
      <p:sp>
        <p:nvSpPr>
          <p:cNvPr id="39" name="Text Placeholder 35">
            <a:extLst>
              <a:ext uri="{FF2B5EF4-FFF2-40B4-BE49-F238E27FC236}">
                <a16:creationId xmlns:a16="http://schemas.microsoft.com/office/drawing/2014/main" id="{83645F9D-80F8-1743-BEEC-4050831D6726}"/>
              </a:ext>
            </a:extLst>
          </p:cNvPr>
          <p:cNvSpPr txBox="1">
            <a:spLocks/>
          </p:cNvSpPr>
          <p:nvPr/>
        </p:nvSpPr>
        <p:spPr>
          <a:xfrm>
            <a:off x="729348" y="7068297"/>
            <a:ext cx="12886716" cy="5062898"/>
          </a:xfrm>
          <a:prstGeom prst="rect">
            <a:avLst/>
          </a:prstGeom>
        </p:spPr>
        <p:txBody>
          <a:bodyPr wrap="square" lIns="266687" tIns="266687" rIns="266687" bIns="266687">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just">
              <a:spcBef>
                <a:spcPts val="0"/>
              </a:spcBef>
            </a:pP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Data visualization translates complex datasets into clear, meaningful insights, providing policymakers and researchers with innovative methods to discern patterns in data. The aim of this poster is to illustrate the potential of data visualization tools that offer clear insights into health inequality using EQ-5D on a large data set.</a:t>
            </a:r>
            <a:r>
              <a:rPr lang="en-TT" sz="4200" dirty="0">
                <a:solidFill>
                  <a:schemeClr val="tx1"/>
                </a:solidFill>
                <a:effectLst/>
                <a:latin typeface="Arial" panose="020B0604020202020204" pitchFamily="34" charset="0"/>
                <a:cs typeface="Arial" panose="020B0604020202020204" pitchFamily="34" charset="0"/>
              </a:rPr>
              <a:t> </a:t>
            </a:r>
            <a:endParaRPr lang="en-US" sz="4200" dirty="0">
              <a:solidFill>
                <a:schemeClr val="tx1"/>
              </a:solidFill>
              <a:latin typeface="Arial" panose="020B0604020202020204" pitchFamily="34" charset="0"/>
              <a:cs typeface="Arial" panose="020B0604020202020204" pitchFamily="34" charset="0"/>
            </a:endParaRPr>
          </a:p>
        </p:txBody>
      </p:sp>
      <p:sp>
        <p:nvSpPr>
          <p:cNvPr id="40" name="Text Placeholder 36">
            <a:extLst>
              <a:ext uri="{FF2B5EF4-FFF2-40B4-BE49-F238E27FC236}">
                <a16:creationId xmlns:a16="http://schemas.microsoft.com/office/drawing/2014/main" id="{4A137E40-6A16-9C4F-823A-B476C38AF33E}"/>
              </a:ext>
            </a:extLst>
          </p:cNvPr>
          <p:cNvSpPr txBox="1">
            <a:spLocks/>
          </p:cNvSpPr>
          <p:nvPr/>
        </p:nvSpPr>
        <p:spPr>
          <a:xfrm>
            <a:off x="603473" y="6179797"/>
            <a:ext cx="13012591" cy="1113190"/>
          </a:xfrm>
          <a:prstGeom prst="rect">
            <a:avLst/>
          </a:prstGeom>
          <a:noFill/>
        </p:spPr>
        <p:txBody>
          <a:bodyPr wrap="square" lIns="106675" tIns="106675" rIns="106675" bIns="106675"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defTabSz="5120530">
              <a:defRPr/>
            </a:pPr>
            <a:r>
              <a:rPr lang="en-US" sz="5600" dirty="0">
                <a:solidFill>
                  <a:schemeClr val="accent5">
                    <a:lumMod val="75000"/>
                  </a:schemeClr>
                </a:solidFill>
                <a:latin typeface="Arial" panose="020B0604020202020204" pitchFamily="34" charset="0"/>
                <a:cs typeface="Arial" panose="020B0604020202020204" pitchFamily="34" charset="0"/>
              </a:rPr>
              <a:t>OBJECTIVE</a:t>
            </a:r>
          </a:p>
        </p:txBody>
      </p:sp>
      <p:sp>
        <p:nvSpPr>
          <p:cNvPr id="42" name="Text Placeholder 38">
            <a:extLst>
              <a:ext uri="{FF2B5EF4-FFF2-40B4-BE49-F238E27FC236}">
                <a16:creationId xmlns:a16="http://schemas.microsoft.com/office/drawing/2014/main" id="{E9AAF710-CF3A-D14E-90D1-4109353C6684}"/>
              </a:ext>
            </a:extLst>
          </p:cNvPr>
          <p:cNvSpPr txBox="1">
            <a:spLocks/>
          </p:cNvSpPr>
          <p:nvPr/>
        </p:nvSpPr>
        <p:spPr>
          <a:xfrm>
            <a:off x="729348" y="13460339"/>
            <a:ext cx="13441287" cy="8940883"/>
          </a:xfrm>
          <a:prstGeom prst="rect">
            <a:avLst/>
          </a:prstGeom>
        </p:spPr>
        <p:txBody>
          <a:bodyPr wrap="square" lIns="266687" tIns="266687" rIns="266687" bIns="266687">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just"/>
            <a:r>
              <a:rPr lang="en-US" sz="4200" dirty="0">
                <a:solidFill>
                  <a:sysClr val="windowText" lastClr="000000"/>
                </a:solidFill>
                <a:latin typeface="Arial" panose="020B0604020202020204" pitchFamily="34" charset="0"/>
                <a:cs typeface="Arial" panose="020B0604020202020204" pitchFamily="34" charset="0"/>
              </a:rPr>
              <a:t>Several data visualization tools were applied to data from a 2007 Gallup survey which included 37,152 respondents from 22 countries in Latin America and the Caribbean. The EQ-5D related variables were the EQ-5D-3L dimensions and a variant of EQ VAS. Trinidad &amp; Tobago EQ-5D-3L index values were used for all 22 countries.  The analysis incorporated 11 well known measures of health inequality applied to the data set. Python’s data visualization libraries were used to design the visual tools that facilitate understanding of health inequality patterns, and the performance of the 11 inequality measures. These included violin plots, heatmaps, and 3D bubble plots.</a:t>
            </a:r>
          </a:p>
        </p:txBody>
      </p:sp>
      <p:sp>
        <p:nvSpPr>
          <p:cNvPr id="43" name="Text Placeholder 39">
            <a:extLst>
              <a:ext uri="{FF2B5EF4-FFF2-40B4-BE49-F238E27FC236}">
                <a16:creationId xmlns:a16="http://schemas.microsoft.com/office/drawing/2014/main" id="{24CC95C7-F6DB-C14B-A716-F0F0E9267D00}"/>
              </a:ext>
            </a:extLst>
          </p:cNvPr>
          <p:cNvSpPr txBox="1">
            <a:spLocks/>
          </p:cNvSpPr>
          <p:nvPr/>
        </p:nvSpPr>
        <p:spPr>
          <a:xfrm>
            <a:off x="603473" y="12347149"/>
            <a:ext cx="12886716" cy="1113190"/>
          </a:xfrm>
          <a:prstGeom prst="rect">
            <a:avLst/>
          </a:prstGeom>
          <a:noFill/>
        </p:spPr>
        <p:txBody>
          <a:bodyPr wrap="square" lIns="106675" tIns="106675" rIns="106675" bIns="106675"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defTabSz="5120530">
              <a:defRPr/>
            </a:pPr>
            <a:r>
              <a:rPr lang="en-US" sz="5600" dirty="0">
                <a:solidFill>
                  <a:schemeClr val="accent5">
                    <a:lumMod val="75000"/>
                  </a:schemeClr>
                </a:solidFill>
                <a:latin typeface="Arial" panose="020B0604020202020204" pitchFamily="34" charset="0"/>
                <a:cs typeface="Arial" panose="020B0604020202020204" pitchFamily="34" charset="0"/>
              </a:rPr>
              <a:t>METHODS</a:t>
            </a:r>
          </a:p>
        </p:txBody>
      </p:sp>
      <p:sp>
        <p:nvSpPr>
          <p:cNvPr id="45" name="Text Placeholder 41">
            <a:extLst>
              <a:ext uri="{FF2B5EF4-FFF2-40B4-BE49-F238E27FC236}">
                <a16:creationId xmlns:a16="http://schemas.microsoft.com/office/drawing/2014/main" id="{8ED944E5-84EF-EA4B-A29B-1D25880C473A}"/>
              </a:ext>
            </a:extLst>
          </p:cNvPr>
          <p:cNvSpPr txBox="1">
            <a:spLocks/>
          </p:cNvSpPr>
          <p:nvPr/>
        </p:nvSpPr>
        <p:spPr>
          <a:xfrm>
            <a:off x="15300960" y="6287097"/>
            <a:ext cx="35176091" cy="1077208"/>
          </a:xfrm>
          <a:prstGeom prst="rect">
            <a:avLst/>
          </a:prstGeom>
          <a:noFill/>
        </p:spPr>
        <p:txBody>
          <a:bodyPr wrap="square" lIns="106675" tIns="106675" rIns="106675" bIns="106675"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defTabSz="5120530">
              <a:defRPr/>
            </a:pPr>
            <a:r>
              <a:rPr lang="en-US" sz="5600" u="none" dirty="0">
                <a:solidFill>
                  <a:schemeClr val="accent5">
                    <a:lumMod val="75000"/>
                  </a:schemeClr>
                </a:solidFill>
                <a:latin typeface="Arial" panose="020B0604020202020204" pitchFamily="34" charset="0"/>
                <a:cs typeface="Arial" panose="020B0604020202020204" pitchFamily="34" charset="0"/>
              </a:rPr>
              <a:t>RESULTS</a:t>
            </a:r>
          </a:p>
        </p:txBody>
      </p:sp>
      <p:sp>
        <p:nvSpPr>
          <p:cNvPr id="4" name="TextBox 3">
            <a:extLst>
              <a:ext uri="{FF2B5EF4-FFF2-40B4-BE49-F238E27FC236}">
                <a16:creationId xmlns:a16="http://schemas.microsoft.com/office/drawing/2014/main" id="{36BCA196-B3CF-2DF4-71CA-E417C2248398}"/>
              </a:ext>
            </a:extLst>
          </p:cNvPr>
          <p:cNvSpPr txBox="1"/>
          <p:nvPr/>
        </p:nvSpPr>
        <p:spPr>
          <a:xfrm>
            <a:off x="821971" y="23925940"/>
            <a:ext cx="13348665" cy="4616648"/>
          </a:xfrm>
          <a:prstGeom prst="rect">
            <a:avLst/>
          </a:prstGeom>
          <a:noFill/>
        </p:spPr>
        <p:txBody>
          <a:bodyPr wrap="square" rtlCol="0">
            <a:spAutoFit/>
          </a:bodyPr>
          <a:lstStyle/>
          <a:p>
            <a:pPr algn="just"/>
            <a:r>
              <a:rPr lang="en-GB" sz="4200" dirty="0">
                <a:effectLst/>
                <a:latin typeface="Arial" panose="020B0604020202020204" pitchFamily="34" charset="0"/>
                <a:ea typeface="Calibri" panose="020F0502020204030204" pitchFamily="34" charset="0"/>
                <a:cs typeface="Arial" panose="020B0604020202020204" pitchFamily="34" charset="0"/>
              </a:rPr>
              <a:t>Violin plots quickly and easily show the distributions of     EQ-5D data between demographic groups within countries and facilitate comparison of many countries simultaneously </a:t>
            </a:r>
            <a:r>
              <a:rPr lang="en-US" sz="4200" dirty="0">
                <a:effectLst/>
                <a:latin typeface="Arial" panose="020B0604020202020204" pitchFamily="34" charset="0"/>
                <a:ea typeface="Calibri" panose="020F0502020204030204" pitchFamily="34" charset="0"/>
                <a:cs typeface="Arial" panose="020B0604020202020204" pitchFamily="34" charset="0"/>
              </a:rPr>
              <a:t>in a single, cohesive view</a:t>
            </a:r>
            <a:r>
              <a:rPr lang="en-GB" sz="4200" dirty="0">
                <a:effectLst/>
                <a:latin typeface="Arial" panose="020B0604020202020204" pitchFamily="34" charset="0"/>
                <a:ea typeface="Calibri" panose="020F050202020403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Figure 1 shows that in countries like Mexico, distributions are nearly symmetrical for male and female, whereas in Guyana, the EQ VAS distributions are different.</a:t>
            </a:r>
          </a:p>
        </p:txBody>
      </p:sp>
      <p:sp>
        <p:nvSpPr>
          <p:cNvPr id="5" name="Text Placeholder 44">
            <a:extLst>
              <a:ext uri="{FF2B5EF4-FFF2-40B4-BE49-F238E27FC236}">
                <a16:creationId xmlns:a16="http://schemas.microsoft.com/office/drawing/2014/main" id="{8CEF4900-35DB-0F28-052B-C90F651919C3}"/>
              </a:ext>
            </a:extLst>
          </p:cNvPr>
          <p:cNvSpPr txBox="1">
            <a:spLocks/>
          </p:cNvSpPr>
          <p:nvPr/>
        </p:nvSpPr>
        <p:spPr>
          <a:xfrm>
            <a:off x="41128213" y="21336502"/>
            <a:ext cx="8063094" cy="1077208"/>
          </a:xfrm>
          <a:prstGeom prst="rect">
            <a:avLst/>
          </a:prstGeom>
          <a:noFill/>
        </p:spPr>
        <p:txBody>
          <a:bodyPr wrap="square" lIns="106675" tIns="106675" rIns="106675" bIns="106675"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defTabSz="5120530">
              <a:defRPr/>
            </a:pPr>
            <a:r>
              <a:rPr lang="en-US" sz="5600" dirty="0">
                <a:solidFill>
                  <a:schemeClr val="accent5">
                    <a:lumMod val="75000"/>
                  </a:schemeClr>
                </a:solidFill>
                <a:latin typeface="Arial" panose="020B0604020202020204" pitchFamily="34" charset="0"/>
                <a:cs typeface="Arial" panose="020B0604020202020204" pitchFamily="34" charset="0"/>
              </a:rPr>
              <a:t>CONCLUSION</a:t>
            </a:r>
          </a:p>
        </p:txBody>
      </p:sp>
      <p:sp>
        <p:nvSpPr>
          <p:cNvPr id="7" name="Text Placeholder 36">
            <a:extLst>
              <a:ext uri="{FF2B5EF4-FFF2-40B4-BE49-F238E27FC236}">
                <a16:creationId xmlns:a16="http://schemas.microsoft.com/office/drawing/2014/main" id="{61BF7D87-C0E0-B765-6B9C-214DAE3C2466}"/>
              </a:ext>
            </a:extLst>
          </p:cNvPr>
          <p:cNvSpPr txBox="1">
            <a:spLocks/>
          </p:cNvSpPr>
          <p:nvPr/>
        </p:nvSpPr>
        <p:spPr>
          <a:xfrm>
            <a:off x="14579473" y="27773095"/>
            <a:ext cx="11023727" cy="861764"/>
          </a:xfrm>
          <a:prstGeom prst="rect">
            <a:avLst/>
          </a:prstGeom>
          <a:noFill/>
        </p:spPr>
        <p:txBody>
          <a:bodyPr wrap="square" lIns="106675" tIns="106675" rIns="106675" bIns="106675"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defTabSz="5120530">
              <a:defRPr/>
            </a:pPr>
            <a:r>
              <a:rPr lang="en-US" sz="4000" b="0" u="none" dirty="0">
                <a:solidFill>
                  <a:schemeClr val="accent5">
                    <a:lumMod val="75000"/>
                  </a:schemeClr>
                </a:solidFill>
                <a:latin typeface="Arial" panose="020B0604020202020204" pitchFamily="34" charset="0"/>
                <a:cs typeface="Arial" panose="020B0604020202020204" pitchFamily="34" charset="0"/>
              </a:rPr>
              <a:t>Figure 1. Violin Plot for EQ VAS Scores</a:t>
            </a:r>
          </a:p>
        </p:txBody>
      </p:sp>
      <p:pic>
        <p:nvPicPr>
          <p:cNvPr id="6" name="Picture 5">
            <a:extLst>
              <a:ext uri="{FF2B5EF4-FFF2-40B4-BE49-F238E27FC236}">
                <a16:creationId xmlns:a16="http://schemas.microsoft.com/office/drawing/2014/main" id="{D04D15D8-DC29-AAB7-BE4D-B05792679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8745" y="7232493"/>
            <a:ext cx="10270301" cy="20540601"/>
          </a:xfrm>
          <a:prstGeom prst="rect">
            <a:avLst/>
          </a:prstGeom>
        </p:spPr>
      </p:pic>
      <p:pic>
        <p:nvPicPr>
          <p:cNvPr id="8" name="Picture 7">
            <a:extLst>
              <a:ext uri="{FF2B5EF4-FFF2-40B4-BE49-F238E27FC236}">
                <a16:creationId xmlns:a16="http://schemas.microsoft.com/office/drawing/2014/main" id="{AE39C0C6-70E2-B06C-0D0A-77398B8288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9772" y="11738343"/>
            <a:ext cx="9371805" cy="8707971"/>
          </a:xfrm>
          <a:prstGeom prst="rect">
            <a:avLst/>
          </a:prstGeom>
        </p:spPr>
      </p:pic>
      <p:sp>
        <p:nvSpPr>
          <p:cNvPr id="10" name="Text Placeholder 36">
            <a:extLst>
              <a:ext uri="{FF2B5EF4-FFF2-40B4-BE49-F238E27FC236}">
                <a16:creationId xmlns:a16="http://schemas.microsoft.com/office/drawing/2014/main" id="{BF5B6922-8B39-5C9F-DD84-2066B1D1F603}"/>
              </a:ext>
            </a:extLst>
          </p:cNvPr>
          <p:cNvSpPr txBox="1">
            <a:spLocks/>
          </p:cNvSpPr>
          <p:nvPr/>
        </p:nvSpPr>
        <p:spPr>
          <a:xfrm>
            <a:off x="25304210" y="18726396"/>
            <a:ext cx="11863196" cy="830987"/>
          </a:xfrm>
          <a:prstGeom prst="rect">
            <a:avLst/>
          </a:prstGeom>
          <a:noFill/>
        </p:spPr>
        <p:txBody>
          <a:bodyPr wrap="square" lIns="106675" tIns="106675" rIns="106675" bIns="106675"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defTabSz="5120530">
              <a:defRPr/>
            </a:pPr>
            <a:r>
              <a:rPr lang="en-US" sz="4000" b="0" u="none" dirty="0">
                <a:solidFill>
                  <a:schemeClr val="accent5">
                    <a:lumMod val="75000"/>
                  </a:schemeClr>
                </a:solidFill>
                <a:latin typeface="Arial" panose="020B0604020202020204" pitchFamily="34" charset="0"/>
                <a:cs typeface="Arial" panose="020B0604020202020204" pitchFamily="34" charset="0"/>
              </a:rPr>
              <a:t>Figure 2. 3-D Bubble Plot</a:t>
            </a:r>
          </a:p>
        </p:txBody>
      </p:sp>
      <p:sp>
        <p:nvSpPr>
          <p:cNvPr id="12" name="Text Placeholder 44">
            <a:extLst>
              <a:ext uri="{FF2B5EF4-FFF2-40B4-BE49-F238E27FC236}">
                <a16:creationId xmlns:a16="http://schemas.microsoft.com/office/drawing/2014/main" id="{C1D1332A-5F0A-77A3-3C8B-2FE5CC51F97A}"/>
              </a:ext>
            </a:extLst>
          </p:cNvPr>
          <p:cNvSpPr txBox="1">
            <a:spLocks/>
          </p:cNvSpPr>
          <p:nvPr/>
        </p:nvSpPr>
        <p:spPr>
          <a:xfrm>
            <a:off x="1437461" y="22624977"/>
            <a:ext cx="11863196" cy="1077208"/>
          </a:xfrm>
          <a:prstGeom prst="rect">
            <a:avLst/>
          </a:prstGeom>
          <a:noFill/>
        </p:spPr>
        <p:txBody>
          <a:bodyPr wrap="square" lIns="106675" tIns="106675" rIns="106675" bIns="106675"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defTabSz="5120530">
              <a:defRPr/>
            </a:pPr>
            <a:r>
              <a:rPr lang="en-US" sz="5600" dirty="0">
                <a:solidFill>
                  <a:schemeClr val="accent5">
                    <a:lumMod val="75000"/>
                  </a:schemeClr>
                </a:solidFill>
                <a:latin typeface="Arial" panose="020B0604020202020204" pitchFamily="34" charset="0"/>
                <a:cs typeface="Arial" panose="020B0604020202020204" pitchFamily="34" charset="0"/>
              </a:rPr>
              <a:t>RESULTS</a:t>
            </a:r>
          </a:p>
        </p:txBody>
      </p:sp>
      <p:sp>
        <p:nvSpPr>
          <p:cNvPr id="13" name="Text Placeholder 45">
            <a:extLst>
              <a:ext uri="{FF2B5EF4-FFF2-40B4-BE49-F238E27FC236}">
                <a16:creationId xmlns:a16="http://schemas.microsoft.com/office/drawing/2014/main" id="{4396FDD0-C18E-8685-75F6-B51466B3C749}"/>
              </a:ext>
            </a:extLst>
          </p:cNvPr>
          <p:cNvSpPr txBox="1">
            <a:spLocks/>
          </p:cNvSpPr>
          <p:nvPr/>
        </p:nvSpPr>
        <p:spPr>
          <a:xfrm>
            <a:off x="38831989" y="7032579"/>
            <a:ext cx="11863195" cy="5062898"/>
          </a:xfrm>
          <a:prstGeom prst="rect">
            <a:avLst/>
          </a:prstGeom>
        </p:spPr>
        <p:txBody>
          <a:bodyPr wrap="square" lIns="266687" tIns="266687" rIns="266687" bIns="266687">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just"/>
            <a:r>
              <a:rPr lang="en-GB"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Heatmaps efficiently display values for many variables using colour gradients to reveal patterns and differences. The </a:t>
            </a:r>
            <a:r>
              <a:rPr lang="en-GB" sz="4200">
                <a:solidFill>
                  <a:schemeClr val="tx1"/>
                </a:solidFill>
                <a:latin typeface="Arial" panose="020B0604020202020204" pitchFamily="34" charset="0"/>
                <a:ea typeface="Calibri" panose="020F0502020204030204" pitchFamily="34" charset="0"/>
                <a:cs typeface="Arial" panose="020B0604020202020204" pitchFamily="34" charset="0"/>
              </a:rPr>
              <a:t>heatmap in </a:t>
            </a:r>
            <a:r>
              <a:rPr lang="en-GB" sz="4200">
                <a:solidFill>
                  <a:schemeClr val="tx1"/>
                </a:solidFill>
                <a:effectLst/>
                <a:latin typeface="Arial" panose="020B0604020202020204" pitchFamily="34" charset="0"/>
                <a:ea typeface="Calibri" panose="020F0502020204030204" pitchFamily="34" charset="0"/>
                <a:cs typeface="Arial" panose="020B0604020202020204" pitchFamily="34" charset="0"/>
              </a:rPr>
              <a:t>Figure </a:t>
            </a:r>
            <a:r>
              <a:rPr lang="en-GB"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3 shows correlations among 11 different inequality measures for the 22 countries.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These patterns can be linked to the structures of the inequality measures. </a:t>
            </a:r>
            <a:endParaRPr lang="en-US" sz="4200" dirty="0">
              <a:solidFill>
                <a:schemeClr val="tx1"/>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D9F1A580-05F4-2BD1-2131-57BAB7E95CC4}"/>
              </a:ext>
            </a:extLst>
          </p:cNvPr>
          <p:cNvCxnSpPr/>
          <p:nvPr/>
        </p:nvCxnSpPr>
        <p:spPr>
          <a:xfrm>
            <a:off x="14579473" y="7176117"/>
            <a:ext cx="356834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Text Placeholder 45">
            <a:extLst>
              <a:ext uri="{FF2B5EF4-FFF2-40B4-BE49-F238E27FC236}">
                <a16:creationId xmlns:a16="http://schemas.microsoft.com/office/drawing/2014/main" id="{58656D11-07F8-369E-A5B1-209847EE79A2}"/>
              </a:ext>
            </a:extLst>
          </p:cNvPr>
          <p:cNvSpPr txBox="1">
            <a:spLocks/>
          </p:cNvSpPr>
          <p:nvPr/>
        </p:nvSpPr>
        <p:spPr>
          <a:xfrm>
            <a:off x="38851358" y="22352692"/>
            <a:ext cx="11863195" cy="6355560"/>
          </a:xfrm>
          <a:prstGeom prst="rect">
            <a:avLst/>
          </a:prstGeom>
        </p:spPr>
        <p:txBody>
          <a:bodyPr wrap="square" lIns="266687" tIns="266687" rIns="266687" bIns="266687">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just"/>
            <a:r>
              <a:rPr lang="en-US" sz="4200" dirty="0">
                <a:solidFill>
                  <a:schemeClr val="tx1"/>
                </a:solidFill>
                <a:latin typeface="Arial" panose="020B0604020202020204" pitchFamily="34" charset="0"/>
                <a:cs typeface="Arial" panose="020B0604020202020204" pitchFamily="34" charset="0"/>
              </a:rPr>
              <a:t>The findings of this study have implications for the analysis of EQ-5D data in studies of inequality and communication of findings, as well as for the choice of inequality measures when working with EQ-5D data. These tools help researchers identify EQ-5D inequality patterns across regions, pinpoint demographic groups experiencing significant disparities and communicate results effectively to stakeholders.</a:t>
            </a:r>
          </a:p>
        </p:txBody>
      </p:sp>
      <p:sp>
        <p:nvSpPr>
          <p:cNvPr id="19" name="Text Placeholder 36">
            <a:extLst>
              <a:ext uri="{FF2B5EF4-FFF2-40B4-BE49-F238E27FC236}">
                <a16:creationId xmlns:a16="http://schemas.microsoft.com/office/drawing/2014/main" id="{7A55385C-262C-CE89-111E-31C74E60E09E}"/>
              </a:ext>
            </a:extLst>
          </p:cNvPr>
          <p:cNvSpPr txBox="1">
            <a:spLocks/>
          </p:cNvSpPr>
          <p:nvPr/>
        </p:nvSpPr>
        <p:spPr>
          <a:xfrm>
            <a:off x="38927569" y="20514733"/>
            <a:ext cx="11863196" cy="861764"/>
          </a:xfrm>
          <a:prstGeom prst="rect">
            <a:avLst/>
          </a:prstGeom>
          <a:noFill/>
        </p:spPr>
        <p:txBody>
          <a:bodyPr wrap="square" lIns="106675" tIns="106675" rIns="106675" bIns="106675" anchor="ctr" anchorCtr="0">
            <a:spAutoFit/>
          </a:bodyPr>
          <a:lstStyle>
            <a:lvl1pPr marL="0" indent="0" algn="ctr" defTabSz="4388900" rtl="0" eaLnBrk="1" latinLnBrk="0" hangingPunct="1">
              <a:spcBef>
                <a:spcPct val="20000"/>
              </a:spcBef>
              <a:buFont typeface="Arial" pitchFamily="34" charset="0"/>
              <a:buNone/>
              <a:defRPr sz="3700" b="1" u="sng" kern="1200" baseline="0">
                <a:solidFill>
                  <a:schemeClr val="accent5">
                    <a:lumMod val="50000"/>
                  </a:schemeClr>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defTabSz="5120530">
              <a:defRPr/>
            </a:pPr>
            <a:r>
              <a:rPr lang="en-US" sz="4000" b="0" u="none" dirty="0">
                <a:solidFill>
                  <a:schemeClr val="accent5">
                    <a:lumMod val="75000"/>
                  </a:schemeClr>
                </a:solidFill>
                <a:latin typeface="Arial" panose="020B0604020202020204" pitchFamily="34" charset="0"/>
                <a:cs typeface="Arial" panose="020B0604020202020204" pitchFamily="34" charset="0"/>
              </a:rPr>
              <a:t>Figure 3. Correlation Heatmap</a:t>
            </a:r>
          </a:p>
        </p:txBody>
      </p:sp>
      <p:sp>
        <p:nvSpPr>
          <p:cNvPr id="49" name="Text Placeholder 45">
            <a:extLst>
              <a:ext uri="{FF2B5EF4-FFF2-40B4-BE49-F238E27FC236}">
                <a16:creationId xmlns:a16="http://schemas.microsoft.com/office/drawing/2014/main" id="{C7D9D5EB-CBA7-6540-B46E-18AFA9FA2B9F}"/>
              </a:ext>
            </a:extLst>
          </p:cNvPr>
          <p:cNvSpPr txBox="1">
            <a:spLocks/>
          </p:cNvSpPr>
          <p:nvPr/>
        </p:nvSpPr>
        <p:spPr>
          <a:xfrm>
            <a:off x="25603200" y="20141757"/>
            <a:ext cx="12045783" cy="8294552"/>
          </a:xfrm>
          <a:prstGeom prst="rect">
            <a:avLst/>
          </a:prstGeom>
        </p:spPr>
        <p:txBody>
          <a:bodyPr wrap="square" lIns="266687" tIns="266687" rIns="266687" bIns="266687">
            <a:spAutoFit/>
          </a:bodyPr>
          <a:lstStyle>
            <a:lvl1pPr marL="0" indent="0" algn="l" defTabSz="4388900" rtl="0" eaLnBrk="1" latinLnBrk="0" hangingPunct="1">
              <a:spcBef>
                <a:spcPct val="20000"/>
              </a:spcBef>
              <a:buFont typeface="Arial" pitchFamily="34" charset="0"/>
              <a:buNone/>
              <a:defRPr sz="2500" kern="1200">
                <a:solidFill>
                  <a:schemeClr val="accent5">
                    <a:lumMod val="50000"/>
                  </a:schemeClr>
                </a:solidFill>
                <a:latin typeface="Times New Roman" pitchFamily="18"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pPr algn="just"/>
            <a:r>
              <a:rPr lang="en-GB" sz="4200" dirty="0">
                <a:solidFill>
                  <a:schemeClr val="tx1"/>
                </a:solidFill>
                <a:latin typeface="Arial" panose="020B0604020202020204" pitchFamily="34" charset="0"/>
                <a:ea typeface="Calibri" panose="020F0502020204030204" pitchFamily="34" charset="0"/>
                <a:cs typeface="Arial" panose="020B0604020202020204" pitchFamily="34" charset="0"/>
              </a:rPr>
              <a:t>The</a:t>
            </a:r>
            <a:r>
              <a:rPr lang="en-GB"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3-D bubble plot in Figure 2 shows 4-dimensional data using 3 axes (Kakwani index for EQ-5D-3L index values, EQ VAS scores and Ceiling percentages with bubble size</a:t>
            </a:r>
            <a:r>
              <a:rPr lang="en-GB" sz="4200" dirty="0">
                <a:solidFill>
                  <a:schemeClr val="tx1"/>
                </a:solidFill>
                <a:latin typeface="Arial" panose="020B0604020202020204" pitchFamily="34" charset="0"/>
                <a:ea typeface="Calibri" panose="020F0502020204030204" pitchFamily="34" charset="0"/>
                <a:cs typeface="Arial" panose="020B0604020202020204" pitchFamily="34" charset="0"/>
              </a:rPr>
              <a:t> for an inverse </a:t>
            </a:r>
            <a:r>
              <a:rPr lang="en-GB"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Cowell-Flachaire index for level sum scores</a:t>
            </a:r>
            <a:r>
              <a:rPr lang="en-GB" sz="4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GB"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Rotation </a:t>
            </a:r>
            <a:r>
              <a:rPr lang="en-GB" sz="4200" dirty="0">
                <a:solidFill>
                  <a:schemeClr val="tx1"/>
                </a:solidFill>
                <a:latin typeface="Arial" panose="020B0604020202020204" pitchFamily="34" charset="0"/>
                <a:ea typeface="Calibri" panose="020F0502020204030204" pitchFamily="34" charset="0"/>
                <a:cs typeface="Arial" panose="020B0604020202020204" pitchFamily="34" charset="0"/>
              </a:rPr>
              <a:t>facilitates </a:t>
            </a:r>
            <a:r>
              <a:rPr lang="en-GB"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closer inspection of features of interest</a:t>
            </a:r>
            <a:r>
              <a:rPr lang="en-GB" sz="4200" dirty="0">
                <a:solidFill>
                  <a:schemeClr val="tx1"/>
                </a:solidFill>
                <a:latin typeface="Arial" panose="020B0604020202020204" pitchFamily="34" charset="0"/>
                <a:ea typeface="Calibri" panose="020F0502020204030204" pitchFamily="34" charset="0"/>
                <a:cs typeface="Arial" panose="020B0604020202020204" pitchFamily="34" charset="0"/>
              </a:rPr>
              <a:t>,</a:t>
            </a:r>
            <a:r>
              <a:rPr lang="en-GB"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allowing easy detailed multi-country, multi-measure </a:t>
            </a:r>
            <a:r>
              <a:rPr lang="en-US" sz="4200" dirty="0">
                <a:solidFill>
                  <a:schemeClr val="tx1"/>
                </a:solidFill>
                <a:effectLst/>
                <a:latin typeface="Arial" panose="020B0604020202020204" pitchFamily="34" charset="0"/>
                <a:ea typeface="Calibri" panose="020F0502020204030204" pitchFamily="34" charset="0"/>
                <a:cs typeface="Arial" panose="020B0604020202020204" pitchFamily="34" charset="0"/>
              </a:rPr>
              <a:t>comparisons by rotating and focusing on key parts of the display. Figure 2 shows rotation on one plane, but this type of display can be rotated on any plane to facilitate visualization and analysis from any angle. </a:t>
            </a:r>
            <a:endParaRPr lang="en-US" sz="4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68125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7e201e0-7ba1-4fd0-b022-03ac33d052c0">
      <Terms xmlns="http://schemas.microsoft.com/office/infopath/2007/PartnerControls"/>
    </lcf76f155ced4ddcb4097134ff3c332f>
    <TaxCatchAll xmlns="e25f615b-eebd-4e2a-b1e3-b3bb6a01136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296E15BAF57041A774F4D5316366FF" ma:contentTypeVersion="14" ma:contentTypeDescription="Create a new document." ma:contentTypeScope="" ma:versionID="5b3d31f9406923266e19a251e7e1925f">
  <xsd:schema xmlns:xsd="http://www.w3.org/2001/XMLSchema" xmlns:xs="http://www.w3.org/2001/XMLSchema" xmlns:p="http://schemas.microsoft.com/office/2006/metadata/properties" xmlns:ns2="d7e201e0-7ba1-4fd0-b022-03ac33d052c0" xmlns:ns3="e25f615b-eebd-4e2a-b1e3-b3bb6a011368" targetNamespace="http://schemas.microsoft.com/office/2006/metadata/properties" ma:root="true" ma:fieldsID="4218752b27ed29a11fa65fc7df10aeab" ns2:_="" ns3:_="">
    <xsd:import namespace="d7e201e0-7ba1-4fd0-b022-03ac33d052c0"/>
    <xsd:import namespace="e25f615b-eebd-4e2a-b1e3-b3bb6a01136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201e0-7ba1-4fd0-b022-03ac33d052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f72f27b-f989-48c3-999a-f20f870c1ee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f615b-eebd-4e2a-b1e3-b3bb6a01136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28c4e3b-88eb-4c14-8dcb-be66e22babc3}" ma:internalName="TaxCatchAll" ma:showField="CatchAllData" ma:web="e25f615b-eebd-4e2a-b1e3-b3bb6a0113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BA4A3B-9917-4C5A-A0E2-CC1E4AB4F1E3}">
  <ds:schemaRefs>
    <ds:schemaRef ds:uri="http://schemas.microsoft.com/office/2006/documentManagement/types"/>
    <ds:schemaRef ds:uri="http://purl.org/dc/terms/"/>
    <ds:schemaRef ds:uri="0e116d4f-ff45-42b5-a34d-bd43547b2bc7"/>
    <ds:schemaRef ds:uri="http://purl.org/dc/dcmitype/"/>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460532fb-0e1d-4764-b80f-df33202df358"/>
    <ds:schemaRef ds:uri="http://www.w3.org/XML/1998/namespace"/>
  </ds:schemaRefs>
</ds:datastoreItem>
</file>

<file path=customXml/itemProps2.xml><?xml version="1.0" encoding="utf-8"?>
<ds:datastoreItem xmlns:ds="http://schemas.openxmlformats.org/officeDocument/2006/customXml" ds:itemID="{B3AFF3CF-AA94-49F2-A97E-52E9BA65FD79}"/>
</file>

<file path=customXml/itemProps3.xml><?xml version="1.0" encoding="utf-8"?>
<ds:datastoreItem xmlns:ds="http://schemas.openxmlformats.org/officeDocument/2006/customXml" ds:itemID="{A1102A74-DB06-40F4-B123-61034B4749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487</TotalTime>
  <Words>503</Words>
  <Application>Microsoft Office PowerPoint</Application>
  <PresentationFormat>Custom</PresentationFormat>
  <Paragraphs>19</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Kershelle Hilaire</dc:creator>
  <cp:lastModifiedBy>admin</cp:lastModifiedBy>
  <cp:revision>34</cp:revision>
  <dcterms:created xsi:type="dcterms:W3CDTF">2020-10-01T17:02:39Z</dcterms:created>
  <dcterms:modified xsi:type="dcterms:W3CDTF">2025-02-10T12:51:16Z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0x0101004E296E15BAF57041A774F4D5316366FF</vt:lpwstr>
  </property>
  <property fmtid="{D5CDD505-2E9C-101B-9397-08002B2CF9AE}" pid="3" name="MediaServiceImageTags">
    <vt:lpwstr/>
  </property>
</Properties>
</file>