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65" autoAdjust="0"/>
  </p:normalViewPr>
  <p:slideViewPr>
    <p:cSldViewPr snapToGrid="0">
      <p:cViewPr>
        <p:scale>
          <a:sx n="75" d="100"/>
          <a:sy n="75" d="100"/>
        </p:scale>
        <p:origin x="946" y="125"/>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ua Bonsel" userId="00df92a9f640b828" providerId="LiveId" clId="{4621E3B8-455A-4517-980E-3949C6CFF1AC}"/>
    <pc:docChg chg="undo custSel addSld delSld modSld">
      <pc:chgData name="Joshua Bonsel" userId="00df92a9f640b828" providerId="LiveId" clId="{4621E3B8-455A-4517-980E-3949C6CFF1AC}" dt="2023-02-07T22:20:58.525" v="4449" actId="20577"/>
      <pc:docMkLst>
        <pc:docMk/>
      </pc:docMkLst>
      <pc:sldChg chg="addSp delSp modSp mod">
        <pc:chgData name="Joshua Bonsel" userId="00df92a9f640b828" providerId="LiveId" clId="{4621E3B8-455A-4517-980E-3949C6CFF1AC}" dt="2023-02-07T22:20:58.525" v="4449" actId="20577"/>
        <pc:sldMkLst>
          <pc:docMk/>
          <pc:sldMk cId="3792950251" sldId="256"/>
        </pc:sldMkLst>
      </pc:sldChg>
      <pc:sldChg chg="addSp delSp modSp new del mod">
        <pc:chgData name="Joshua Bonsel" userId="00df92a9f640b828" providerId="LiveId" clId="{4621E3B8-455A-4517-980E-3949C6CFF1AC}" dt="2023-02-07T22:02:18.926" v="3789" actId="47"/>
        <pc:sldMkLst>
          <pc:docMk/>
          <pc:sldMk cId="1609437149" sldId="257"/>
        </pc:sldMkLst>
      </pc:sldChg>
    </pc:docChg>
  </pc:docChgLst>
  <pc:docChgLst>
    <pc:chgData name="Joshua Bonsel" userId="00df92a9f640b828" providerId="LiveId" clId="{8BACD755-1539-4F7B-9D9D-4137AB0D270D}"/>
    <pc:docChg chg="undo custSel modSld">
      <pc:chgData name="Joshua Bonsel" userId="00df92a9f640b828" providerId="LiveId" clId="{8BACD755-1539-4F7B-9D9D-4137AB0D270D}" dt="2025-02-12T21:49:02.166" v="1857" actId="20577"/>
      <pc:docMkLst>
        <pc:docMk/>
      </pc:docMkLst>
      <pc:sldChg chg="addSp delSp modSp mod">
        <pc:chgData name="Joshua Bonsel" userId="00df92a9f640b828" providerId="LiveId" clId="{8BACD755-1539-4F7B-9D9D-4137AB0D270D}" dt="2025-02-12T21:49:02.166" v="1857" actId="20577"/>
        <pc:sldMkLst>
          <pc:docMk/>
          <pc:sldMk cId="3792950251" sldId="256"/>
        </pc:sldMkLst>
        <pc:spChg chg="add mod">
          <ac:chgData name="Joshua Bonsel" userId="00df92a9f640b828" providerId="LiveId" clId="{8BACD755-1539-4F7B-9D9D-4137AB0D270D}" dt="2025-02-12T19:46:41.013" v="66"/>
          <ac:spMkLst>
            <pc:docMk/>
            <pc:sldMk cId="3792950251" sldId="256"/>
            <ac:spMk id="2" creationId="{92496C84-B9BE-2A44-B0EE-4E5798CA8201}"/>
          </ac:spMkLst>
        </pc:spChg>
        <pc:spChg chg="add mod">
          <ac:chgData name="Joshua Bonsel" userId="00df92a9f640b828" providerId="LiveId" clId="{8BACD755-1539-4F7B-9D9D-4137AB0D270D}" dt="2025-02-12T21:43:22.557" v="1677" actId="1037"/>
          <ac:spMkLst>
            <pc:docMk/>
            <pc:sldMk cId="3792950251" sldId="256"/>
            <ac:spMk id="3" creationId="{BB0A7A3F-3706-9EBE-2B55-C68ACE73E576}"/>
          </ac:spMkLst>
        </pc:spChg>
        <pc:spChg chg="mod">
          <ac:chgData name="Joshua Bonsel" userId="00df92a9f640b828" providerId="LiveId" clId="{8BACD755-1539-4F7B-9D9D-4137AB0D270D}" dt="2025-02-12T21:49:02.166" v="1857" actId="20577"/>
          <ac:spMkLst>
            <pc:docMk/>
            <pc:sldMk cId="3792950251" sldId="256"/>
            <ac:spMk id="4" creationId="{00000000-0000-0000-0000-000000000000}"/>
          </ac:spMkLst>
        </pc:spChg>
        <pc:spChg chg="mod">
          <ac:chgData name="Joshua Bonsel" userId="00df92a9f640b828" providerId="LiveId" clId="{8BACD755-1539-4F7B-9D9D-4137AB0D270D}" dt="2025-02-12T20:38:28.001" v="1176" actId="20577"/>
          <ac:spMkLst>
            <pc:docMk/>
            <pc:sldMk cId="3792950251" sldId="256"/>
            <ac:spMk id="5" creationId="{00000000-0000-0000-0000-000000000000}"/>
          </ac:spMkLst>
        </pc:spChg>
        <pc:spChg chg="add mod">
          <ac:chgData name="Joshua Bonsel" userId="00df92a9f640b828" providerId="LiveId" clId="{8BACD755-1539-4F7B-9D9D-4137AB0D270D}" dt="2025-02-12T21:45:14.293" v="1787" actId="14100"/>
          <ac:spMkLst>
            <pc:docMk/>
            <pc:sldMk cId="3792950251" sldId="256"/>
            <ac:spMk id="13" creationId="{0D541732-23FF-65A1-849A-D1BD4DB6007E}"/>
          </ac:spMkLst>
        </pc:spChg>
        <pc:spChg chg="add mod">
          <ac:chgData name="Joshua Bonsel" userId="00df92a9f640b828" providerId="LiveId" clId="{8BACD755-1539-4F7B-9D9D-4137AB0D270D}" dt="2025-02-12T21:48:33.027" v="1846" actId="1035"/>
          <ac:spMkLst>
            <pc:docMk/>
            <pc:sldMk cId="3792950251" sldId="256"/>
            <ac:spMk id="14" creationId="{BF39940A-5368-FC64-7424-4C3980D670CE}"/>
          </ac:spMkLst>
        </pc:spChg>
        <pc:spChg chg="add mod">
          <ac:chgData name="Joshua Bonsel" userId="00df92a9f640b828" providerId="LiveId" clId="{8BACD755-1539-4F7B-9D9D-4137AB0D270D}" dt="2025-02-12T21:48:33.027" v="1846" actId="1035"/>
          <ac:spMkLst>
            <pc:docMk/>
            <pc:sldMk cId="3792950251" sldId="256"/>
            <ac:spMk id="15" creationId="{3B78B31C-A7D9-5ABE-76AA-9302839FCE7C}"/>
          </ac:spMkLst>
        </pc:spChg>
        <pc:spChg chg="mod">
          <ac:chgData name="Joshua Bonsel" userId="00df92a9f640b828" providerId="LiveId" clId="{8BACD755-1539-4F7B-9D9D-4137AB0D270D}" dt="2025-02-12T21:43:27.543" v="1678" actId="1037"/>
          <ac:spMkLst>
            <pc:docMk/>
            <pc:sldMk cId="3792950251" sldId="256"/>
            <ac:spMk id="16" creationId="{00000000-0000-0000-0000-000000000000}"/>
          </ac:spMkLst>
        </pc:spChg>
        <pc:spChg chg="mod">
          <ac:chgData name="Joshua Bonsel" userId="00df92a9f640b828" providerId="LiveId" clId="{8BACD755-1539-4F7B-9D9D-4137AB0D270D}" dt="2025-02-12T21:43:22.557" v="1677" actId="1037"/>
          <ac:spMkLst>
            <pc:docMk/>
            <pc:sldMk cId="3792950251" sldId="256"/>
            <ac:spMk id="36" creationId="{00000000-0000-0000-0000-000000000000}"/>
          </ac:spMkLst>
        </pc:spChg>
        <pc:spChg chg="del mod">
          <ac:chgData name="Joshua Bonsel" userId="00df92a9f640b828" providerId="LiveId" clId="{8BACD755-1539-4F7B-9D9D-4137AB0D270D}" dt="2025-02-12T21:26:13.099" v="1337" actId="478"/>
          <ac:spMkLst>
            <pc:docMk/>
            <pc:sldMk cId="3792950251" sldId="256"/>
            <ac:spMk id="37" creationId="{00000000-0000-0000-0000-000000000000}"/>
          </ac:spMkLst>
        </pc:spChg>
        <pc:spChg chg="mod">
          <ac:chgData name="Joshua Bonsel" userId="00df92a9f640b828" providerId="LiveId" clId="{8BACD755-1539-4F7B-9D9D-4137AB0D270D}" dt="2025-02-12T21:45:27.401" v="1790" actId="113"/>
          <ac:spMkLst>
            <pc:docMk/>
            <pc:sldMk cId="3792950251" sldId="256"/>
            <ac:spMk id="38" creationId="{00000000-0000-0000-0000-000000000000}"/>
          </ac:spMkLst>
        </pc:spChg>
        <pc:spChg chg="del">
          <ac:chgData name="Joshua Bonsel" userId="00df92a9f640b828" providerId="LiveId" clId="{8BACD755-1539-4F7B-9D9D-4137AB0D270D}" dt="2025-02-12T21:46:22.237" v="1796" actId="478"/>
          <ac:spMkLst>
            <pc:docMk/>
            <pc:sldMk cId="3792950251" sldId="256"/>
            <ac:spMk id="80" creationId="{F0DB133D-366D-2642-8AC8-0E4D65C33EB7}"/>
          </ac:spMkLst>
        </pc:spChg>
        <pc:spChg chg="add del">
          <ac:chgData name="Joshua Bonsel" userId="00df92a9f640b828" providerId="LiveId" clId="{8BACD755-1539-4F7B-9D9D-4137AB0D270D}" dt="2025-02-12T21:46:20.707" v="1795" actId="478"/>
          <ac:spMkLst>
            <pc:docMk/>
            <pc:sldMk cId="3792950251" sldId="256"/>
            <ac:spMk id="81" creationId="{7E693AF9-E32E-41FF-85AD-F5220FAEB7E7}"/>
          </ac:spMkLst>
        </pc:spChg>
        <pc:graphicFrameChg chg="add del mod">
          <ac:chgData name="Joshua Bonsel" userId="00df92a9f640b828" providerId="LiveId" clId="{8BACD755-1539-4F7B-9D9D-4137AB0D270D}" dt="2025-02-12T21:29:01.149" v="1348" actId="478"/>
          <ac:graphicFrameMkLst>
            <pc:docMk/>
            <pc:sldMk cId="3792950251" sldId="256"/>
            <ac:graphicFrameMk id="7" creationId="{3F75B144-997B-2F32-FA44-C9418B626AB4}"/>
          </ac:graphicFrameMkLst>
        </pc:graphicFrameChg>
        <pc:graphicFrameChg chg="add mod">
          <ac:chgData name="Joshua Bonsel" userId="00df92a9f640b828" providerId="LiveId" clId="{8BACD755-1539-4F7B-9D9D-4137AB0D270D}" dt="2025-02-12T21:28:59.528" v="1347"/>
          <ac:graphicFrameMkLst>
            <pc:docMk/>
            <pc:sldMk cId="3792950251" sldId="256"/>
            <ac:graphicFrameMk id="8" creationId="{3F75B144-997B-2F32-FA44-C9418B626AB4}"/>
          </ac:graphicFrameMkLst>
        </pc:graphicFrameChg>
        <pc:graphicFrameChg chg="add del mod">
          <ac:chgData name="Joshua Bonsel" userId="00df92a9f640b828" providerId="LiveId" clId="{8BACD755-1539-4F7B-9D9D-4137AB0D270D}" dt="2025-02-12T21:29:16.905" v="1353" actId="478"/>
          <ac:graphicFrameMkLst>
            <pc:docMk/>
            <pc:sldMk cId="3792950251" sldId="256"/>
            <ac:graphicFrameMk id="9" creationId="{3F75B144-997B-2F32-FA44-C9418B626AB4}"/>
          </ac:graphicFrameMkLst>
        </pc:graphicFrameChg>
        <pc:graphicFrameChg chg="add del mod">
          <ac:chgData name="Joshua Bonsel" userId="00df92a9f640b828" providerId="LiveId" clId="{8BACD755-1539-4F7B-9D9D-4137AB0D270D}" dt="2025-02-12T21:38:06.054" v="1378" actId="478"/>
          <ac:graphicFrameMkLst>
            <pc:docMk/>
            <pc:sldMk cId="3792950251" sldId="256"/>
            <ac:graphicFrameMk id="10" creationId="{3F75B144-997B-2F32-FA44-C9418B626AB4}"/>
          </ac:graphicFrameMkLst>
        </pc:graphicFrameChg>
        <pc:graphicFrameChg chg="add del mod">
          <ac:chgData name="Joshua Bonsel" userId="00df92a9f640b828" providerId="LiveId" clId="{8BACD755-1539-4F7B-9D9D-4137AB0D270D}" dt="2025-02-12T21:38:13.252" v="1382" actId="478"/>
          <ac:graphicFrameMkLst>
            <pc:docMk/>
            <pc:sldMk cId="3792950251" sldId="256"/>
            <ac:graphicFrameMk id="11" creationId="{3F75B144-997B-2F32-FA44-C9418B626AB4}"/>
          </ac:graphicFrameMkLst>
        </pc:graphicFrameChg>
        <pc:graphicFrameChg chg="add mod">
          <ac:chgData name="Joshua Bonsel" userId="00df92a9f640b828" providerId="LiveId" clId="{8BACD755-1539-4F7B-9D9D-4137AB0D270D}" dt="2025-02-12T21:45:22.333" v="1788" actId="1076"/>
          <ac:graphicFrameMkLst>
            <pc:docMk/>
            <pc:sldMk cId="3792950251" sldId="256"/>
            <ac:graphicFrameMk id="12" creationId="{3F75B144-997B-2F32-FA44-C9418B626AB4}"/>
          </ac:graphicFrameMkLst>
        </pc:graphicFrameChg>
      </pc:sldChg>
    </pc:docChg>
  </pc:docChgLst>
  <pc:docChgLst>
    <pc:chgData name="Joshua Bonsel" userId="00df92a9f640b828" providerId="LiveId" clId="{806D32F2-DB1E-4D20-A25C-D32E4AA1F214}"/>
    <pc:docChg chg="undo custSel modSld">
      <pc:chgData name="Joshua Bonsel" userId="00df92a9f640b828" providerId="LiveId" clId="{806D32F2-DB1E-4D20-A25C-D32E4AA1F214}" dt="2024-02-12T17:58:52.575" v="333" actId="20577"/>
      <pc:docMkLst>
        <pc:docMk/>
      </pc:docMkLst>
      <pc:sldChg chg="addSp delSp modSp mod">
        <pc:chgData name="Joshua Bonsel" userId="00df92a9f640b828" providerId="LiveId" clId="{806D32F2-DB1E-4D20-A25C-D32E4AA1F214}" dt="2024-02-12T17:58:52.575" v="333" actId="20577"/>
        <pc:sldMkLst>
          <pc:docMk/>
          <pc:sldMk cId="3792950251"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05D509-C533-482E-8313-9566065A2EFE}" type="datetimeFigureOut">
              <a:rPr lang="nl-NL" smtClean="0"/>
              <a:t>15-2-2025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E7DC50-750A-4AB2-83D9-436F0E9F3DFE}" type="slidenum">
              <a:rPr lang="nl-NL" smtClean="0"/>
              <a:t>‹#›</a:t>
            </a:fld>
            <a:endParaRPr lang="nl-NL"/>
          </a:p>
        </p:txBody>
      </p:sp>
    </p:spTree>
    <p:extLst>
      <p:ext uri="{BB962C8B-B14F-4D97-AF65-F5344CB8AC3E}">
        <p14:creationId xmlns:p14="http://schemas.microsoft.com/office/powerpoint/2010/main" val="2286297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8E7DC50-750A-4AB2-83D9-436F0E9F3DFE}" type="slidenum">
              <a:rPr lang="nl-NL" smtClean="0"/>
              <a:t>1</a:t>
            </a:fld>
            <a:endParaRPr lang="nl-NL"/>
          </a:p>
        </p:txBody>
      </p:sp>
    </p:spTree>
    <p:extLst>
      <p:ext uri="{BB962C8B-B14F-4D97-AF65-F5344CB8AC3E}">
        <p14:creationId xmlns:p14="http://schemas.microsoft.com/office/powerpoint/2010/main" val="1901430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86287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36039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940056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0956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193029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19F4414-A041-4B8E-8CB4-1D4FC9CD7C8A}" type="datetimeFigureOut">
              <a:rPr lang="nl-NL" smtClean="0"/>
              <a:t>15-2-2025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1615057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19F4414-A041-4B8E-8CB4-1D4FC9CD7C8A}" type="datetimeFigureOut">
              <a:rPr lang="nl-NL" smtClean="0"/>
              <a:t>15-2-2025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15239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19F4414-A041-4B8E-8CB4-1D4FC9CD7C8A}" type="datetimeFigureOut">
              <a:rPr lang="nl-NL" smtClean="0"/>
              <a:t>15-2-2025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12926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9F4414-A041-4B8E-8CB4-1D4FC9CD7C8A}" type="datetimeFigureOut">
              <a:rPr lang="nl-NL" smtClean="0"/>
              <a:t>15-2-2025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200824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C19F4414-A041-4B8E-8CB4-1D4FC9CD7C8A}" type="datetimeFigureOut">
              <a:rPr lang="nl-NL" smtClean="0"/>
              <a:t>15-2-2025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92794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C19F4414-A041-4B8E-8CB4-1D4FC9CD7C8A}" type="datetimeFigureOut">
              <a:rPr lang="nl-NL" smtClean="0"/>
              <a:t>15-2-2025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CF0631-C405-48F4-9775-B17F54C4C05B}" type="slidenum">
              <a:rPr lang="nl-NL" smtClean="0"/>
              <a:t>‹#›</a:t>
            </a:fld>
            <a:endParaRPr lang="nl-NL"/>
          </a:p>
        </p:txBody>
      </p:sp>
    </p:spTree>
    <p:extLst>
      <p:ext uri="{BB962C8B-B14F-4D97-AF65-F5344CB8AC3E}">
        <p14:creationId xmlns:p14="http://schemas.microsoft.com/office/powerpoint/2010/main" val="3194111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9F4414-A041-4B8E-8CB4-1D4FC9CD7C8A}" type="datetimeFigureOut">
              <a:rPr lang="nl-NL" smtClean="0"/>
              <a:t>15-2-2025</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CF0631-C405-48F4-9775-B17F54C4C05B}" type="slidenum">
              <a:rPr lang="nl-NL" smtClean="0"/>
              <a:t>‹#›</a:t>
            </a:fld>
            <a:endParaRPr lang="nl-NL"/>
          </a:p>
        </p:txBody>
      </p:sp>
    </p:spTree>
    <p:extLst>
      <p:ext uri="{BB962C8B-B14F-4D97-AF65-F5344CB8AC3E}">
        <p14:creationId xmlns:p14="http://schemas.microsoft.com/office/powerpoint/2010/main" val="1254003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p:cNvPicPr>
            <a:picLocks noChangeAspect="1"/>
          </p:cNvPicPr>
          <p:nvPr/>
        </p:nvPicPr>
        <p:blipFill>
          <a:blip r:embed="rId3"/>
          <a:stretch>
            <a:fillRect/>
          </a:stretch>
        </p:blipFill>
        <p:spPr>
          <a:xfrm>
            <a:off x="8823831" y="1540186"/>
            <a:ext cx="3225064" cy="1987468"/>
          </a:xfrm>
          <a:prstGeom prst="rect">
            <a:avLst/>
          </a:prstGeom>
        </p:spPr>
      </p:pic>
      <p:pic>
        <p:nvPicPr>
          <p:cNvPr id="7" name="Afbeelding 6"/>
          <p:cNvPicPr>
            <a:picLocks noChangeAspect="1"/>
          </p:cNvPicPr>
          <p:nvPr/>
        </p:nvPicPr>
        <p:blipFill>
          <a:blip r:embed="rId4"/>
          <a:stretch>
            <a:fillRect/>
          </a:stretch>
        </p:blipFill>
        <p:spPr>
          <a:xfrm>
            <a:off x="5109816" y="1511149"/>
            <a:ext cx="2944623" cy="1987468"/>
          </a:xfrm>
          <a:prstGeom prst="rect">
            <a:avLst/>
          </a:prstGeom>
        </p:spPr>
      </p:pic>
      <p:sp>
        <p:nvSpPr>
          <p:cNvPr id="4" name="Tekstvak 3"/>
          <p:cNvSpPr txBox="1"/>
          <p:nvPr/>
        </p:nvSpPr>
        <p:spPr>
          <a:xfrm>
            <a:off x="39734" y="1309312"/>
            <a:ext cx="4356000" cy="1376513"/>
          </a:xfrm>
          <a:prstGeom prst="rect">
            <a:avLst/>
          </a:prstGeom>
          <a:solidFill>
            <a:schemeClr val="bg2"/>
          </a:solidFill>
          <a:ln w="19050">
            <a:noFill/>
          </a:ln>
        </p:spPr>
        <p:style>
          <a:lnRef idx="2">
            <a:schemeClr val="accent1"/>
          </a:lnRef>
          <a:fillRef idx="1">
            <a:schemeClr val="lt1"/>
          </a:fillRef>
          <a:effectRef idx="0">
            <a:schemeClr val="accent1"/>
          </a:effectRef>
          <a:fontRef idx="minor">
            <a:schemeClr val="dk1"/>
          </a:fontRef>
        </p:style>
        <p:txBody>
          <a:bodyPr wrap="square" tIns="72000" bIns="72000" rtlCol="0">
            <a:spAutoFit/>
          </a:bodyPr>
          <a:lstStyle/>
          <a:p>
            <a:r>
              <a:rPr lang="en-US" sz="1600" dirty="0">
                <a:latin typeface="Helvetica" panose="020B0604020202020204" pitchFamily="34" charset="0"/>
                <a:cs typeface="Helvetica" panose="020B0604020202020204" pitchFamily="34" charset="0"/>
              </a:rPr>
              <a:t>Total Hip and Knee Arthroplasty (THA/TKA) patients with low socio-economic status (SES) have worse preoperative and 12-month  follow-up PROMs. This study explored which PROMs and domains were most affected.</a:t>
            </a:r>
          </a:p>
        </p:txBody>
      </p:sp>
      <p:sp>
        <p:nvSpPr>
          <p:cNvPr id="5" name="Tekstvak 4"/>
          <p:cNvSpPr txBox="1"/>
          <p:nvPr/>
        </p:nvSpPr>
        <p:spPr>
          <a:xfrm>
            <a:off x="-19936" y="-910"/>
            <a:ext cx="12211936" cy="1005848"/>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0" rtlCol="0">
            <a:spAutoFit/>
          </a:bodyPr>
          <a:lstStyle/>
          <a:p>
            <a:pPr algn="ctr"/>
            <a:r>
              <a:rPr lang="en-US" b="1" dirty="0">
                <a:latin typeface="Helvetica" panose="020B0604020202020204" pitchFamily="34" charset="0"/>
                <a:cs typeface="Helvetica" panose="020B0604020202020204" pitchFamily="34" charset="0"/>
              </a:rPr>
              <a:t>Socioeconomic Inequalities in Patient-Reported Outcome Measures among Total Hip and Knee Arthroplasty Patients: A Comprehensive Analysis of Instruments and Domains</a:t>
            </a:r>
            <a:br>
              <a:rPr lang="en-US" b="1" dirty="0">
                <a:latin typeface="Helvetica" panose="020B0604020202020204" pitchFamily="34" charset="0"/>
                <a:cs typeface="Helvetica" panose="020B0604020202020204" pitchFamily="34" charset="0"/>
              </a:rPr>
            </a:br>
            <a:r>
              <a:rPr lang="nl-NL" sz="1600" dirty="0">
                <a:latin typeface="Helvetica" panose="020B0604020202020204" pitchFamily="34" charset="0"/>
                <a:cs typeface="Helvetica" panose="020B0604020202020204" pitchFamily="34" charset="0"/>
              </a:rPr>
              <a:t>JM Bonsel¹ (email: j.bonsel@erasmusmc.nl), M Reijman¹, E Macri¹, JAN Verhaar¹, LN van Steenbergen², GJ Bonsel³</a:t>
            </a:r>
            <a:br>
              <a:rPr lang="nl-NL" sz="1600" dirty="0">
                <a:latin typeface="Helvetica" panose="020B0604020202020204" pitchFamily="34" charset="0"/>
                <a:cs typeface="Helvetica" panose="020B0604020202020204" pitchFamily="34" charset="0"/>
              </a:rPr>
            </a:br>
            <a:r>
              <a:rPr lang="nl-NL" sz="1100" dirty="0">
                <a:latin typeface="Helvetica" panose="020B0604020202020204" pitchFamily="34" charset="0"/>
                <a:cs typeface="Helvetica" panose="020B0604020202020204" pitchFamily="34" charset="0"/>
              </a:rPr>
              <a:t>¹Orthopedics &amp; </a:t>
            </a:r>
            <a:r>
              <a:rPr lang="nl-NL" sz="1100" dirty="0" err="1">
                <a:latin typeface="Helvetica" panose="020B0604020202020204" pitchFamily="34" charset="0"/>
                <a:cs typeface="Helvetica" panose="020B0604020202020204" pitchFamily="34" charset="0"/>
              </a:rPr>
              <a:t>Sports</a:t>
            </a:r>
            <a:r>
              <a:rPr lang="nl-NL" sz="1100" dirty="0">
                <a:latin typeface="Helvetica" panose="020B0604020202020204" pitchFamily="34" charset="0"/>
                <a:cs typeface="Helvetica" panose="020B0604020202020204" pitchFamily="34" charset="0"/>
              </a:rPr>
              <a:t> </a:t>
            </a:r>
            <a:r>
              <a:rPr lang="nl-NL" sz="1100" dirty="0" err="1">
                <a:latin typeface="Helvetica" panose="020B0604020202020204" pitchFamily="34" charset="0"/>
                <a:cs typeface="Helvetica" panose="020B0604020202020204" pitchFamily="34" charset="0"/>
              </a:rPr>
              <a:t>Medicine</a:t>
            </a:r>
            <a:r>
              <a:rPr lang="nl-NL" sz="1100" dirty="0">
                <a:latin typeface="Helvetica" panose="020B0604020202020204" pitchFamily="34" charset="0"/>
                <a:cs typeface="Helvetica" panose="020B0604020202020204" pitchFamily="34" charset="0"/>
              </a:rPr>
              <a:t>, Erasmus MC; ²Landelijke Registratie Orthopedische Interventies</a:t>
            </a:r>
            <a:r>
              <a:rPr lang="en-US" sz="1100" dirty="0">
                <a:latin typeface="Helvetica" panose="020B0604020202020204" pitchFamily="34" charset="0"/>
                <a:cs typeface="Helvetica" panose="020B0604020202020204" pitchFamily="34" charset="0"/>
              </a:rPr>
              <a:t>; </a:t>
            </a:r>
            <a:r>
              <a:rPr lang="nl-NL" sz="1100" dirty="0">
                <a:latin typeface="Helvetica" panose="020B0604020202020204" pitchFamily="34" charset="0"/>
                <a:cs typeface="Helvetica" panose="020B0604020202020204" pitchFamily="34" charset="0"/>
              </a:rPr>
              <a:t>³EuroQol</a:t>
            </a:r>
            <a:endParaRPr lang="nl-NL" sz="1600" dirty="0">
              <a:latin typeface="Helvetica" panose="020B0604020202020204" pitchFamily="34" charset="0"/>
              <a:cs typeface="Helvetica" panose="020B0604020202020204" pitchFamily="34" charset="0"/>
            </a:endParaRPr>
          </a:p>
        </p:txBody>
      </p:sp>
      <p:sp>
        <p:nvSpPr>
          <p:cNvPr id="16" name="Tekstvak 15"/>
          <p:cNvSpPr txBox="1"/>
          <p:nvPr/>
        </p:nvSpPr>
        <p:spPr>
          <a:xfrm>
            <a:off x="36380" y="1030133"/>
            <a:ext cx="4356000" cy="2724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0000" tIns="0" bIns="0" rtlCol="0">
            <a:spAutoFit/>
          </a:bodyPr>
          <a:lstStyle/>
          <a:p>
            <a:pPr algn="ctr"/>
            <a:r>
              <a:rPr lang="nl-NL" sz="1600" b="1" dirty="0" err="1">
                <a:latin typeface="Helvetica" panose="020B0604020202020204" pitchFamily="34" charset="0"/>
                <a:cs typeface="Helvetica" panose="020B0604020202020204" pitchFamily="34" charset="0"/>
              </a:rPr>
              <a:t>Objectives</a:t>
            </a:r>
            <a:endParaRPr lang="nl-NL" sz="1600" b="1" dirty="0">
              <a:latin typeface="Helvetica" panose="020B0604020202020204" pitchFamily="34" charset="0"/>
              <a:cs typeface="Helvetica" panose="020B0604020202020204" pitchFamily="34" charset="0"/>
            </a:endParaRPr>
          </a:p>
        </p:txBody>
      </p:sp>
      <p:sp>
        <p:nvSpPr>
          <p:cNvPr id="35" name="Tekstvak 3"/>
          <p:cNvSpPr txBox="1"/>
          <p:nvPr/>
        </p:nvSpPr>
        <p:spPr>
          <a:xfrm>
            <a:off x="6121421" y="1116010"/>
            <a:ext cx="5943600" cy="391628"/>
          </a:xfrm>
          <a:prstGeom prst="rect">
            <a:avLst/>
          </a:prstGeom>
          <a:ln w="19050">
            <a:noFill/>
          </a:ln>
        </p:spPr>
        <p:style>
          <a:lnRef idx="2">
            <a:schemeClr val="accent1"/>
          </a:lnRef>
          <a:fillRef idx="1">
            <a:schemeClr val="lt1"/>
          </a:fillRef>
          <a:effectRef idx="0">
            <a:schemeClr val="accent1"/>
          </a:effectRef>
          <a:fontRef idx="minor">
            <a:schemeClr val="dk1"/>
          </a:fontRef>
        </p:style>
        <p:txBody>
          <a:bodyPr wrap="square" tIns="72000" bIns="72000" rtlCol="0">
            <a:spAutoFit/>
          </a:bodyPr>
          <a:lstStyle/>
          <a:p>
            <a:pPr algn="ctr"/>
            <a:endParaRPr lang="en-US" sz="1600" dirty="0">
              <a:latin typeface="Helvetica" panose="020B0604020202020204" pitchFamily="34" charset="0"/>
              <a:cs typeface="Helvetica" panose="020B0604020202020204" pitchFamily="34" charset="0"/>
            </a:endParaRPr>
          </a:p>
        </p:txBody>
      </p:sp>
      <p:sp>
        <p:nvSpPr>
          <p:cNvPr id="36" name="Tekstvak 15"/>
          <p:cNvSpPr txBox="1"/>
          <p:nvPr/>
        </p:nvSpPr>
        <p:spPr>
          <a:xfrm>
            <a:off x="38613" y="2716352"/>
            <a:ext cx="4356000" cy="2724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0000" tIns="0" bIns="0" rtlCol="0">
            <a:spAutoFit/>
          </a:bodyPr>
          <a:lstStyle/>
          <a:p>
            <a:pPr algn="ctr"/>
            <a:r>
              <a:rPr lang="nl-NL" sz="1600" b="1" dirty="0" err="1">
                <a:latin typeface="Helvetica" panose="020B0604020202020204" pitchFamily="34" charset="0"/>
                <a:cs typeface="Helvetica" panose="020B0604020202020204" pitchFamily="34" charset="0"/>
              </a:rPr>
              <a:t>Methods</a:t>
            </a:r>
            <a:endParaRPr lang="nl-NL" sz="1600" b="1" dirty="0">
              <a:latin typeface="Helvetica" panose="020B0604020202020204" pitchFamily="34" charset="0"/>
              <a:cs typeface="Helvetica" panose="020B0604020202020204" pitchFamily="34" charset="0"/>
            </a:endParaRPr>
          </a:p>
        </p:txBody>
      </p:sp>
      <p:sp>
        <p:nvSpPr>
          <p:cNvPr id="38" name="Tekstvak 15"/>
          <p:cNvSpPr txBox="1"/>
          <p:nvPr/>
        </p:nvSpPr>
        <p:spPr>
          <a:xfrm>
            <a:off x="4417453" y="1030045"/>
            <a:ext cx="7740000" cy="2724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0000" tIns="0" bIns="0" rtlCol="0">
            <a:spAutoFit/>
          </a:bodyPr>
          <a:lstStyle/>
          <a:p>
            <a:pPr algn="ctr"/>
            <a:r>
              <a:rPr lang="nl-NL" sz="1600" b="1" dirty="0" err="1">
                <a:latin typeface="Helvetica" panose="020B0604020202020204" pitchFamily="34" charset="0"/>
                <a:cs typeface="Helvetica" panose="020B0604020202020204" pitchFamily="34" charset="0"/>
              </a:rPr>
              <a:t>Results</a:t>
            </a:r>
            <a:r>
              <a:rPr lang="nl-NL" sz="1600" b="1" dirty="0">
                <a:latin typeface="Helvetica" panose="020B0604020202020204" pitchFamily="34" charset="0"/>
                <a:cs typeface="Helvetica" panose="020B0604020202020204" pitchFamily="34" charset="0"/>
              </a:rPr>
              <a:t> (</a:t>
            </a:r>
            <a:r>
              <a:rPr lang="nl-NL" sz="1600" b="1" dirty="0">
                <a:latin typeface="Helvetica" panose="020B0604020202020204"/>
                <a:cs typeface="Helvetica" panose="020B0604020202020204"/>
              </a:rPr>
              <a:t>TKA n=45,882)</a:t>
            </a:r>
            <a:endParaRPr lang="nl-NL" sz="1600" b="1" dirty="0">
              <a:latin typeface="Helvetica" panose="020B0604020202020204" pitchFamily="34" charset="0"/>
              <a:cs typeface="Helvetica" panose="020B0604020202020204" pitchFamily="34" charset="0"/>
            </a:endParaRPr>
          </a:p>
        </p:txBody>
      </p:sp>
      <p:pic>
        <p:nvPicPr>
          <p:cNvPr id="6" name="Graphic 5">
            <a:extLst>
              <a:ext uri="{FF2B5EF4-FFF2-40B4-BE49-F238E27FC236}">
                <a16:creationId xmlns:a16="http://schemas.microsoft.com/office/drawing/2014/main" id="{40DFFD36-4C06-5981-546E-FEE8E83EDBC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0" y="366995"/>
            <a:ext cx="789957" cy="340634"/>
          </a:xfrm>
          <a:prstGeom prst="rect">
            <a:avLst/>
          </a:prstGeom>
        </p:spPr>
      </p:pic>
      <p:sp>
        <p:nvSpPr>
          <p:cNvPr id="3" name="Tekstvak 3">
            <a:extLst>
              <a:ext uri="{FF2B5EF4-FFF2-40B4-BE49-F238E27FC236}">
                <a16:creationId xmlns:a16="http://schemas.microsoft.com/office/drawing/2014/main" id="{BB0A7A3F-3706-9EBE-2B55-C68ACE73E576}"/>
              </a:ext>
            </a:extLst>
          </p:cNvPr>
          <p:cNvSpPr txBox="1"/>
          <p:nvPr/>
        </p:nvSpPr>
        <p:spPr>
          <a:xfrm>
            <a:off x="38613" y="2988767"/>
            <a:ext cx="4356000" cy="3838725"/>
          </a:xfrm>
          <a:prstGeom prst="rect">
            <a:avLst/>
          </a:prstGeom>
          <a:solidFill>
            <a:schemeClr val="bg2"/>
          </a:solidFill>
          <a:ln w="19050">
            <a:noFill/>
          </a:ln>
        </p:spPr>
        <p:style>
          <a:lnRef idx="2">
            <a:schemeClr val="accent1"/>
          </a:lnRef>
          <a:fillRef idx="1">
            <a:schemeClr val="lt1"/>
          </a:fillRef>
          <a:effectRef idx="0">
            <a:schemeClr val="accent1"/>
          </a:effectRef>
          <a:fontRef idx="minor">
            <a:schemeClr val="dk1"/>
          </a:fontRef>
        </p:style>
        <p:txBody>
          <a:bodyPr wrap="square" tIns="72000" bIns="72000" rtlCol="0">
            <a:spAutoFit/>
          </a:bodyPr>
          <a:lstStyle/>
          <a:p>
            <a:r>
              <a:rPr lang="en-US" sz="1600" b="1" dirty="0">
                <a:latin typeface="Helvetica" panose="020B0604020202020204" pitchFamily="34" charset="0"/>
                <a:cs typeface="Helvetica" panose="020B0604020202020204" pitchFamily="34" charset="0"/>
              </a:rPr>
              <a:t>Data</a:t>
            </a:r>
            <a:r>
              <a:rPr lang="en-US" sz="1600" dirty="0">
                <a:latin typeface="Helvetica" panose="020B0604020202020204" pitchFamily="34" charset="0"/>
                <a:cs typeface="Helvetica" panose="020B0604020202020204" pitchFamily="34" charset="0"/>
              </a:rPr>
              <a:t>: Dutch Arthroplasty Registry 2014-2022 </a:t>
            </a:r>
            <a:br>
              <a:rPr lang="en-US" sz="1600" dirty="0">
                <a:latin typeface="Helvetica" panose="020B0604020202020204" pitchFamily="34" charset="0"/>
                <a:cs typeface="Helvetica" panose="020B0604020202020204" pitchFamily="34" charset="0"/>
              </a:rPr>
            </a:br>
            <a:r>
              <a:rPr lang="en-US" sz="1600" b="1" dirty="0">
                <a:latin typeface="Helvetica" panose="020B0604020202020204" pitchFamily="34" charset="0"/>
                <a:cs typeface="Helvetica" panose="020B0604020202020204" pitchFamily="34" charset="0"/>
              </a:rPr>
              <a:t>Outcomes</a:t>
            </a:r>
            <a:r>
              <a:rPr lang="en-US" sz="1600" dirty="0">
                <a:latin typeface="Helvetica" panose="020B0604020202020204" pitchFamily="34" charset="0"/>
                <a:cs typeface="Helvetica" panose="020B0604020202020204" pitchFamily="34" charset="0"/>
              </a:rPr>
              <a:t>: </a:t>
            </a:r>
            <a:br>
              <a:rPr lang="en-US" sz="1600" dirty="0">
                <a:latin typeface="Helvetica" panose="020B0604020202020204" pitchFamily="34" charset="0"/>
                <a:cs typeface="Helvetica" panose="020B0604020202020204" pitchFamily="34" charset="0"/>
              </a:rPr>
            </a:br>
            <a:r>
              <a:rPr lang="en-US" sz="1600" dirty="0">
                <a:latin typeface="Helvetica" panose="020B0604020202020204" pitchFamily="34" charset="0"/>
                <a:cs typeface="Helvetica" panose="020B0604020202020204" pitchFamily="34" charset="0"/>
              </a:rPr>
              <a:t>* PROMs rescaled to 0-100 with 100=best</a:t>
            </a:r>
            <a:br>
              <a:rPr lang="en-US" sz="1600" dirty="0">
                <a:latin typeface="Helvetica" panose="020B0604020202020204" pitchFamily="34" charset="0"/>
                <a:cs typeface="Helvetica" panose="020B0604020202020204" pitchFamily="34" charset="0"/>
              </a:rPr>
            </a:br>
            <a:r>
              <a:rPr lang="en-US" sz="1600" dirty="0">
                <a:latin typeface="Helvetica" panose="020B0604020202020204" pitchFamily="34" charset="0"/>
                <a:cs typeface="Helvetica" panose="020B0604020202020204" pitchFamily="34" charset="0"/>
              </a:rPr>
              <a:t>* Generic: EQ-5D-3L (and -5L), EQ VAS</a:t>
            </a:r>
            <a:br>
              <a:rPr lang="en-US" sz="1600" dirty="0">
                <a:latin typeface="Helvetica" panose="020B0604020202020204" pitchFamily="34" charset="0"/>
                <a:cs typeface="Helvetica" panose="020B0604020202020204" pitchFamily="34" charset="0"/>
              </a:rPr>
            </a:br>
            <a:r>
              <a:rPr lang="en-US" sz="1600" dirty="0">
                <a:latin typeface="Helvetica" panose="020B0604020202020204" pitchFamily="34" charset="0"/>
                <a:cs typeface="Helvetica" panose="020B0604020202020204" pitchFamily="34" charset="0"/>
              </a:rPr>
              <a:t>* Disease-specific: Oxford Hip and Knee Score (OHS/OKS)</a:t>
            </a:r>
            <a:br>
              <a:rPr lang="en-US" sz="1600" dirty="0">
                <a:latin typeface="Helvetica" panose="020B0604020202020204" pitchFamily="34" charset="0"/>
                <a:cs typeface="Helvetica" panose="020B0604020202020204" pitchFamily="34" charset="0"/>
              </a:rPr>
            </a:br>
            <a:r>
              <a:rPr lang="en-US" sz="1600" dirty="0">
                <a:latin typeface="Helvetica" panose="020B0604020202020204" pitchFamily="34" charset="0"/>
                <a:cs typeface="Helvetica" panose="020B0604020202020204" pitchFamily="34" charset="0"/>
              </a:rPr>
              <a:t>* 1-item numerical rating scales: pain, satisfaction after surgery</a:t>
            </a:r>
          </a:p>
          <a:p>
            <a:r>
              <a:rPr lang="en-US" sz="1600" b="1" dirty="0">
                <a:latin typeface="Helvetica" panose="020B0604020202020204" pitchFamily="34" charset="0"/>
                <a:cs typeface="Helvetica" panose="020B0604020202020204" pitchFamily="34" charset="0"/>
              </a:rPr>
              <a:t>Exposure</a:t>
            </a:r>
            <a:r>
              <a:rPr lang="en-US" sz="1600" dirty="0">
                <a:latin typeface="Helvetica" panose="020B0604020202020204" pitchFamily="34" charset="0"/>
                <a:cs typeface="Helvetica" panose="020B0604020202020204" pitchFamily="34" charset="0"/>
              </a:rPr>
              <a:t>: area-based SES indicator categorized into quintiles</a:t>
            </a:r>
          </a:p>
          <a:p>
            <a:r>
              <a:rPr lang="en-US" sz="1600" b="1" dirty="0">
                <a:latin typeface="Helvetica" panose="020B0604020202020204" pitchFamily="34" charset="0"/>
                <a:cs typeface="Helvetica" panose="020B0604020202020204" pitchFamily="34" charset="0"/>
              </a:rPr>
              <a:t>Analysis</a:t>
            </a:r>
            <a:r>
              <a:rPr lang="en-US" sz="1600" dirty="0">
                <a:latin typeface="Helvetica" panose="020B0604020202020204" pitchFamily="34" charset="0"/>
                <a:cs typeface="Helvetica" panose="020B0604020202020204" pitchFamily="34" charset="0"/>
              </a:rPr>
              <a:t>: 1. Linear regression to contrast most vs. least deprived SES quintiles with adjustment for patient/surgical characteristics. </a:t>
            </a:r>
            <a:br>
              <a:rPr lang="en-US" sz="1600" dirty="0">
                <a:latin typeface="Helvetica" panose="020B0604020202020204" pitchFamily="34" charset="0"/>
                <a:cs typeface="Helvetica" panose="020B0604020202020204" pitchFamily="34" charset="0"/>
              </a:rPr>
            </a:br>
            <a:r>
              <a:rPr lang="en-US" sz="1600" dirty="0">
                <a:latin typeface="Helvetica" panose="020B0604020202020204" pitchFamily="34" charset="0"/>
                <a:cs typeface="Helvetica" panose="020B0604020202020204" pitchFamily="34" charset="0"/>
              </a:rPr>
              <a:t>2. Contribution of the individual domains to these differences, expressed in %.</a:t>
            </a:r>
          </a:p>
        </p:txBody>
      </p:sp>
      <p:sp>
        <p:nvSpPr>
          <p:cNvPr id="14" name="Tekstvak 15">
            <a:extLst>
              <a:ext uri="{FF2B5EF4-FFF2-40B4-BE49-F238E27FC236}">
                <a16:creationId xmlns:a16="http://schemas.microsoft.com/office/drawing/2014/main" id="{BF39940A-5368-FC64-7424-4C3980D670CE}"/>
              </a:ext>
            </a:extLst>
          </p:cNvPr>
          <p:cNvSpPr txBox="1"/>
          <p:nvPr/>
        </p:nvSpPr>
        <p:spPr>
          <a:xfrm>
            <a:off x="4425241" y="5660476"/>
            <a:ext cx="7740000" cy="27241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lIns="90000" tIns="0" bIns="0" rtlCol="0">
            <a:spAutoFit/>
          </a:bodyPr>
          <a:lstStyle/>
          <a:p>
            <a:pPr algn="ctr"/>
            <a:r>
              <a:rPr lang="nl-NL" sz="1600" b="1" dirty="0" err="1">
                <a:latin typeface="Helvetica" panose="020B0604020202020204" pitchFamily="34" charset="0"/>
                <a:cs typeface="Helvetica" panose="020B0604020202020204" pitchFamily="34" charset="0"/>
              </a:rPr>
              <a:t>Conclusions</a:t>
            </a:r>
            <a:endParaRPr lang="nl-NL" sz="1600" b="1" dirty="0">
              <a:latin typeface="Helvetica" panose="020B0604020202020204" pitchFamily="34" charset="0"/>
              <a:cs typeface="Helvetica" panose="020B0604020202020204" pitchFamily="34" charset="0"/>
            </a:endParaRPr>
          </a:p>
        </p:txBody>
      </p:sp>
      <p:sp>
        <p:nvSpPr>
          <p:cNvPr id="15" name="Tekstvak 3">
            <a:extLst>
              <a:ext uri="{FF2B5EF4-FFF2-40B4-BE49-F238E27FC236}">
                <a16:creationId xmlns:a16="http://schemas.microsoft.com/office/drawing/2014/main" id="{3B78B31C-A7D9-5ABE-76AA-9302839FCE7C}"/>
              </a:ext>
            </a:extLst>
          </p:cNvPr>
          <p:cNvSpPr txBox="1"/>
          <p:nvPr/>
        </p:nvSpPr>
        <p:spPr>
          <a:xfrm>
            <a:off x="4425241" y="5932891"/>
            <a:ext cx="7740000" cy="884070"/>
          </a:xfrm>
          <a:prstGeom prst="rect">
            <a:avLst/>
          </a:prstGeom>
          <a:solidFill>
            <a:schemeClr val="bg2"/>
          </a:solidFill>
          <a:ln w="19050">
            <a:noFill/>
          </a:ln>
        </p:spPr>
        <p:style>
          <a:lnRef idx="2">
            <a:schemeClr val="accent1"/>
          </a:lnRef>
          <a:fillRef idx="1">
            <a:schemeClr val="lt1"/>
          </a:fillRef>
          <a:effectRef idx="0">
            <a:schemeClr val="accent1"/>
          </a:effectRef>
          <a:fontRef idx="minor">
            <a:schemeClr val="dk1"/>
          </a:fontRef>
        </p:style>
        <p:txBody>
          <a:bodyPr wrap="square" tIns="72000" bIns="72000" rtlCol="0">
            <a:spAutoFit/>
          </a:bodyPr>
          <a:lstStyle/>
          <a:p>
            <a:r>
              <a:rPr lang="en-US" sz="1600" dirty="0">
                <a:latin typeface="Helvetica" panose="020B0604020202020204" pitchFamily="34" charset="0"/>
                <a:cs typeface="Helvetica" panose="020B0604020202020204" pitchFamily="34" charset="0"/>
              </a:rPr>
              <a:t>THA/TKA patients with low SES have worse health, pain and functioning. Yet, EQ VAS and satisfaction were hardly affected. The question is if this represents ‘true’ differences across PROMs or if the latter were biased by reporting heterogeneity.</a:t>
            </a:r>
          </a:p>
        </p:txBody>
      </p:sp>
      <p:pic>
        <p:nvPicPr>
          <p:cNvPr id="11" name="Afbeelding 10"/>
          <p:cNvPicPr>
            <a:picLocks noChangeAspect="1"/>
          </p:cNvPicPr>
          <p:nvPr/>
        </p:nvPicPr>
        <p:blipFill>
          <a:blip r:embed="rId7"/>
          <a:stretch>
            <a:fillRect/>
          </a:stretch>
        </p:blipFill>
        <p:spPr>
          <a:xfrm>
            <a:off x="4466014" y="3980185"/>
            <a:ext cx="4142023" cy="1325447"/>
          </a:xfrm>
          <a:prstGeom prst="rect">
            <a:avLst/>
          </a:prstGeom>
        </p:spPr>
      </p:pic>
      <p:pic>
        <p:nvPicPr>
          <p:cNvPr id="17" name="Afbeelding 16"/>
          <p:cNvPicPr>
            <a:picLocks noChangeAspect="1"/>
          </p:cNvPicPr>
          <p:nvPr/>
        </p:nvPicPr>
        <p:blipFill>
          <a:blip r:embed="rId8"/>
          <a:stretch>
            <a:fillRect/>
          </a:stretch>
        </p:blipFill>
        <p:spPr>
          <a:xfrm>
            <a:off x="8608037" y="3950809"/>
            <a:ext cx="3515680" cy="1301021"/>
          </a:xfrm>
          <a:prstGeom prst="rect">
            <a:avLst/>
          </a:prstGeom>
        </p:spPr>
      </p:pic>
      <p:sp>
        <p:nvSpPr>
          <p:cNvPr id="21" name="Tekstvak 20"/>
          <p:cNvSpPr txBox="1"/>
          <p:nvPr/>
        </p:nvSpPr>
        <p:spPr>
          <a:xfrm>
            <a:off x="4466014" y="3672561"/>
            <a:ext cx="8132386" cy="338554"/>
          </a:xfrm>
          <a:prstGeom prst="rect">
            <a:avLst/>
          </a:prstGeom>
          <a:noFill/>
        </p:spPr>
        <p:txBody>
          <a:bodyPr wrap="square" rtlCol="0">
            <a:spAutoFit/>
          </a:bodyPr>
          <a:lstStyle/>
          <a:p>
            <a:r>
              <a:rPr lang="nl-NL" sz="1600" b="1" dirty="0">
                <a:latin typeface="Helvetica" panose="020B0604020202020204" pitchFamily="34" charset="0"/>
                <a:cs typeface="Helvetica" panose="020B0604020202020204" pitchFamily="34" charset="0"/>
              </a:rPr>
              <a:t>2. </a:t>
            </a:r>
            <a:r>
              <a:rPr lang="nl-NL" sz="1600" b="1" dirty="0" err="1">
                <a:latin typeface="Helvetica" panose="020B0604020202020204" pitchFamily="34" charset="0"/>
                <a:cs typeface="Helvetica" panose="020B0604020202020204" pitchFamily="34" charset="0"/>
              </a:rPr>
              <a:t>Contribution</a:t>
            </a:r>
            <a:r>
              <a:rPr lang="nl-NL" sz="1600" b="1" dirty="0">
                <a:latin typeface="Helvetica" panose="020B0604020202020204" pitchFamily="34" charset="0"/>
                <a:cs typeface="Helvetica" panose="020B0604020202020204" pitchFamily="34" charset="0"/>
              </a:rPr>
              <a:t> of </a:t>
            </a:r>
            <a:r>
              <a:rPr lang="nl-NL" sz="1600" b="1" dirty="0" err="1">
                <a:latin typeface="Helvetica" panose="020B0604020202020204" pitchFamily="34" charset="0"/>
                <a:cs typeface="Helvetica" panose="020B0604020202020204" pitchFamily="34" charset="0"/>
              </a:rPr>
              <a:t>domains</a:t>
            </a:r>
            <a:r>
              <a:rPr lang="nl-NL" sz="1600" b="1" dirty="0">
                <a:latin typeface="Helvetica" panose="020B0604020202020204" pitchFamily="34" charset="0"/>
                <a:cs typeface="Helvetica" panose="020B0604020202020204" pitchFamily="34" charset="0"/>
              </a:rPr>
              <a:t> to these </a:t>
            </a:r>
            <a:r>
              <a:rPr lang="nl-NL" sz="1600" b="1" dirty="0" err="1">
                <a:latin typeface="Helvetica" panose="020B0604020202020204" pitchFamily="34" charset="0"/>
                <a:cs typeface="Helvetica" panose="020B0604020202020204" pitchFamily="34" charset="0"/>
              </a:rPr>
              <a:t>differences</a:t>
            </a:r>
            <a:r>
              <a:rPr lang="nl-NL" sz="1600" b="1" dirty="0">
                <a:latin typeface="Helvetica" panose="020B0604020202020204" pitchFamily="34" charset="0"/>
                <a:cs typeface="Helvetica" panose="020B0604020202020204" pitchFamily="34" charset="0"/>
              </a:rPr>
              <a:t>; EQ-5D-3L (</a:t>
            </a:r>
            <a:r>
              <a:rPr lang="nl-NL" sz="1600" b="1" dirty="0" err="1">
                <a:latin typeface="Helvetica" panose="020B0604020202020204" pitchFamily="34" charset="0"/>
                <a:cs typeface="Helvetica" panose="020B0604020202020204" pitchFamily="34" charset="0"/>
              </a:rPr>
              <a:t>left</a:t>
            </a:r>
            <a:r>
              <a:rPr lang="nl-NL" sz="1600" b="1" dirty="0">
                <a:latin typeface="Helvetica" panose="020B0604020202020204" pitchFamily="34" charset="0"/>
                <a:cs typeface="Helvetica" panose="020B0604020202020204" pitchFamily="34" charset="0"/>
              </a:rPr>
              <a:t>) &amp; OKS (right)</a:t>
            </a:r>
          </a:p>
        </p:txBody>
      </p:sp>
      <p:sp>
        <p:nvSpPr>
          <p:cNvPr id="25" name="Tekstvak 24"/>
          <p:cNvSpPr txBox="1"/>
          <p:nvPr/>
        </p:nvSpPr>
        <p:spPr>
          <a:xfrm>
            <a:off x="4450617" y="1317305"/>
            <a:ext cx="7443240" cy="338554"/>
          </a:xfrm>
          <a:prstGeom prst="rect">
            <a:avLst/>
          </a:prstGeom>
          <a:noFill/>
        </p:spPr>
        <p:txBody>
          <a:bodyPr wrap="square" rtlCol="0">
            <a:spAutoFit/>
          </a:bodyPr>
          <a:lstStyle/>
          <a:p>
            <a:r>
              <a:rPr lang="nl-NL" sz="1600" b="1" dirty="0">
                <a:latin typeface="Helvetica" panose="020B0604020202020204" pitchFamily="34" charset="0"/>
                <a:cs typeface="Helvetica" panose="020B0604020202020204" pitchFamily="34" charset="0"/>
              </a:rPr>
              <a:t>1. </a:t>
            </a:r>
            <a:r>
              <a:rPr lang="nl-NL" sz="1600" b="1" dirty="0" err="1">
                <a:latin typeface="Helvetica" panose="020B0604020202020204" pitchFamily="34" charset="0"/>
                <a:cs typeface="Helvetica" panose="020B0604020202020204" pitchFamily="34" charset="0"/>
              </a:rPr>
              <a:t>Linear</a:t>
            </a:r>
            <a:r>
              <a:rPr lang="nl-NL" sz="1600" b="1" dirty="0">
                <a:latin typeface="Helvetica" panose="020B0604020202020204" pitchFamily="34" charset="0"/>
                <a:cs typeface="Helvetica" panose="020B0604020202020204" pitchFamily="34" charset="0"/>
              </a:rPr>
              <a:t> </a:t>
            </a:r>
            <a:r>
              <a:rPr lang="nl-NL" sz="1600" b="1" dirty="0" err="1">
                <a:latin typeface="Helvetica" panose="020B0604020202020204" pitchFamily="34" charset="0"/>
                <a:cs typeface="Helvetica" panose="020B0604020202020204" pitchFamily="34" charset="0"/>
              </a:rPr>
              <a:t>regression</a:t>
            </a:r>
            <a:r>
              <a:rPr lang="nl-NL" sz="1600" b="1" dirty="0">
                <a:latin typeface="Helvetica" panose="020B0604020202020204" pitchFamily="34" charset="0"/>
                <a:cs typeface="Helvetica" panose="020B0604020202020204" pitchFamily="34" charset="0"/>
              </a:rPr>
              <a:t>: </a:t>
            </a:r>
            <a:r>
              <a:rPr lang="nl-NL" sz="1600" b="1" dirty="0" err="1">
                <a:latin typeface="Helvetica" panose="020B0604020202020204" pitchFamily="34" charset="0"/>
                <a:cs typeface="Helvetica" panose="020B0604020202020204" pitchFamily="34" charset="0"/>
              </a:rPr>
              <a:t>adjusted</a:t>
            </a:r>
            <a:r>
              <a:rPr lang="nl-NL" sz="1600" b="1" dirty="0">
                <a:latin typeface="Helvetica" panose="020B0604020202020204" pitchFamily="34" charset="0"/>
                <a:cs typeface="Helvetica" panose="020B0604020202020204" pitchFamily="34" charset="0"/>
              </a:rPr>
              <a:t> </a:t>
            </a:r>
            <a:r>
              <a:rPr lang="nl-NL" sz="1600" b="1" dirty="0" err="1">
                <a:latin typeface="Helvetica" panose="020B0604020202020204" pitchFamily="34" charset="0"/>
                <a:cs typeface="Helvetica" panose="020B0604020202020204" pitchFamily="34" charset="0"/>
              </a:rPr>
              <a:t>differences</a:t>
            </a:r>
            <a:r>
              <a:rPr lang="nl-NL" sz="1600" b="1" dirty="0">
                <a:latin typeface="Helvetica" panose="020B0604020202020204" pitchFamily="34" charset="0"/>
                <a:cs typeface="Helvetica" panose="020B0604020202020204" pitchFamily="34" charset="0"/>
              </a:rPr>
              <a:t> </a:t>
            </a:r>
            <a:r>
              <a:rPr lang="nl-NL" sz="1600" b="1" dirty="0" err="1">
                <a:latin typeface="Helvetica" panose="020B0604020202020204" pitchFamily="34" charset="0"/>
                <a:cs typeface="Helvetica" panose="020B0604020202020204" pitchFamily="34" charset="0"/>
              </a:rPr>
              <a:t>for</a:t>
            </a:r>
            <a:r>
              <a:rPr lang="nl-NL" sz="1600" b="1" dirty="0">
                <a:latin typeface="Helvetica" panose="020B0604020202020204" pitchFamily="34" charset="0"/>
                <a:cs typeface="Helvetica" panose="020B0604020202020204" pitchFamily="34" charset="0"/>
              </a:rPr>
              <a:t> most vs. </a:t>
            </a:r>
            <a:r>
              <a:rPr lang="nl-NL" sz="1600" b="1" dirty="0" err="1">
                <a:latin typeface="Helvetica" panose="020B0604020202020204" pitchFamily="34" charset="0"/>
                <a:cs typeface="Helvetica" panose="020B0604020202020204" pitchFamily="34" charset="0"/>
              </a:rPr>
              <a:t>least</a:t>
            </a:r>
            <a:r>
              <a:rPr lang="nl-NL" sz="1600" b="1" dirty="0">
                <a:latin typeface="Helvetica" panose="020B0604020202020204" pitchFamily="34" charset="0"/>
                <a:cs typeface="Helvetica" panose="020B0604020202020204" pitchFamily="34" charset="0"/>
              </a:rPr>
              <a:t> </a:t>
            </a:r>
            <a:r>
              <a:rPr lang="nl-NL" sz="1600" b="1" dirty="0" err="1">
                <a:latin typeface="Helvetica" panose="020B0604020202020204" pitchFamily="34" charset="0"/>
                <a:cs typeface="Helvetica" panose="020B0604020202020204" pitchFamily="34" charset="0"/>
              </a:rPr>
              <a:t>deprived</a:t>
            </a:r>
            <a:endParaRPr lang="nl-NL" sz="1600" b="1" dirty="0">
              <a:latin typeface="Helvetica" panose="020B0604020202020204" pitchFamily="34" charset="0"/>
              <a:cs typeface="Helvetica" panose="020B0604020202020204" pitchFamily="34" charset="0"/>
            </a:endParaRPr>
          </a:p>
        </p:txBody>
      </p:sp>
      <p:sp>
        <p:nvSpPr>
          <p:cNvPr id="26" name="Tekstvak 25"/>
          <p:cNvSpPr txBox="1"/>
          <p:nvPr/>
        </p:nvSpPr>
        <p:spPr>
          <a:xfrm>
            <a:off x="5829977" y="5332893"/>
            <a:ext cx="1376906" cy="338554"/>
          </a:xfrm>
          <a:prstGeom prst="rect">
            <a:avLst/>
          </a:prstGeom>
          <a:noFill/>
        </p:spPr>
        <p:txBody>
          <a:bodyPr wrap="square" rtlCol="0">
            <a:spAutoFit/>
          </a:bodyPr>
          <a:lstStyle/>
          <a:p>
            <a:r>
              <a:rPr lang="nl-NL" sz="1600" i="1" dirty="0" err="1">
                <a:latin typeface="Helvetica" panose="020B0604020202020204" pitchFamily="34" charset="0"/>
                <a:cs typeface="Helvetica" panose="020B0604020202020204" pitchFamily="34" charset="0"/>
              </a:rPr>
              <a:t>Preoperative</a:t>
            </a:r>
            <a:endParaRPr lang="nl-NL" sz="1600" i="1" dirty="0">
              <a:latin typeface="Helvetica" panose="020B0604020202020204" pitchFamily="34" charset="0"/>
              <a:cs typeface="Helvetica" panose="020B0604020202020204" pitchFamily="34" charset="0"/>
            </a:endParaRPr>
          </a:p>
        </p:txBody>
      </p:sp>
      <p:sp>
        <p:nvSpPr>
          <p:cNvPr id="27" name="Tekstvak 26"/>
          <p:cNvSpPr txBox="1"/>
          <p:nvPr/>
        </p:nvSpPr>
        <p:spPr>
          <a:xfrm>
            <a:off x="7176637" y="5329708"/>
            <a:ext cx="1573739" cy="338554"/>
          </a:xfrm>
          <a:prstGeom prst="rect">
            <a:avLst/>
          </a:prstGeom>
          <a:noFill/>
        </p:spPr>
        <p:txBody>
          <a:bodyPr wrap="square" rtlCol="0">
            <a:spAutoFit/>
          </a:bodyPr>
          <a:lstStyle/>
          <a:p>
            <a:r>
              <a:rPr lang="nl-NL" sz="1600" i="1" dirty="0">
                <a:latin typeface="Helvetica" panose="020B0604020202020204" pitchFamily="34" charset="0"/>
                <a:cs typeface="Helvetica" panose="020B0604020202020204" pitchFamily="34" charset="0"/>
              </a:rPr>
              <a:t>12-month </a:t>
            </a:r>
            <a:r>
              <a:rPr lang="nl-NL" sz="1600" i="1" dirty="0" err="1">
                <a:latin typeface="Helvetica" panose="020B0604020202020204" pitchFamily="34" charset="0"/>
                <a:cs typeface="Helvetica" panose="020B0604020202020204" pitchFamily="34" charset="0"/>
              </a:rPr>
              <a:t>fup</a:t>
            </a:r>
            <a:endParaRPr lang="nl-NL" sz="1600" i="1" dirty="0">
              <a:latin typeface="Helvetica" panose="020B0604020202020204" pitchFamily="34" charset="0"/>
              <a:cs typeface="Helvetica" panose="020B0604020202020204" pitchFamily="34" charset="0"/>
            </a:endParaRPr>
          </a:p>
        </p:txBody>
      </p:sp>
      <p:sp>
        <p:nvSpPr>
          <p:cNvPr id="28" name="Tekstvak 27"/>
          <p:cNvSpPr txBox="1"/>
          <p:nvPr/>
        </p:nvSpPr>
        <p:spPr>
          <a:xfrm>
            <a:off x="9403344" y="5306522"/>
            <a:ext cx="1376906" cy="338554"/>
          </a:xfrm>
          <a:prstGeom prst="rect">
            <a:avLst/>
          </a:prstGeom>
          <a:noFill/>
        </p:spPr>
        <p:txBody>
          <a:bodyPr wrap="square" rtlCol="0">
            <a:spAutoFit/>
          </a:bodyPr>
          <a:lstStyle/>
          <a:p>
            <a:r>
              <a:rPr lang="nl-NL" sz="1600" i="1" dirty="0" err="1">
                <a:latin typeface="Helvetica" panose="020B0604020202020204" pitchFamily="34" charset="0"/>
                <a:cs typeface="Helvetica" panose="020B0604020202020204" pitchFamily="34" charset="0"/>
              </a:rPr>
              <a:t>Preoperative</a:t>
            </a:r>
            <a:endParaRPr lang="nl-NL" sz="1600" i="1" dirty="0">
              <a:latin typeface="Helvetica" panose="020B0604020202020204" pitchFamily="34" charset="0"/>
              <a:cs typeface="Helvetica" panose="020B0604020202020204" pitchFamily="34" charset="0"/>
            </a:endParaRPr>
          </a:p>
        </p:txBody>
      </p:sp>
      <p:sp>
        <p:nvSpPr>
          <p:cNvPr id="29" name="Tekstvak 28"/>
          <p:cNvSpPr txBox="1"/>
          <p:nvPr/>
        </p:nvSpPr>
        <p:spPr>
          <a:xfrm>
            <a:off x="10750004" y="5303337"/>
            <a:ext cx="1573739" cy="338554"/>
          </a:xfrm>
          <a:prstGeom prst="rect">
            <a:avLst/>
          </a:prstGeom>
          <a:noFill/>
        </p:spPr>
        <p:txBody>
          <a:bodyPr wrap="square" rtlCol="0">
            <a:spAutoFit/>
          </a:bodyPr>
          <a:lstStyle/>
          <a:p>
            <a:r>
              <a:rPr lang="nl-NL" sz="1600" i="1" dirty="0">
                <a:latin typeface="Helvetica" panose="020B0604020202020204" pitchFamily="34" charset="0"/>
                <a:cs typeface="Helvetica" panose="020B0604020202020204" pitchFamily="34" charset="0"/>
              </a:rPr>
              <a:t>12-month </a:t>
            </a:r>
            <a:r>
              <a:rPr lang="nl-NL" sz="1600" i="1" dirty="0" err="1">
                <a:latin typeface="Helvetica" panose="020B0604020202020204" pitchFamily="34" charset="0"/>
                <a:cs typeface="Helvetica" panose="020B0604020202020204" pitchFamily="34" charset="0"/>
              </a:rPr>
              <a:t>fup</a:t>
            </a:r>
            <a:endParaRPr lang="nl-NL" sz="1600" i="1" dirty="0">
              <a:latin typeface="Helvetica" panose="020B0604020202020204" pitchFamily="34" charset="0"/>
              <a:cs typeface="Helvetica" panose="020B0604020202020204" pitchFamily="34" charset="0"/>
            </a:endParaRPr>
          </a:p>
        </p:txBody>
      </p:sp>
      <p:sp>
        <p:nvSpPr>
          <p:cNvPr id="37" name="Tekstvak 36"/>
          <p:cNvSpPr txBox="1"/>
          <p:nvPr/>
        </p:nvSpPr>
        <p:spPr>
          <a:xfrm>
            <a:off x="5722314" y="3365215"/>
            <a:ext cx="1486134" cy="338554"/>
          </a:xfrm>
          <a:prstGeom prst="rect">
            <a:avLst/>
          </a:prstGeom>
          <a:noFill/>
        </p:spPr>
        <p:txBody>
          <a:bodyPr wrap="square" rtlCol="0">
            <a:spAutoFit/>
          </a:bodyPr>
          <a:lstStyle/>
          <a:p>
            <a:r>
              <a:rPr lang="nl-NL" sz="1600" i="1" dirty="0" err="1">
                <a:latin typeface="Helvetica" panose="020B0604020202020204" pitchFamily="34" charset="0"/>
                <a:cs typeface="Helvetica" panose="020B0604020202020204" pitchFamily="34" charset="0"/>
              </a:rPr>
              <a:t>Preoperative</a:t>
            </a:r>
            <a:endParaRPr lang="nl-NL" sz="1600" i="1" dirty="0">
              <a:latin typeface="Helvetica" panose="020B0604020202020204" pitchFamily="34" charset="0"/>
              <a:cs typeface="Helvetica" panose="020B0604020202020204" pitchFamily="34" charset="0"/>
            </a:endParaRPr>
          </a:p>
        </p:txBody>
      </p:sp>
      <p:sp>
        <p:nvSpPr>
          <p:cNvPr id="39" name="Tekstvak 38"/>
          <p:cNvSpPr txBox="1"/>
          <p:nvPr/>
        </p:nvSpPr>
        <p:spPr>
          <a:xfrm>
            <a:off x="9579007" y="3401881"/>
            <a:ext cx="1573739" cy="338554"/>
          </a:xfrm>
          <a:prstGeom prst="rect">
            <a:avLst/>
          </a:prstGeom>
          <a:noFill/>
        </p:spPr>
        <p:txBody>
          <a:bodyPr wrap="square" rtlCol="0">
            <a:spAutoFit/>
          </a:bodyPr>
          <a:lstStyle/>
          <a:p>
            <a:r>
              <a:rPr lang="nl-NL" sz="1600" i="1" dirty="0">
                <a:latin typeface="Helvetica" panose="020B0604020202020204" pitchFamily="34" charset="0"/>
                <a:cs typeface="Helvetica" panose="020B0604020202020204" pitchFamily="34" charset="0"/>
              </a:rPr>
              <a:t>12-month </a:t>
            </a:r>
            <a:r>
              <a:rPr lang="nl-NL" sz="1600" i="1" dirty="0" err="1">
                <a:latin typeface="Helvetica" panose="020B0604020202020204" pitchFamily="34" charset="0"/>
                <a:cs typeface="Helvetica" panose="020B0604020202020204" pitchFamily="34" charset="0"/>
              </a:rPr>
              <a:t>fup</a:t>
            </a:r>
            <a:endParaRPr lang="nl-NL" sz="16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79295025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7e201e0-7ba1-4fd0-b022-03ac33d052c0">
      <Terms xmlns="http://schemas.microsoft.com/office/infopath/2007/PartnerControls"/>
    </lcf76f155ced4ddcb4097134ff3c332f>
    <TaxCatchAll xmlns="e25f615b-eebd-4e2a-b1e3-b3bb6a011368" xsi:nil="true"/>
  </documentManagement>
</p:properties>
</file>

<file path=customXml/itemProps1.xml><?xml version="1.0" encoding="utf-8"?>
<ds:datastoreItem xmlns:ds="http://schemas.openxmlformats.org/officeDocument/2006/customXml" ds:itemID="{E4466ECE-298E-4B78-91EC-81CD79494225}"/>
</file>

<file path=customXml/itemProps2.xml><?xml version="1.0" encoding="utf-8"?>
<ds:datastoreItem xmlns:ds="http://schemas.openxmlformats.org/officeDocument/2006/customXml" ds:itemID="{DD2A8DEC-585A-473D-8427-C76EB1773DC4}"/>
</file>

<file path=customXml/itemProps3.xml><?xml version="1.0" encoding="utf-8"?>
<ds:datastoreItem xmlns:ds="http://schemas.openxmlformats.org/officeDocument/2006/customXml" ds:itemID="{011F5324-758A-410F-B21F-EBACDD4F84A2}"/>
</file>

<file path=docProps/app.xml><?xml version="1.0" encoding="utf-8"?>
<Properties xmlns="http://schemas.openxmlformats.org/officeDocument/2006/extended-properties" xmlns:vt="http://schemas.openxmlformats.org/officeDocument/2006/docPropsVTypes">
  <TotalTime>2618</TotalTime>
  <Words>303</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vt:lpstr>
      <vt:lpstr>Kantoorthema</vt:lpstr>
      <vt:lpstr>PowerPoint Presentation</vt:lpstr>
    </vt:vector>
  </TitlesOfParts>
  <Company>Erasmus 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Josh Bonsel</dc:creator>
  <cp:lastModifiedBy>Josh Bonsel</cp:lastModifiedBy>
  <cp:revision>137</cp:revision>
  <dcterms:created xsi:type="dcterms:W3CDTF">2023-02-07T10:34:33Z</dcterms:created>
  <dcterms:modified xsi:type="dcterms:W3CDTF">2025-02-15T14:38:37Z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0x0101004E296E15BAF57041A774F4D5316366FF</vt:lpwstr>
  </property>
</Properties>
</file>